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4" r:id="rId12"/>
    <p:sldId id="283" r:id="rId13"/>
    <p:sldId id="275" r:id="rId14"/>
    <p:sldId id="277" r:id="rId15"/>
    <p:sldId id="279" r:id="rId16"/>
    <p:sldId id="282" r:id="rId17"/>
    <p:sldId id="28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A0BD-D65A-4A90-A5F3-F677B0560B78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9A80-77DD-42DD-BABA-24096DC66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7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300" dirty="0" err="1"/>
              <a:t>Participants</a:t>
            </a:r>
            <a:r>
              <a:rPr lang="cs-CZ" sz="1300" dirty="0"/>
              <a:t> </a:t>
            </a:r>
            <a:r>
              <a:rPr lang="cs-CZ" sz="1300" dirty="0" err="1"/>
              <a:t>with</a:t>
            </a:r>
            <a:r>
              <a:rPr lang="cs-CZ" sz="1300" dirty="0"/>
              <a:t> </a:t>
            </a:r>
            <a:r>
              <a:rPr lang="cs-CZ" sz="1300" dirty="0" err="1"/>
              <a:t>an</a:t>
            </a:r>
            <a:endParaRPr lang="cs-CZ" sz="1300" dirty="0"/>
          </a:p>
          <a:p>
            <a:r>
              <a:rPr lang="en-US" sz="1300" dirty="0"/>
              <a:t>indeterminate initial result were informed of the</a:t>
            </a:r>
          </a:p>
          <a:p>
            <a:r>
              <a:rPr lang="en-US" sz="1300" dirty="0"/>
              <a:t>detection of a small, non-suspicious lesion, which</a:t>
            </a:r>
          </a:p>
          <a:p>
            <a:r>
              <a:rPr lang="en-US" sz="1300" dirty="0"/>
              <a:t>required growth assessment by follow-up low-dose CT</a:t>
            </a:r>
          </a:p>
          <a:p>
            <a:r>
              <a:rPr lang="en-US" sz="1300" dirty="0"/>
              <a:t>screening at short notice (between 6–8 weeks and</a:t>
            </a:r>
          </a:p>
          <a:p>
            <a:r>
              <a:rPr lang="en-US" sz="1300" dirty="0"/>
              <a:t>3–4 months depending on screening round).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F5C0A-D15A-40B7-9AD0-1092460FC3E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17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A80-77DD-42DD-BABA-24096DC66E4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73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A80-77DD-42DD-BABA-24096DC66E4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91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59912B-B174-48D0-B7D7-3516123E895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008FEC-2D28-41B9-9E40-C3D829F3689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zt.cz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2636912"/>
            <a:ext cx="5958408" cy="1872208"/>
          </a:xfrm>
        </p:spPr>
        <p:txBody>
          <a:bodyPr>
            <a:normAutofit/>
          </a:bodyPr>
          <a:lstStyle/>
          <a:p>
            <a:r>
              <a:rPr lang="cs-CZ" sz="2000" dirty="0"/>
              <a:t>PROJEKT  ČASNÉ DETEKCE</a:t>
            </a:r>
            <a:br>
              <a:rPr lang="cs-CZ" sz="2000" dirty="0"/>
            </a:br>
            <a:r>
              <a:rPr lang="cs-CZ" sz="2000" dirty="0"/>
              <a:t>BRONCHOGENNÍHO KARCINOMU V ČR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role  ambulantního  pneumologa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cap="all" dirty="0" smtClean="0"/>
              <a:t>XXIX.  </a:t>
            </a:r>
            <a:r>
              <a:rPr lang="en-US" sz="1400" dirty="0" smtClean="0"/>
              <a:t>MORAVSKOSLEZSKÉ</a:t>
            </a:r>
            <a:endParaRPr lang="en-US" sz="1400" dirty="0"/>
          </a:p>
          <a:p>
            <a:r>
              <a:rPr lang="en-US" sz="1400" dirty="0" err="1"/>
              <a:t>Pneumologické</a:t>
            </a:r>
            <a:r>
              <a:rPr lang="cs-CZ" sz="1400" dirty="0"/>
              <a:t> </a:t>
            </a:r>
            <a:r>
              <a:rPr lang="cs-CZ" sz="1400" dirty="0" smtClean="0"/>
              <a:t> </a:t>
            </a:r>
            <a:r>
              <a:rPr lang="en-US" sz="1400" dirty="0" err="1" smtClean="0"/>
              <a:t>dny</a:t>
            </a:r>
            <a:endParaRPr lang="en-US" sz="1400" dirty="0"/>
          </a:p>
          <a:p>
            <a:r>
              <a:rPr lang="en-US" sz="1400" dirty="0"/>
              <a:t>1.–2. 10. 2021 </a:t>
            </a:r>
            <a:endParaRPr lang="cs-CZ" sz="1400" dirty="0" smtClean="0"/>
          </a:p>
          <a:p>
            <a:r>
              <a:rPr lang="cs-CZ" sz="1400" b="0" dirty="0" smtClean="0"/>
              <a:t>MUDr</a:t>
            </a:r>
            <a:r>
              <a:rPr lang="cs-CZ" sz="1400" b="0" dirty="0"/>
              <a:t>. Ivana </a:t>
            </a:r>
            <a:r>
              <a:rPr lang="cs-CZ" sz="1400" b="0" dirty="0" err="1"/>
              <a:t>Čierná</a:t>
            </a:r>
            <a:r>
              <a:rPr lang="cs-CZ" sz="1400" b="0" dirty="0"/>
              <a:t> </a:t>
            </a:r>
            <a:r>
              <a:rPr lang="cs-CZ" sz="1400" b="0" dirty="0" smtClean="0"/>
              <a:t>Peterová</a:t>
            </a:r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226288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  </a:t>
            </a:r>
            <a:r>
              <a:rPr lang="cs-CZ" b="1" dirty="0"/>
              <a:t>pacient  není vhodný pro </a:t>
            </a:r>
            <a:r>
              <a:rPr lang="cs-CZ" b="1" dirty="0" err="1"/>
              <a:t>screening</a:t>
            </a:r>
            <a:endParaRPr lang="cs-CZ" sz="2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/>
          </a:bodyPr>
          <a:lstStyle/>
          <a:p>
            <a:r>
              <a:rPr lang="cs-CZ" sz="1700" dirty="0" err="1"/>
              <a:t>Progredující</a:t>
            </a:r>
            <a:r>
              <a:rPr lang="cs-CZ" sz="1700" dirty="0"/>
              <a:t> zhoubný nádor na symptomatické léčbě </a:t>
            </a:r>
          </a:p>
          <a:p>
            <a:endParaRPr lang="cs-CZ" sz="1700" dirty="0"/>
          </a:p>
          <a:p>
            <a:r>
              <a:rPr lang="cs-CZ" sz="1700" dirty="0"/>
              <a:t>DM  se závažnými orgánovými komplikacemi limitujícími přežití</a:t>
            </a:r>
          </a:p>
          <a:p>
            <a:pPr marL="0" indent="0">
              <a:buNone/>
            </a:pPr>
            <a:r>
              <a:rPr lang="cs-CZ" sz="1700" dirty="0"/>
              <a:t> </a:t>
            </a:r>
          </a:p>
          <a:p>
            <a:r>
              <a:rPr lang="cs-CZ" sz="1700" dirty="0"/>
              <a:t>ICHS s chronickým selháním s těžkou funkční limitací- NYHA III-IV určena pouze k symptomatické léčbě</a:t>
            </a:r>
          </a:p>
          <a:p>
            <a:endParaRPr lang="cs-CZ" sz="1700" dirty="0"/>
          </a:p>
          <a:p>
            <a:r>
              <a:rPr lang="cs-CZ" sz="1700" dirty="0"/>
              <a:t>Pokročilá demence či jiné psychiatrické onemocnění omezující způsobilost se programu účastnit </a:t>
            </a:r>
          </a:p>
          <a:p>
            <a:endParaRPr lang="cs-CZ" sz="1700" dirty="0"/>
          </a:p>
          <a:p>
            <a:r>
              <a:rPr lang="cs-CZ" sz="1700" dirty="0"/>
              <a:t>Terminální chronické plicní onemocnění ( příklad CHOPN, plicní fibróza) které by znemožňovalo jakoukoli diagnostickou/léčebnou intervenci v případě podezření na rakovinu plic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35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sz="2800" dirty="0"/>
              <a:t>U  Aktivních kuřáků :   </a:t>
            </a:r>
            <a:r>
              <a:rPr lang="cs-CZ" sz="1800" dirty="0"/>
              <a:t>postup pneumologa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cs-CZ" sz="1600" dirty="0"/>
          </a:p>
          <a:p>
            <a:r>
              <a:rPr lang="cs-CZ" sz="1600" dirty="0"/>
              <a:t>Závislost na tabáku  (F17.2 )</a:t>
            </a:r>
          </a:p>
          <a:p>
            <a:endParaRPr lang="cs-CZ" sz="1600" dirty="0"/>
          </a:p>
          <a:p>
            <a:r>
              <a:rPr lang="cs-CZ" sz="1600" dirty="0"/>
              <a:t>Užívání  tabáku ( Z 72.0)</a:t>
            </a:r>
          </a:p>
          <a:p>
            <a:endParaRPr lang="cs-CZ" sz="1600" dirty="0"/>
          </a:p>
          <a:p>
            <a:r>
              <a:rPr lang="cs-CZ" sz="1600" dirty="0"/>
              <a:t>Expozice  tabákovému  kouři</a:t>
            </a:r>
          </a:p>
          <a:p>
            <a:pPr marL="0" indent="0">
              <a:buNone/>
            </a:pPr>
            <a:r>
              <a:rPr lang="cs-CZ" sz="1600" dirty="0"/>
              <a:t>      ( Z 58.7  </a:t>
            </a:r>
            <a:r>
              <a:rPr lang="cs-CZ" sz="1600" dirty="0" err="1"/>
              <a:t>enviromnentální</a:t>
            </a:r>
            <a:r>
              <a:rPr lang="cs-CZ" sz="1600" dirty="0"/>
              <a:t> ?</a:t>
            </a:r>
          </a:p>
          <a:p>
            <a:pPr marL="0" indent="0">
              <a:buNone/>
            </a:pPr>
            <a:r>
              <a:rPr lang="cs-CZ" sz="1600" dirty="0"/>
              <a:t>                     pracovní ?   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 Abúzus   tabákovému kouři</a:t>
            </a:r>
          </a:p>
          <a:p>
            <a:pPr marL="0" indent="0">
              <a:buNone/>
            </a:pPr>
            <a:r>
              <a:rPr lang="cs-CZ" sz="1600" dirty="0"/>
              <a:t>      ( Z 86.4 )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Chce přestat kouřit   </a:t>
            </a:r>
          </a:p>
          <a:p>
            <a:pPr marL="0" indent="0">
              <a:buNone/>
            </a:pPr>
            <a:r>
              <a:rPr lang="cs-CZ" sz="1800" dirty="0"/>
              <a:t>    ( -Intervence  PNE</a:t>
            </a:r>
          </a:p>
          <a:p>
            <a:pPr marL="0" indent="0">
              <a:buNone/>
            </a:pPr>
            <a:r>
              <a:rPr lang="cs-CZ" sz="1800" dirty="0"/>
              <a:t>      - ad  Centrum pro závislé</a:t>
            </a:r>
          </a:p>
          <a:p>
            <a:pPr marL="0" indent="0">
              <a:buNone/>
            </a:pPr>
            <a:r>
              <a:rPr lang="cs-CZ" sz="1800" dirty="0"/>
              <a:t>               na tabáku</a:t>
            </a:r>
          </a:p>
          <a:p>
            <a:pPr marL="0" indent="0">
              <a:buNone/>
            </a:pPr>
            <a:r>
              <a:rPr lang="cs-CZ" sz="1800" dirty="0"/>
              <a:t>      - ad  Vyškolený lékař</a:t>
            </a:r>
          </a:p>
          <a:p>
            <a:pPr marL="0" indent="0">
              <a:buNone/>
            </a:pPr>
            <a:r>
              <a:rPr lang="cs-CZ" sz="1800" dirty="0"/>
              <a:t>      - ad   Poradenské centrum</a:t>
            </a:r>
          </a:p>
          <a:p>
            <a:pPr marL="0" indent="0">
              <a:buNone/>
            </a:pPr>
            <a:r>
              <a:rPr lang="cs-CZ" sz="1800" dirty="0"/>
              <a:t>               Lékáren</a:t>
            </a:r>
          </a:p>
          <a:p>
            <a:pPr marL="0" indent="0">
              <a:buNone/>
            </a:pPr>
            <a:r>
              <a:rPr lang="cs-CZ" sz="1800" dirty="0"/>
              <a:t>               </a:t>
            </a:r>
            <a:r>
              <a:rPr lang="cs-CZ" sz="1800" b="1" dirty="0">
                <a:solidFill>
                  <a:srgbClr val="FF0000"/>
                </a:solidFill>
                <a:hlinkClick r:id="rId2"/>
              </a:rPr>
              <a:t>www.slzt.cz</a:t>
            </a:r>
            <a:endParaRPr lang="cs-CZ" sz="1800" b="1" dirty="0">
              <a:solidFill>
                <a:srgbClr val="FF0000"/>
              </a:solidFill>
            </a:endParaRPr>
          </a:p>
          <a:p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>
                <a:solidFill>
                  <a:srgbClr val="FF0000"/>
                </a:solidFill>
              </a:rPr>
              <a:t>  Nechce  přestat kouřit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       </a:t>
            </a:r>
            <a:r>
              <a:rPr lang="cs-CZ" sz="1800" dirty="0"/>
              <a:t>- intervence + leták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Stanovení Dg.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Intervence </a:t>
            </a:r>
          </a:p>
        </p:txBody>
      </p:sp>
    </p:spTree>
    <p:extLst>
      <p:ext uri="{BB962C8B-B14F-4D97-AF65-F5344CB8AC3E}">
        <p14:creationId xmlns:p14="http://schemas.microsoft.com/office/powerpoint/2010/main" val="364243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B3F63E-9E2F-4C80-94C8-C2E75D88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143000"/>
          </a:xfrm>
        </p:spPr>
        <p:txBody>
          <a:bodyPr/>
          <a:lstStyle/>
          <a:p>
            <a:r>
              <a:rPr lang="pl-PL" dirty="0"/>
              <a:t>Dotazník pacienta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823035F9-6E8B-4CD9-9731-CBA6BEBA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9144"/>
            <a:ext cx="5305421" cy="7052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97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   Cesta   na  RTG  </a:t>
            </a:r>
            <a:r>
              <a:rPr lang="cs-CZ" sz="1600" dirty="0"/>
              <a:t>pracoviště</a:t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99176" cy="5277200"/>
          </a:xfrm>
        </p:spPr>
        <p:txBody>
          <a:bodyPr/>
          <a:lstStyle/>
          <a:p>
            <a:r>
              <a:rPr lang="cs-CZ" dirty="0"/>
              <a:t> K</a:t>
            </a:r>
            <a:r>
              <a:rPr lang="cs-CZ" sz="1800" dirty="0"/>
              <a:t>  provedení LDCT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  Pracoviště  plní  Akreditační  standardy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  Provede  LDCT  v souladu </a:t>
            </a:r>
          </a:p>
          <a:p>
            <a:pPr marL="0" indent="0">
              <a:buNone/>
            </a:pPr>
            <a:r>
              <a:rPr lang="cs-CZ" sz="1800" dirty="0"/>
              <a:t>      s Národním  radiologickým    standardem   ( NRS )</a:t>
            </a:r>
          </a:p>
          <a:p>
            <a:pPr marL="0" indent="0">
              <a:buNone/>
            </a:pPr>
            <a:r>
              <a:rPr lang="cs-CZ" sz="1800" dirty="0"/>
              <a:t>      pro časný  záchyt  karcinomu plic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 Odborný lékař  radiolog  - zhodnotí vyšetření a popíše nález</a:t>
            </a:r>
          </a:p>
          <a:p>
            <a:endParaRPr lang="cs-CZ" sz="1800" dirty="0"/>
          </a:p>
          <a:p>
            <a:r>
              <a:rPr lang="cs-CZ" sz="1800" dirty="0"/>
              <a:t>  Od pacienta  vybere  vyplněný  dotazník  pro UZIS </a:t>
            </a:r>
          </a:p>
          <a:p>
            <a:endParaRPr lang="cs-CZ" sz="1800" dirty="0"/>
          </a:p>
          <a:p>
            <a:r>
              <a:rPr lang="cs-CZ" sz="1800" dirty="0"/>
              <a:t> Předá  výsledek  PNE  či   PL</a:t>
            </a:r>
          </a:p>
          <a:p>
            <a:endParaRPr lang="cs-CZ" sz="18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 l="7713" t="2281" r="6263"/>
          <a:stretch>
            <a:fillRect/>
          </a:stretch>
        </p:blipFill>
        <p:spPr>
          <a:xfrm>
            <a:off x="5580112" y="332654"/>
            <a:ext cx="2808312" cy="263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25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78098"/>
          </a:xfrm>
        </p:spPr>
        <p:txBody>
          <a:bodyPr/>
          <a:lstStyle/>
          <a:p>
            <a:r>
              <a:rPr lang="cs-CZ" dirty="0"/>
              <a:t>Další postup  -</a:t>
            </a:r>
            <a:r>
              <a:rPr lang="cs-CZ" sz="1600" dirty="0"/>
              <a:t>dle výsledku</a:t>
            </a:r>
            <a:r>
              <a:rPr lang="cs-CZ" dirty="0"/>
              <a:t>  LDCT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3657600" cy="4572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  Pozitivní nález</a:t>
            </a:r>
            <a:endParaRPr lang="cs-CZ" dirty="0"/>
          </a:p>
          <a:p>
            <a:pPr marL="0" indent="0">
              <a:buNone/>
            </a:pPr>
            <a:r>
              <a:rPr lang="cs-CZ" sz="1900" dirty="0"/>
              <a:t> Ad   -  KOC/POCH</a:t>
            </a:r>
          </a:p>
          <a:p>
            <a:pPr marL="0" indent="0">
              <a:buNone/>
            </a:pPr>
            <a:r>
              <a:rPr lang="cs-CZ" sz="1600" dirty="0"/>
              <a:t>( </a:t>
            </a:r>
            <a:r>
              <a:rPr lang="cs-CZ" sz="1600" dirty="0" err="1"/>
              <a:t>Pneumoonkochirurgické</a:t>
            </a:r>
            <a:r>
              <a:rPr lang="cs-CZ" sz="1600" dirty="0"/>
              <a:t> centrum )</a:t>
            </a:r>
          </a:p>
          <a:p>
            <a:pPr marL="0" indent="0">
              <a:buNone/>
            </a:pPr>
            <a:r>
              <a:rPr lang="cs-CZ" sz="1400" dirty="0"/>
              <a:t>- k  </a:t>
            </a:r>
            <a:r>
              <a:rPr lang="cs-CZ" sz="1400" dirty="0" err="1"/>
              <a:t>mulidiciplinárnímu</a:t>
            </a:r>
            <a:r>
              <a:rPr lang="cs-CZ" sz="1400" dirty="0"/>
              <a:t> posouzení  .</a:t>
            </a:r>
          </a:p>
          <a:p>
            <a:pPr marL="0" indent="0">
              <a:buNone/>
            </a:pPr>
            <a:r>
              <a:rPr lang="cs-CZ" sz="1400" dirty="0"/>
              <a:t>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dirty="0">
                <a:solidFill>
                  <a:srgbClr val="FF0000"/>
                </a:solidFill>
              </a:rPr>
              <a:t>Neurčitý nález</a:t>
            </a:r>
            <a:endParaRPr lang="cs-CZ" dirty="0"/>
          </a:p>
          <a:p>
            <a:pPr marL="0" indent="0">
              <a:buNone/>
            </a:pPr>
            <a:r>
              <a:rPr lang="cs-CZ" sz="1900" dirty="0"/>
              <a:t>opakované  LDCT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400" dirty="0"/>
              <a:t>v časovém intervalu dle     Národního radiologického standardu (6-8 týdnů až 1 rok) </a:t>
            </a:r>
          </a:p>
          <a:p>
            <a:endParaRPr lang="cs-CZ" sz="19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499992" y="1700808"/>
            <a:ext cx="3657600" cy="4572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  Negativní nález</a:t>
            </a:r>
            <a:endParaRPr lang="cs-CZ" dirty="0"/>
          </a:p>
          <a:p>
            <a:pPr marL="0" indent="0">
              <a:buNone/>
            </a:pPr>
            <a:r>
              <a:rPr lang="cs-CZ" sz="1900" dirty="0"/>
              <a:t>       zpět k pneumologovi</a:t>
            </a:r>
          </a:p>
          <a:p>
            <a:pPr marL="0" indent="0">
              <a:buNone/>
            </a:pPr>
            <a:r>
              <a:rPr lang="cs-CZ" sz="1900" dirty="0"/>
              <a:t>       kontrolní LDCT </a:t>
            </a:r>
          </a:p>
          <a:p>
            <a:pPr marL="0" indent="0">
              <a:buNone/>
            </a:pPr>
            <a:r>
              <a:rPr lang="cs-CZ" sz="1900" dirty="0"/>
              <a:t>       </a:t>
            </a:r>
            <a:r>
              <a:rPr lang="cs-CZ" sz="1600" dirty="0"/>
              <a:t>za 1 nebo  2 roky  </a:t>
            </a:r>
          </a:p>
          <a:p>
            <a:pPr marL="0" indent="0">
              <a:buNone/>
            </a:pPr>
            <a:r>
              <a:rPr lang="cs-CZ" sz="1600" dirty="0"/>
              <a:t>        </a:t>
            </a:r>
            <a:r>
              <a:rPr lang="cs-CZ" sz="1400" dirty="0"/>
              <a:t>dle příslušného kola programu 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1900" dirty="0"/>
          </a:p>
          <a:p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dirty="0">
                <a:solidFill>
                  <a:srgbClr val="FF0000"/>
                </a:solidFill>
              </a:rPr>
              <a:t>Jiný nález</a:t>
            </a:r>
          </a:p>
          <a:p>
            <a:pPr marL="0" indent="0">
              <a:buNone/>
            </a:pPr>
            <a:r>
              <a:rPr lang="cs-CZ" sz="1800" dirty="0"/>
              <a:t>    zpět k pneumologovi </a:t>
            </a:r>
          </a:p>
          <a:p>
            <a:pPr marL="0" indent="0">
              <a:buNone/>
            </a:pPr>
            <a:r>
              <a:rPr lang="cs-CZ" sz="1800" dirty="0"/>
              <a:t>   ke komplexnímu </a:t>
            </a:r>
            <a:r>
              <a:rPr lang="cs-CZ" sz="1800" dirty="0" err="1"/>
              <a:t>dovyšetření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400" dirty="0"/>
              <a:t>    (  CHOPN, IPF, TBC, pneumonie) </a:t>
            </a:r>
          </a:p>
          <a:p>
            <a:pPr marL="0" indent="0">
              <a:buNone/>
            </a:pPr>
            <a:r>
              <a:rPr lang="cs-CZ" sz="1400" dirty="0"/>
              <a:t>      a převzetí do péče, dispenzarizace)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33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7704856" cy="1080119"/>
          </a:xfrm>
        </p:spPr>
        <p:txBody>
          <a:bodyPr>
            <a:normAutofit fontScale="90000"/>
          </a:bodyPr>
          <a:lstStyle/>
          <a:p>
            <a:r>
              <a:rPr lang="cs-CZ" dirty="0"/>
              <a:t>   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   </a:t>
            </a:r>
            <a:r>
              <a:rPr lang="cs-CZ" sz="3100" dirty="0">
                <a:solidFill>
                  <a:srgbClr val="FF0000"/>
                </a:solidFill>
              </a:rPr>
              <a:t>Ambulantní  pneumolog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dirty="0"/>
              <a:t>    </a:t>
            </a:r>
            <a:r>
              <a:rPr lang="cs-CZ" sz="2200" b="1" dirty="0"/>
              <a:t>KOORDINÁTOR  PROJEKTU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708920"/>
            <a:ext cx="7416824" cy="4104456"/>
          </a:xfrm>
        </p:spPr>
        <p:txBody>
          <a:bodyPr>
            <a:normAutofit/>
          </a:bodyPr>
          <a:lstStyle/>
          <a:p>
            <a:r>
              <a:rPr lang="cs-CZ" sz="1900" dirty="0"/>
              <a:t>Komunikace s pacientem</a:t>
            </a:r>
          </a:p>
          <a:p>
            <a:r>
              <a:rPr lang="cs-CZ" sz="1900" dirty="0"/>
              <a:t>Sledování pacienta</a:t>
            </a:r>
          </a:p>
          <a:p>
            <a:r>
              <a:rPr lang="cs-CZ" sz="1900" dirty="0"/>
              <a:t>Objednávání do </a:t>
            </a:r>
            <a:r>
              <a:rPr lang="cs-CZ" sz="1900" dirty="0" err="1"/>
              <a:t>pneumoonkochirurgického</a:t>
            </a:r>
            <a:r>
              <a:rPr lang="cs-CZ" sz="1900" dirty="0"/>
              <a:t> centra</a:t>
            </a:r>
          </a:p>
          <a:p>
            <a:r>
              <a:rPr lang="cs-CZ" sz="1900" dirty="0"/>
              <a:t>Vedení dokumentace daného pacienta</a:t>
            </a:r>
          </a:p>
          <a:p>
            <a:r>
              <a:rPr lang="cs-CZ" sz="1900" dirty="0"/>
              <a:t>Předávání zpráv registrujícímu praktickému lékaři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</a:t>
            </a:r>
            <a:r>
              <a:rPr lang="cs-CZ" sz="3500" b="1" dirty="0">
                <a:solidFill>
                  <a:srgbClr val="FF0000"/>
                </a:solidFill>
              </a:rPr>
              <a:t>Po celou dobu projektu </a:t>
            </a:r>
            <a:r>
              <a:rPr lang="cs-CZ" sz="66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395"/>
            <a:ext cx="3730269" cy="3013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0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Výkony spojené se </a:t>
            </a:r>
            <a:r>
              <a:rPr lang="cs-CZ" dirty="0" err="1"/>
              <a:t>screeningem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3657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b="1" dirty="0"/>
              <a:t> </a:t>
            </a:r>
            <a:r>
              <a:rPr lang="cs-CZ" b="1" dirty="0"/>
              <a:t>Nové</a:t>
            </a:r>
            <a:r>
              <a:rPr lang="cs-CZ" sz="2000" b="1" dirty="0"/>
              <a:t> 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25505</a:t>
            </a:r>
            <a:r>
              <a:rPr lang="cs-CZ" sz="1600" b="1" dirty="0"/>
              <a:t> </a:t>
            </a:r>
            <a:r>
              <a:rPr lang="cs-CZ" sz="1400" dirty="0"/>
              <a:t> Vyšetření pneumologem v rámci programu časného záchytu karcinomu plic </a:t>
            </a:r>
          </a:p>
          <a:p>
            <a:pPr marL="82296" indent="0">
              <a:buNone/>
            </a:pPr>
            <a:r>
              <a:rPr lang="cs-CZ" sz="1400" dirty="0"/>
              <a:t>    - </a:t>
            </a:r>
            <a:r>
              <a:rPr lang="cs-CZ" sz="1400" dirty="0">
                <a:solidFill>
                  <a:srgbClr val="FF0000"/>
                </a:solidFill>
              </a:rPr>
              <a:t>248</a:t>
            </a:r>
          </a:p>
          <a:p>
            <a:pPr marL="82296" indent="0">
              <a:buNone/>
            </a:pPr>
            <a:endParaRPr lang="cs-CZ" sz="1400" dirty="0"/>
          </a:p>
          <a:p>
            <a:pPr marL="82296" indent="0">
              <a:buNone/>
            </a:pPr>
            <a:endParaRPr lang="cs-CZ" sz="1400" dirty="0"/>
          </a:p>
          <a:p>
            <a:r>
              <a:rPr lang="cs-CZ" sz="1600" b="1" dirty="0">
                <a:solidFill>
                  <a:srgbClr val="FF0000"/>
                </a:solidFill>
              </a:rPr>
              <a:t>25504</a:t>
            </a:r>
            <a:r>
              <a:rPr lang="cs-CZ" sz="1600" dirty="0"/>
              <a:t>  </a:t>
            </a:r>
            <a:r>
              <a:rPr lang="cs-CZ" sz="1400" dirty="0"/>
              <a:t>Rozšířená intervence léčby závislosti na tabáku </a:t>
            </a:r>
          </a:p>
          <a:p>
            <a:pPr marL="82296" indent="0">
              <a:buNone/>
            </a:pPr>
            <a:r>
              <a:rPr lang="cs-CZ" sz="1400" dirty="0"/>
              <a:t>    -</a:t>
            </a:r>
            <a:r>
              <a:rPr lang="cs-CZ" sz="1400" dirty="0">
                <a:solidFill>
                  <a:srgbClr val="FF0000"/>
                </a:solidFill>
              </a:rPr>
              <a:t>105</a:t>
            </a:r>
          </a:p>
          <a:p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83968" y="1988840"/>
            <a:ext cx="3657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Stávající</a:t>
            </a:r>
          </a:p>
          <a:p>
            <a:r>
              <a:rPr lang="cs-CZ" sz="1600" b="1" dirty="0"/>
              <a:t>25021</a:t>
            </a:r>
            <a:r>
              <a:rPr lang="cs-CZ" sz="1800" dirty="0"/>
              <a:t> </a:t>
            </a:r>
            <a:r>
              <a:rPr lang="cs-CZ" sz="1400" dirty="0"/>
              <a:t>Komplexní vyšetření pneumologem  - 768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600" b="1" dirty="0"/>
              <a:t>25213</a:t>
            </a:r>
            <a:r>
              <a:rPr lang="cs-CZ" sz="1400" dirty="0"/>
              <a:t> Spirometrie (obvykle metodou průtok - objem ) – 287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600" b="1" dirty="0"/>
              <a:t>89131 </a:t>
            </a:r>
            <a:r>
              <a:rPr lang="cs-CZ" sz="1400" dirty="0"/>
              <a:t>RTG hrudníku – 2x183</a:t>
            </a:r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b="1" dirty="0"/>
              <a:t>09125</a:t>
            </a:r>
            <a:r>
              <a:rPr lang="cs-CZ" sz="1400" dirty="0"/>
              <a:t>    Pulzní  </a:t>
            </a:r>
            <a:r>
              <a:rPr lang="cs-CZ" sz="1400" dirty="0" err="1"/>
              <a:t>oxymetrie</a:t>
            </a:r>
            <a:r>
              <a:rPr lang="cs-CZ" sz="1400" dirty="0"/>
              <a:t> -83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3341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Děkuji Vám za pozornost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7" y="1600200"/>
            <a:ext cx="4873625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78098"/>
          </a:xfrm>
        </p:spPr>
        <p:txBody>
          <a:bodyPr/>
          <a:lstStyle/>
          <a:p>
            <a:r>
              <a:rPr lang="cs-CZ" dirty="0"/>
              <a:t>Cíl  ..preventivního  programu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Záchyt  časných stadii  rakoviny plic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sz="1800" b="1" dirty="0">
                <a:solidFill>
                  <a:schemeClr val="accent1"/>
                </a:solidFill>
              </a:rPr>
              <a:t>Současnost</a:t>
            </a:r>
          </a:p>
          <a:p>
            <a:pPr marL="0" indent="0">
              <a:buNone/>
            </a:pPr>
            <a:r>
              <a:rPr lang="cs-CZ" sz="1800" dirty="0"/>
              <a:t>   Záchyt stadií I-II v české populaci</a:t>
            </a:r>
          </a:p>
          <a:p>
            <a:r>
              <a:rPr lang="cs-CZ" sz="1800" dirty="0">
                <a:solidFill>
                  <a:srgbClr val="FF0000"/>
                </a:solidFill>
              </a:rPr>
              <a:t>15-20 %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</a:t>
            </a:r>
            <a:r>
              <a:rPr lang="cs-CZ" sz="1800" b="1" dirty="0">
                <a:solidFill>
                  <a:schemeClr val="accent1"/>
                </a:solidFill>
              </a:rPr>
              <a:t>Cíl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/>
              <a:t>   Záchyt stadií I-II ve screeningových programech</a:t>
            </a:r>
          </a:p>
          <a:p>
            <a:r>
              <a:rPr lang="cs-CZ" sz="1800" dirty="0">
                <a:solidFill>
                  <a:srgbClr val="FF0000"/>
                </a:solidFill>
              </a:rPr>
              <a:t>cca 70 %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  </a:t>
            </a:r>
            <a:r>
              <a:rPr lang="cs-CZ" sz="1800" b="1" dirty="0">
                <a:solidFill>
                  <a:schemeClr val="accent1"/>
                </a:solidFill>
              </a:rPr>
              <a:t>Předpoklad</a:t>
            </a:r>
            <a:r>
              <a:rPr lang="cs-CZ" sz="1800" dirty="0"/>
              <a:t>  </a:t>
            </a:r>
          </a:p>
          <a:p>
            <a:pPr marL="0" indent="0">
              <a:buNone/>
            </a:pPr>
            <a:r>
              <a:rPr lang="cs-CZ" sz="1800" dirty="0"/>
              <a:t>   </a:t>
            </a:r>
            <a:r>
              <a:rPr lang="cs-CZ" sz="1800" dirty="0">
                <a:solidFill>
                  <a:srgbClr val="FF0000"/>
                </a:solidFill>
              </a:rPr>
              <a:t>cca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 pro 0,5 milionů kuřáků</a:t>
            </a:r>
          </a:p>
          <a:p>
            <a:pPr marL="0" indent="0">
              <a:buNone/>
            </a:pPr>
            <a:r>
              <a:rPr lang="cs-CZ" sz="1600" dirty="0"/>
              <a:t>    Je program časné detekce karcinomu  plic   vhodný </a:t>
            </a:r>
          </a:p>
        </p:txBody>
      </p:sp>
      <p:pic>
        <p:nvPicPr>
          <p:cNvPr id="4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001138"/>
            <a:ext cx="2529349" cy="2316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32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="" xmlns:a16="http://schemas.microsoft.com/office/drawing/2014/main" id="{AFDCDF2F-A687-4FC3-AF4C-5DC22EC0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2022"/>
            <a:ext cx="6765924" cy="857722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Navržený  algoritmus programu</a:t>
            </a:r>
            <a:br>
              <a:rPr lang="cs-CZ" sz="2800" dirty="0"/>
            </a:br>
            <a:r>
              <a:rPr lang="cs-CZ" sz="2800" dirty="0"/>
              <a:t>časné detekce  ca plic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5115B5FE-221A-4157-A28F-0EA423B83BE0}"/>
              </a:ext>
            </a:extLst>
          </p:cNvPr>
          <p:cNvSpPr/>
          <p:nvPr/>
        </p:nvSpPr>
        <p:spPr>
          <a:xfrm>
            <a:off x="4225556" y="1340522"/>
            <a:ext cx="1350000" cy="54000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/>
              <a:t>Ambulantní </a:t>
            </a:r>
            <a:br>
              <a:rPr lang="cs-CZ" sz="1200"/>
            </a:br>
            <a:r>
              <a:rPr lang="cs-CZ" sz="1200"/>
              <a:t>plicní lékař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2F6A558F-7260-4AB1-A6D1-CF6A3F241FE9}"/>
              </a:ext>
            </a:extLst>
          </p:cNvPr>
          <p:cNvSpPr txBox="1"/>
          <p:nvPr/>
        </p:nvSpPr>
        <p:spPr>
          <a:xfrm>
            <a:off x="5822403" y="1012244"/>
            <a:ext cx="2782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Vstupní kritéria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současný nebo bývalý kuřák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věk 55-74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20 </a:t>
            </a:r>
            <a:r>
              <a:rPr lang="cs-CZ" sz="1200" dirty="0" err="1"/>
              <a:t>balíčkoroků</a:t>
            </a: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u současných kuřáků ochota přestat kouřit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="" xmlns:a16="http://schemas.microsoft.com/office/drawing/2014/main" id="{CCCCE026-4D3E-451C-86BC-6B2BA2908697}"/>
              </a:ext>
            </a:extLst>
          </p:cNvPr>
          <p:cNvSpPr/>
          <p:nvPr/>
        </p:nvSpPr>
        <p:spPr>
          <a:xfrm>
            <a:off x="2051720" y="1340522"/>
            <a:ext cx="1565567" cy="540000"/>
          </a:xfrm>
          <a:prstGeom prst="round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050" dirty="0">
                <a:solidFill>
                  <a:prstClr val="white"/>
                </a:solidFill>
              </a:rPr>
              <a:t>Oslovení pacienta praktickým lékařem </a:t>
            </a:r>
            <a:r>
              <a:rPr lang="cs-CZ" sz="105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19FB0029-A80A-4AB5-8B6A-236AE772DF45}"/>
              </a:ext>
            </a:extLst>
          </p:cNvPr>
          <p:cNvSpPr/>
          <p:nvPr/>
        </p:nvSpPr>
        <p:spPr>
          <a:xfrm>
            <a:off x="4225556" y="2459736"/>
            <a:ext cx="1350000" cy="64506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/>
              <a:t>Radiologické screeningové centrum </a:t>
            </a:r>
            <a:br>
              <a:rPr lang="cs-CZ" sz="1050" dirty="0"/>
            </a:br>
            <a:r>
              <a:rPr lang="cs-CZ" sz="1050" dirty="0"/>
              <a:t>při KOC</a:t>
            </a:r>
          </a:p>
        </p:txBody>
      </p:sp>
      <p:sp>
        <p:nvSpPr>
          <p:cNvPr id="15" name="Kosočtverec 14">
            <a:extLst>
              <a:ext uri="{FF2B5EF4-FFF2-40B4-BE49-F238E27FC236}">
                <a16:creationId xmlns="" xmlns:a16="http://schemas.microsoft.com/office/drawing/2014/main" id="{B4DB3244-579E-427A-AA92-F49A81C381DD}"/>
              </a:ext>
            </a:extLst>
          </p:cNvPr>
          <p:cNvSpPr/>
          <p:nvPr/>
        </p:nvSpPr>
        <p:spPr>
          <a:xfrm>
            <a:off x="4009054" y="3292605"/>
            <a:ext cx="1783004" cy="720000"/>
          </a:xfrm>
          <a:prstGeom prst="diamond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/>
              <a:t>Výsledek screeningového CT </a:t>
            </a:r>
            <a:r>
              <a:rPr lang="cs-CZ" sz="1200" dirty="0">
                <a:solidFill>
                  <a:srgbClr val="FF0000"/>
                </a:solidFill>
              </a:rPr>
              <a:t>**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="" xmlns:a16="http://schemas.microsoft.com/office/drawing/2014/main" id="{2A349DC2-64B4-4C60-93D1-06C7FB9ABCAC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3617287" y="1610522"/>
            <a:ext cx="608269" cy="0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: se zakulacenými rohy 42">
            <a:extLst>
              <a:ext uri="{FF2B5EF4-FFF2-40B4-BE49-F238E27FC236}">
                <a16:creationId xmlns="" xmlns:a16="http://schemas.microsoft.com/office/drawing/2014/main" id="{A03F5AE4-3371-49FB-9A00-200029292A66}"/>
              </a:ext>
            </a:extLst>
          </p:cNvPr>
          <p:cNvSpPr/>
          <p:nvPr/>
        </p:nvSpPr>
        <p:spPr>
          <a:xfrm>
            <a:off x="6126857" y="5201106"/>
            <a:ext cx="1350000" cy="540000"/>
          </a:xfrm>
          <a:prstGeom prst="round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100" dirty="0" err="1">
                <a:solidFill>
                  <a:prstClr val="white"/>
                </a:solidFill>
              </a:rPr>
              <a:t>Pneumoonkochirurgické</a:t>
            </a:r>
            <a:r>
              <a:rPr lang="cs-CZ" sz="1100" dirty="0">
                <a:solidFill>
                  <a:prstClr val="white"/>
                </a:solidFill>
              </a:rPr>
              <a:t> centrum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="" xmlns:a16="http://schemas.microsoft.com/office/drawing/2014/main" id="{6B1DAAC0-7627-4127-9449-B46449465AA3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900556" y="1880522"/>
            <a:ext cx="0" cy="579214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="" xmlns:a16="http://schemas.microsoft.com/office/drawing/2014/main" id="{76AA17AC-E2CA-4CDC-BAFC-4DE9A666F0B6}"/>
              </a:ext>
            </a:extLst>
          </p:cNvPr>
          <p:cNvCxnSpPr>
            <a:cxnSpLocks/>
            <a:stCxn id="15" idx="2"/>
            <a:endCxn id="54" idx="0"/>
          </p:cNvCxnSpPr>
          <p:nvPr/>
        </p:nvCxnSpPr>
        <p:spPr>
          <a:xfrm>
            <a:off x="4900556" y="4012607"/>
            <a:ext cx="0" cy="468501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Kosočtverec 53">
            <a:extLst>
              <a:ext uri="{FF2B5EF4-FFF2-40B4-BE49-F238E27FC236}">
                <a16:creationId xmlns="" xmlns:a16="http://schemas.microsoft.com/office/drawing/2014/main" id="{6D4CBD2F-4061-420F-9B77-6843C1331BDC}"/>
              </a:ext>
            </a:extLst>
          </p:cNvPr>
          <p:cNvSpPr/>
          <p:nvPr/>
        </p:nvSpPr>
        <p:spPr>
          <a:xfrm>
            <a:off x="4009054" y="4481106"/>
            <a:ext cx="1783004" cy="720000"/>
          </a:xfrm>
          <a:prstGeom prst="diamond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Výsledek opakovaného CT</a:t>
            </a:r>
          </a:p>
        </p:txBody>
      </p:sp>
      <p:cxnSp>
        <p:nvCxnSpPr>
          <p:cNvPr id="57" name="Přímá spojnice se šipkou 56">
            <a:extLst>
              <a:ext uri="{FF2B5EF4-FFF2-40B4-BE49-F238E27FC236}">
                <a16:creationId xmlns="" xmlns:a16="http://schemas.microsoft.com/office/drawing/2014/main" id="{689552FF-5C21-4E13-ADEB-CE08E411CB1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900556" y="3058356"/>
            <a:ext cx="0" cy="234251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="" xmlns:a16="http://schemas.microsoft.com/office/drawing/2014/main" id="{2A853C06-7481-4172-A822-C9E3BA411637}"/>
              </a:ext>
            </a:extLst>
          </p:cNvPr>
          <p:cNvSpPr txBox="1"/>
          <p:nvPr/>
        </p:nvSpPr>
        <p:spPr>
          <a:xfrm>
            <a:off x="5699878" y="3344830"/>
            <a:ext cx="103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E8F"/>
                </a:solidFill>
              </a:rPr>
              <a:t>Pozitivní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="" xmlns:a16="http://schemas.microsoft.com/office/drawing/2014/main" id="{4EFC0AAE-4210-4499-AF53-13E06EE2C845}"/>
              </a:ext>
            </a:extLst>
          </p:cNvPr>
          <p:cNvSpPr txBox="1"/>
          <p:nvPr/>
        </p:nvSpPr>
        <p:spPr>
          <a:xfrm>
            <a:off x="4930172" y="4090330"/>
            <a:ext cx="100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E8F"/>
                </a:solidFill>
              </a:rPr>
              <a:t>Neurčitý</a:t>
            </a:r>
          </a:p>
        </p:txBody>
      </p:sp>
      <p:cxnSp>
        <p:nvCxnSpPr>
          <p:cNvPr id="62" name="Přímá spojnice se šipkou 61">
            <a:extLst>
              <a:ext uri="{FF2B5EF4-FFF2-40B4-BE49-F238E27FC236}">
                <a16:creationId xmlns="" xmlns:a16="http://schemas.microsoft.com/office/drawing/2014/main" id="{78304938-2E9A-4060-AE45-4149146B8C1D}"/>
              </a:ext>
            </a:extLst>
          </p:cNvPr>
          <p:cNvCxnSpPr>
            <a:cxnSpLocks/>
          </p:cNvCxnSpPr>
          <p:nvPr/>
        </p:nvCxnSpPr>
        <p:spPr>
          <a:xfrm>
            <a:off x="6802961" y="3652607"/>
            <a:ext cx="0" cy="1548501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="" xmlns:a16="http://schemas.microsoft.com/office/drawing/2014/main" id="{8643982A-1DAB-4579-987E-AAF4B5A08BD2}"/>
              </a:ext>
            </a:extLst>
          </p:cNvPr>
          <p:cNvCxnSpPr>
            <a:stCxn id="15" idx="3"/>
          </p:cNvCxnSpPr>
          <p:nvPr/>
        </p:nvCxnSpPr>
        <p:spPr>
          <a:xfrm>
            <a:off x="5792057" y="3652605"/>
            <a:ext cx="1009800" cy="0"/>
          </a:xfrm>
          <a:prstGeom prst="line">
            <a:avLst/>
          </a:prstGeom>
          <a:ln>
            <a:solidFill>
              <a:srgbClr val="004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="" xmlns:a16="http://schemas.microsoft.com/office/drawing/2014/main" id="{543C16FB-01CB-43E3-99C2-4C65A84CB2CE}"/>
              </a:ext>
            </a:extLst>
          </p:cNvPr>
          <p:cNvCxnSpPr/>
          <p:nvPr/>
        </p:nvCxnSpPr>
        <p:spPr>
          <a:xfrm>
            <a:off x="5792057" y="4841269"/>
            <a:ext cx="1009800" cy="0"/>
          </a:xfrm>
          <a:prstGeom prst="line">
            <a:avLst/>
          </a:prstGeom>
          <a:ln>
            <a:solidFill>
              <a:srgbClr val="004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="" xmlns:a16="http://schemas.microsoft.com/office/drawing/2014/main" id="{97A4FADA-AD5C-4501-AD40-87B0B91C0643}"/>
              </a:ext>
            </a:extLst>
          </p:cNvPr>
          <p:cNvSpPr txBox="1"/>
          <p:nvPr/>
        </p:nvSpPr>
        <p:spPr>
          <a:xfrm>
            <a:off x="5699878" y="4558831"/>
            <a:ext cx="960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E8F"/>
                </a:solidFill>
              </a:rPr>
              <a:t>Pozitivní</a:t>
            </a:r>
          </a:p>
        </p:txBody>
      </p:sp>
      <p:cxnSp>
        <p:nvCxnSpPr>
          <p:cNvPr id="72" name="Přímá spojnice 71">
            <a:extLst>
              <a:ext uri="{FF2B5EF4-FFF2-40B4-BE49-F238E27FC236}">
                <a16:creationId xmlns="" xmlns:a16="http://schemas.microsoft.com/office/drawing/2014/main" id="{907A9890-F5A4-4FB5-A353-A491F3FABAC3}"/>
              </a:ext>
            </a:extLst>
          </p:cNvPr>
          <p:cNvCxnSpPr>
            <a:cxnSpLocks/>
          </p:cNvCxnSpPr>
          <p:nvPr/>
        </p:nvCxnSpPr>
        <p:spPr>
          <a:xfrm>
            <a:off x="2998328" y="3652605"/>
            <a:ext cx="1010726" cy="0"/>
          </a:xfrm>
          <a:prstGeom prst="line">
            <a:avLst/>
          </a:prstGeom>
          <a:ln>
            <a:solidFill>
              <a:srgbClr val="004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="" xmlns:a16="http://schemas.microsoft.com/office/drawing/2014/main" id="{12F21A76-B790-4641-A52D-1BBBF2234E21}"/>
              </a:ext>
            </a:extLst>
          </p:cNvPr>
          <p:cNvSpPr txBox="1"/>
          <p:nvPr/>
        </p:nvSpPr>
        <p:spPr>
          <a:xfrm>
            <a:off x="2890421" y="3344830"/>
            <a:ext cx="1125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04E8F"/>
                </a:solidFill>
              </a:rPr>
              <a:t>Negativní</a:t>
            </a:r>
          </a:p>
        </p:txBody>
      </p:sp>
      <p:cxnSp>
        <p:nvCxnSpPr>
          <p:cNvPr id="75" name="Přímá spojnice 74">
            <a:extLst>
              <a:ext uri="{FF2B5EF4-FFF2-40B4-BE49-F238E27FC236}">
                <a16:creationId xmlns="" xmlns:a16="http://schemas.microsoft.com/office/drawing/2014/main" id="{E1FE69C3-E37F-4741-844C-61F89382E803}"/>
              </a:ext>
            </a:extLst>
          </p:cNvPr>
          <p:cNvCxnSpPr>
            <a:cxnSpLocks/>
          </p:cNvCxnSpPr>
          <p:nvPr/>
        </p:nvCxnSpPr>
        <p:spPr>
          <a:xfrm>
            <a:off x="2998328" y="4837687"/>
            <a:ext cx="1010726" cy="0"/>
          </a:xfrm>
          <a:prstGeom prst="line">
            <a:avLst/>
          </a:prstGeom>
          <a:ln>
            <a:solidFill>
              <a:srgbClr val="004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>
            <a:extLst>
              <a:ext uri="{FF2B5EF4-FFF2-40B4-BE49-F238E27FC236}">
                <a16:creationId xmlns="" xmlns:a16="http://schemas.microsoft.com/office/drawing/2014/main" id="{A49DB430-467E-4576-B1C0-4DF38ED49F76}"/>
              </a:ext>
            </a:extLst>
          </p:cNvPr>
          <p:cNvSpPr txBox="1"/>
          <p:nvPr/>
        </p:nvSpPr>
        <p:spPr>
          <a:xfrm>
            <a:off x="2998330" y="4525150"/>
            <a:ext cx="101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04E8F"/>
                </a:solidFill>
              </a:rPr>
              <a:t>Negativní</a:t>
            </a:r>
          </a:p>
        </p:txBody>
      </p:sp>
      <p:cxnSp>
        <p:nvCxnSpPr>
          <p:cNvPr id="78" name="Přímá spojnice 77">
            <a:extLst>
              <a:ext uri="{FF2B5EF4-FFF2-40B4-BE49-F238E27FC236}">
                <a16:creationId xmlns="" xmlns:a16="http://schemas.microsoft.com/office/drawing/2014/main" id="{01313F23-6AB7-4C93-BE2F-6A761201A8E5}"/>
              </a:ext>
            </a:extLst>
          </p:cNvPr>
          <p:cNvCxnSpPr>
            <a:cxnSpLocks/>
          </p:cNvCxnSpPr>
          <p:nvPr/>
        </p:nvCxnSpPr>
        <p:spPr>
          <a:xfrm flipV="1">
            <a:off x="2998328" y="3652607"/>
            <a:ext cx="0" cy="1188665"/>
          </a:xfrm>
          <a:prstGeom prst="line">
            <a:avLst/>
          </a:prstGeom>
          <a:ln>
            <a:solidFill>
              <a:srgbClr val="004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délník: se zakulacenými rohy 93">
            <a:extLst>
              <a:ext uri="{FF2B5EF4-FFF2-40B4-BE49-F238E27FC236}">
                <a16:creationId xmlns="" xmlns:a16="http://schemas.microsoft.com/office/drawing/2014/main" id="{268A6F99-94B2-4938-B989-AE763FA7EA20}"/>
              </a:ext>
            </a:extLst>
          </p:cNvPr>
          <p:cNvSpPr/>
          <p:nvPr/>
        </p:nvSpPr>
        <p:spPr>
          <a:xfrm>
            <a:off x="899592" y="3790327"/>
            <a:ext cx="1882920" cy="877000"/>
          </a:xfrm>
          <a:prstGeom prst="round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>
                <a:solidFill>
                  <a:prstClr val="white"/>
                </a:solidFill>
              </a:rPr>
              <a:t>Ambulantní plicní lékař, opakovaný </a:t>
            </a:r>
            <a:r>
              <a:rPr lang="cs-CZ" sz="1200" dirty="0" err="1">
                <a:solidFill>
                  <a:prstClr val="white"/>
                </a:solidFill>
              </a:rPr>
              <a:t>screening</a:t>
            </a:r>
            <a:r>
              <a:rPr lang="cs-CZ" sz="1200" dirty="0">
                <a:solidFill>
                  <a:prstClr val="white"/>
                </a:solidFill>
              </a:rPr>
              <a:t> v doporučeném intervalu</a:t>
            </a:r>
          </a:p>
        </p:txBody>
      </p:sp>
      <p:cxnSp>
        <p:nvCxnSpPr>
          <p:cNvPr id="95" name="Přímá spojnice se šipkou 94">
            <a:extLst>
              <a:ext uri="{FF2B5EF4-FFF2-40B4-BE49-F238E27FC236}">
                <a16:creationId xmlns="" xmlns:a16="http://schemas.microsoft.com/office/drawing/2014/main" id="{AC728EF9-8D50-435E-955E-B2FC95F68DA0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2782512" y="4228827"/>
            <a:ext cx="215818" cy="0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0C627F1E-D4F1-4FA6-B386-48CDEF7F5762}"/>
              </a:ext>
            </a:extLst>
          </p:cNvPr>
          <p:cNvCxnSpPr>
            <a:stCxn id="94" idx="0"/>
          </p:cNvCxnSpPr>
          <p:nvPr/>
        </p:nvCxnSpPr>
        <p:spPr>
          <a:xfrm flipV="1">
            <a:off x="1841052" y="2782269"/>
            <a:ext cx="266460" cy="1008058"/>
          </a:xfrm>
          <a:prstGeom prst="line">
            <a:avLst/>
          </a:prstGeom>
          <a:ln>
            <a:solidFill>
              <a:srgbClr val="004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="" xmlns:a16="http://schemas.microsoft.com/office/drawing/2014/main" id="{E284D156-6BEA-4AA7-A5D3-B82E6D28CEB0}"/>
              </a:ext>
            </a:extLst>
          </p:cNvPr>
          <p:cNvCxnSpPr>
            <a:endCxn id="14" idx="1"/>
          </p:cNvCxnSpPr>
          <p:nvPr/>
        </p:nvCxnSpPr>
        <p:spPr>
          <a:xfrm>
            <a:off x="2107512" y="2782269"/>
            <a:ext cx="2118044" cy="0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="" xmlns:a16="http://schemas.microsoft.com/office/drawing/2014/main" id="{F6953A29-D0E7-45EE-BAFF-0A5A58808F2B}"/>
              </a:ext>
            </a:extLst>
          </p:cNvPr>
          <p:cNvSpPr txBox="1"/>
          <p:nvPr/>
        </p:nvSpPr>
        <p:spPr>
          <a:xfrm>
            <a:off x="5879369" y="2484728"/>
            <a:ext cx="243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Součástí je intervence</a:t>
            </a:r>
          </a:p>
          <a:p>
            <a:r>
              <a:rPr lang="cs-CZ" sz="1200" b="1" dirty="0"/>
              <a:t>k odvykání kouření </a:t>
            </a:r>
            <a:endParaRPr lang="cs-CZ" sz="1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88419" y="5805264"/>
            <a:ext cx="835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* Ve specifických případech je možné přímé odeslání osob splňující vstupní kritéria praktickým lékařem na radiologické centrum</a:t>
            </a:r>
          </a:p>
          <a:p>
            <a:r>
              <a:rPr lang="cs-CZ" sz="1200" dirty="0">
                <a:solidFill>
                  <a:srgbClr val="FF0000"/>
                </a:solidFill>
              </a:rPr>
              <a:t>** Pacienti s výsledkem LDCT kontaktují zpět svého pneumologa, ten zajistí buď další vyšetření nebo rovnou odeslání do </a:t>
            </a:r>
            <a:r>
              <a:rPr lang="cs-CZ" sz="1200" dirty="0" err="1">
                <a:solidFill>
                  <a:srgbClr val="FF0000"/>
                </a:solidFill>
              </a:rPr>
              <a:t>Pneumoonkochirurgického</a:t>
            </a:r>
            <a:r>
              <a:rPr lang="cs-CZ" sz="1200" dirty="0">
                <a:solidFill>
                  <a:srgbClr val="FF0000"/>
                </a:solidFill>
              </a:rPr>
              <a:t> centra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="" xmlns:a16="http://schemas.microsoft.com/office/drawing/2014/main" id="{2A349DC2-64B4-4C60-93D1-06C7FB9ABCAC}"/>
              </a:ext>
            </a:extLst>
          </p:cNvPr>
          <p:cNvCxnSpPr>
            <a:cxnSpLocks/>
          </p:cNvCxnSpPr>
          <p:nvPr/>
        </p:nvCxnSpPr>
        <p:spPr>
          <a:xfrm>
            <a:off x="3452999" y="1938545"/>
            <a:ext cx="661961" cy="508109"/>
          </a:xfrm>
          <a:prstGeom prst="straightConnector1">
            <a:avLst/>
          </a:prstGeom>
          <a:ln>
            <a:solidFill>
              <a:srgbClr val="004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9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  primárního  kontaktu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38111" y="2276872"/>
            <a:ext cx="3394720" cy="144016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cs-CZ" dirty="0"/>
          </a:p>
          <a:p>
            <a:r>
              <a:rPr lang="cs-CZ" sz="1800" b="1" dirty="0"/>
              <a:t>Praktický lékař  ( PL )</a:t>
            </a:r>
          </a:p>
          <a:p>
            <a:pPr marL="0" lvl="0" indent="0">
              <a:buNone/>
            </a:pPr>
            <a:endParaRPr lang="cs-CZ" sz="1800" dirty="0"/>
          </a:p>
          <a:p>
            <a:r>
              <a:rPr lang="cs-CZ" sz="1800" dirty="0"/>
              <a:t>Případně  pneumolog (PNE)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371975" y="2564904"/>
            <a:ext cx="3656409" cy="3683496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Aktivní</a:t>
            </a:r>
            <a:r>
              <a:rPr lang="cs-CZ" sz="1600" dirty="0"/>
              <a:t> vyhledávání</a:t>
            </a:r>
          </a:p>
          <a:p>
            <a:pPr marL="0" indent="0">
              <a:buNone/>
            </a:pPr>
            <a:r>
              <a:rPr lang="cs-CZ" sz="1600" dirty="0"/>
              <a:t>     rizikové osoby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Potvrzení</a:t>
            </a:r>
            <a:r>
              <a:rPr lang="cs-CZ" sz="1600" dirty="0"/>
              <a:t>  indikačních  </a:t>
            </a:r>
            <a:r>
              <a:rPr lang="cs-CZ" sz="1600" dirty="0" err="1"/>
              <a:t>kriterii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Krátká </a:t>
            </a:r>
            <a:r>
              <a:rPr lang="cs-CZ" sz="1600" b="1" dirty="0">
                <a:solidFill>
                  <a:srgbClr val="FF0000"/>
                </a:solidFill>
              </a:rPr>
              <a:t>intervence</a:t>
            </a:r>
            <a:r>
              <a:rPr lang="cs-CZ" sz="1600" dirty="0"/>
              <a:t> k zanechání</a:t>
            </a:r>
          </a:p>
          <a:p>
            <a:pPr marL="0" indent="0">
              <a:buNone/>
            </a:pPr>
            <a:r>
              <a:rPr lang="cs-CZ" sz="1600" dirty="0"/>
              <a:t>     kouření 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   </a:t>
            </a:r>
            <a:r>
              <a:rPr lang="cs-CZ" sz="2800" dirty="0"/>
              <a:t>Kde   ?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</a:t>
            </a:r>
            <a:r>
              <a:rPr lang="cs-CZ" sz="2800" dirty="0"/>
              <a:t>Cíl 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8" y="3933056"/>
            <a:ext cx="3022781" cy="243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3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27168" cy="101297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Sít</a:t>
            </a:r>
            <a:r>
              <a:rPr lang="cs-CZ" dirty="0"/>
              <a:t>  </a:t>
            </a:r>
            <a:r>
              <a:rPr lang="cs-CZ" sz="1800" dirty="0"/>
              <a:t>kooperujících  zdravotnických  zařízení</a:t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16824" cy="489654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PNEUMOLOGOVÉ - </a:t>
            </a:r>
            <a:r>
              <a:rPr lang="cs-CZ" sz="2200" dirty="0"/>
              <a:t>Celkem   </a:t>
            </a:r>
            <a:r>
              <a:rPr lang="cs-CZ" sz="2200" b="1" dirty="0"/>
              <a:t>734 ČLENŮ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1600" dirty="0">
                <a:solidFill>
                  <a:srgbClr val="FF0000"/>
                </a:solidFill>
              </a:rPr>
              <a:t>Zařízení   s   ambulantní péčí </a:t>
            </a:r>
            <a:r>
              <a:rPr lang="cs-CZ" sz="1600" dirty="0"/>
              <a:t>– </a:t>
            </a:r>
            <a:r>
              <a:rPr lang="cs-CZ" sz="2800" b="1" dirty="0">
                <a:solidFill>
                  <a:srgbClr val="FF0000"/>
                </a:solidFill>
              </a:rPr>
              <a:t>422</a:t>
            </a: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/>
              <a:t>   - samostatné ambulance - </a:t>
            </a:r>
            <a:r>
              <a:rPr lang="cs-CZ" sz="1600" dirty="0">
                <a:solidFill>
                  <a:srgbClr val="FF0000"/>
                </a:solidFill>
              </a:rPr>
              <a:t>267</a:t>
            </a:r>
          </a:p>
          <a:p>
            <a:pPr marL="0" indent="0">
              <a:buNone/>
            </a:pPr>
            <a:r>
              <a:rPr lang="cs-CZ" sz="1600" dirty="0"/>
              <a:t>   - ambulance při lůžkových zařízeních - </a:t>
            </a:r>
            <a:r>
              <a:rPr lang="cs-CZ" sz="1600" dirty="0">
                <a:solidFill>
                  <a:srgbClr val="FF0000"/>
                </a:solidFill>
              </a:rPr>
              <a:t>155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Zkušenost s preventivními programy</a:t>
            </a:r>
          </a:p>
          <a:p>
            <a:pPr marL="0" indent="0">
              <a:buNone/>
            </a:pPr>
            <a:r>
              <a:rPr lang="cs-CZ" sz="1600" dirty="0"/>
              <a:t>    -   CHOPN</a:t>
            </a:r>
          </a:p>
          <a:p>
            <a:pPr marL="0" indent="0">
              <a:buNone/>
            </a:pPr>
            <a:r>
              <a:rPr lang="cs-CZ" sz="1600" dirty="0"/>
              <a:t>    -    IPF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541484" cy="199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9" y="260648"/>
            <a:ext cx="1819399" cy="1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ČLENĚNÍ DLE KRAJŮ ČR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34599"/>
            <a:ext cx="7870563" cy="49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835696" y="3068960"/>
            <a:ext cx="158417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660232" y="306896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835696" y="3573016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660232" y="357301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668344" y="6358825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UZIS 2020</a:t>
            </a:r>
          </a:p>
        </p:txBody>
      </p:sp>
    </p:spTree>
    <p:extLst>
      <p:ext uri="{BB962C8B-B14F-4D97-AF65-F5344CB8AC3E}">
        <p14:creationId xmlns:p14="http://schemas.microsoft.com/office/powerpoint/2010/main" val="94957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85883" y="4869160"/>
            <a:ext cx="7920880" cy="1892824"/>
          </a:xfrm>
        </p:spPr>
        <p:txBody>
          <a:bodyPr>
            <a:normAutofit/>
          </a:bodyPr>
          <a:lstStyle/>
          <a:p>
            <a:r>
              <a:rPr lang="cs-CZ" b="1" dirty="0"/>
              <a:t>1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zařízení v oblasti : </a:t>
            </a:r>
          </a:p>
          <a:p>
            <a:pPr marL="0" indent="0">
              <a:buNone/>
            </a:pPr>
            <a:r>
              <a:rPr lang="cs-CZ" sz="1600" dirty="0"/>
              <a:t>JČ - Český Krumlov, Prachatice</a:t>
            </a:r>
          </a:p>
          <a:p>
            <a:pPr marL="0" indent="0">
              <a:buNone/>
            </a:pPr>
            <a:r>
              <a:rPr lang="cs-CZ" sz="1600" dirty="0"/>
              <a:t>P -   Domažlice,  Plzeň-S</a:t>
            </a:r>
          </a:p>
          <a:p>
            <a:pPr marL="0" indent="0">
              <a:buNone/>
            </a:pPr>
            <a:r>
              <a:rPr lang="cs-CZ" sz="1600" dirty="0"/>
              <a:t>ST -  Kolín</a:t>
            </a:r>
          </a:p>
          <a:p>
            <a:pPr marL="0" indent="0">
              <a:buNone/>
            </a:pPr>
            <a:r>
              <a:rPr lang="cs-CZ" sz="1600" dirty="0"/>
              <a:t>KH - Jičín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4" y="152542"/>
            <a:ext cx="7095959" cy="47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68344" y="6358825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UZIS 2020</a:t>
            </a:r>
          </a:p>
        </p:txBody>
      </p:sp>
    </p:spTree>
    <p:extLst>
      <p:ext uri="{BB962C8B-B14F-4D97-AF65-F5344CB8AC3E}">
        <p14:creationId xmlns:p14="http://schemas.microsoft.com/office/powerpoint/2010/main" val="202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11144" cy="779686"/>
          </a:xfrm>
        </p:spPr>
        <p:txBody>
          <a:bodyPr>
            <a:noAutofit/>
          </a:bodyPr>
          <a:lstStyle/>
          <a:p>
            <a:r>
              <a:rPr lang="cs-CZ" sz="1800" dirty="0"/>
              <a:t>Vyšetření u  ambulantního  pneumologa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3312368" cy="3672408"/>
          </a:xfrm>
        </p:spPr>
        <p:txBody>
          <a:bodyPr>
            <a:normAutofit fontScale="85000" lnSpcReduction="20000"/>
          </a:bodyPr>
          <a:lstStyle/>
          <a:p>
            <a:endParaRPr lang="cs-CZ" sz="1700" b="1" dirty="0"/>
          </a:p>
          <a:p>
            <a:r>
              <a:rPr lang="cs-CZ" sz="1700" b="1" dirty="0"/>
              <a:t>Kuřák či </a:t>
            </a:r>
            <a:r>
              <a:rPr lang="cs-CZ" sz="1700" b="1" dirty="0" err="1"/>
              <a:t>exkuřák</a:t>
            </a:r>
            <a:endParaRPr lang="cs-CZ" sz="1700" b="1" dirty="0"/>
          </a:p>
          <a:p>
            <a:pPr marL="0" indent="0">
              <a:buNone/>
            </a:pPr>
            <a:r>
              <a:rPr lang="cs-CZ" sz="1700" dirty="0"/>
              <a:t>     </a:t>
            </a:r>
            <a:r>
              <a:rPr lang="cs-CZ" sz="1700" b="1" dirty="0">
                <a:solidFill>
                  <a:srgbClr val="FF0000"/>
                </a:solidFill>
              </a:rPr>
              <a:t>20</a:t>
            </a:r>
            <a:r>
              <a:rPr lang="cs-CZ" sz="1700" dirty="0"/>
              <a:t> </a:t>
            </a:r>
            <a:r>
              <a:rPr lang="cs-CZ" sz="1700" dirty="0" err="1"/>
              <a:t>balíčkoroků</a:t>
            </a: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r>
              <a:rPr lang="cs-CZ" sz="1700" dirty="0"/>
              <a:t>Věk :</a:t>
            </a:r>
            <a:r>
              <a:rPr lang="cs-CZ" sz="1700" b="1" dirty="0">
                <a:solidFill>
                  <a:srgbClr val="FF0000"/>
                </a:solidFill>
              </a:rPr>
              <a:t>55-74</a:t>
            </a:r>
            <a:r>
              <a:rPr lang="cs-CZ" sz="1700" dirty="0">
                <a:solidFill>
                  <a:srgbClr val="FF0000"/>
                </a:solidFill>
              </a:rPr>
              <a:t> let</a:t>
            </a:r>
          </a:p>
          <a:p>
            <a:endParaRPr lang="cs-CZ" sz="1700" dirty="0"/>
          </a:p>
          <a:p>
            <a:r>
              <a:rPr lang="cs-CZ" sz="1700" dirty="0"/>
              <a:t>Ochota k zanechání kouření</a:t>
            </a:r>
          </a:p>
          <a:p>
            <a:pPr marL="0" indent="0">
              <a:buNone/>
            </a:pPr>
            <a:endParaRPr lang="cs-CZ" sz="1700" dirty="0"/>
          </a:p>
          <a:p>
            <a:r>
              <a:rPr lang="cs-CZ" sz="1700" dirty="0"/>
              <a:t>Ochota </a:t>
            </a:r>
            <a:r>
              <a:rPr lang="cs-CZ" sz="1700" dirty="0" err="1"/>
              <a:t>zůčastnit</a:t>
            </a:r>
            <a:r>
              <a:rPr lang="cs-CZ" sz="1700" dirty="0"/>
              <a:t> se projektu</a:t>
            </a:r>
          </a:p>
          <a:p>
            <a:pPr marL="0" indent="0">
              <a:buNone/>
            </a:pPr>
            <a:r>
              <a:rPr lang="cs-CZ" sz="1700" dirty="0"/>
              <a:t>     a setrvat v něm </a:t>
            </a:r>
            <a:r>
              <a:rPr lang="cs-CZ" sz="1700" b="1" dirty="0">
                <a:solidFill>
                  <a:srgbClr val="FF0000"/>
                </a:solidFill>
              </a:rPr>
              <a:t>5</a:t>
            </a:r>
            <a:r>
              <a:rPr lang="cs-CZ" sz="1700" dirty="0">
                <a:solidFill>
                  <a:srgbClr val="FF0000"/>
                </a:solidFill>
              </a:rPr>
              <a:t> </a:t>
            </a:r>
            <a:r>
              <a:rPr lang="cs-CZ" sz="1700" dirty="0"/>
              <a:t>let</a:t>
            </a:r>
          </a:p>
          <a:p>
            <a:pPr marL="0" indent="0">
              <a:buNone/>
            </a:pPr>
            <a:endParaRPr lang="cs-CZ" sz="1700" dirty="0"/>
          </a:p>
          <a:p>
            <a:r>
              <a:rPr lang="cs-CZ" sz="1700" dirty="0"/>
              <a:t>Ochota podstoupit CT vyšetření</a:t>
            </a:r>
          </a:p>
          <a:p>
            <a:pPr marL="0" indent="0">
              <a:buNone/>
            </a:pPr>
            <a:r>
              <a:rPr lang="cs-CZ" sz="1700" dirty="0"/>
              <a:t>     (  podpis IS  )                            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55976" y="2276872"/>
            <a:ext cx="4017640" cy="4320480"/>
          </a:xfrm>
        </p:spPr>
        <p:txBody>
          <a:bodyPr>
            <a:normAutofit/>
          </a:bodyPr>
          <a:lstStyle/>
          <a:p>
            <a:r>
              <a:rPr lang="cs-CZ" sz="1600" dirty="0"/>
              <a:t>Anamnéza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Fyzikální  vyšetření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Funkční vyšetření</a:t>
            </a:r>
          </a:p>
          <a:p>
            <a:pPr marL="0" indent="0">
              <a:buNone/>
            </a:pPr>
            <a:r>
              <a:rPr lang="cs-CZ" sz="1600" dirty="0"/>
              <a:t>     ( spirometrie, saturace  02 + event.</a:t>
            </a:r>
          </a:p>
          <a:p>
            <a:pPr marL="0" indent="0">
              <a:buNone/>
            </a:pPr>
            <a:r>
              <a:rPr lang="cs-CZ" sz="1600" dirty="0"/>
              <a:t>       body test , TLCO)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Skiagram hrudníku :ZP+PB</a:t>
            </a:r>
          </a:p>
          <a:p>
            <a:r>
              <a:rPr lang="cs-CZ" sz="1600" dirty="0"/>
              <a:t>Krátká intervence k zanechání </a:t>
            </a:r>
          </a:p>
          <a:p>
            <a:pPr marL="0" indent="0">
              <a:buNone/>
            </a:pPr>
            <a:r>
              <a:rPr lang="cs-CZ" sz="1600" dirty="0"/>
              <a:t>     kouření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Vyplnění dotazníku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Potvrzení vstupních </a:t>
            </a:r>
            <a:r>
              <a:rPr lang="cs-CZ" dirty="0" err="1"/>
              <a:t>kriterii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Komplexní pneumologické vyšetření</a:t>
            </a:r>
          </a:p>
        </p:txBody>
      </p:sp>
    </p:spTree>
    <p:extLst>
      <p:ext uri="{BB962C8B-B14F-4D97-AF65-F5344CB8AC3E}">
        <p14:creationId xmlns:p14="http://schemas.microsoft.com/office/powerpoint/2010/main" val="224038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88832" cy="634082"/>
          </a:xfrm>
        </p:spPr>
        <p:txBody>
          <a:bodyPr>
            <a:normAutofit/>
          </a:bodyPr>
          <a:lstStyle/>
          <a:p>
            <a:r>
              <a:rPr lang="cs-CZ" sz="2400" dirty="0"/>
              <a:t>Vhodný  pacient  pro  </a:t>
            </a:r>
            <a:r>
              <a:rPr lang="cs-CZ" sz="2400" dirty="0" err="1"/>
              <a:t>screening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632848" cy="4968552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Plní   Vstupní kritéria  </a:t>
            </a: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    </a:t>
            </a:r>
            <a:r>
              <a:rPr lang="cs-CZ" sz="1800" dirty="0"/>
              <a:t>+ </a:t>
            </a:r>
            <a:r>
              <a:rPr lang="cs-CZ" sz="1800" dirty="0">
                <a:solidFill>
                  <a:schemeClr val="bg2">
                    <a:lumMod val="75000"/>
                  </a:schemeClr>
                </a:solidFill>
              </a:rPr>
              <a:t>podpis  Informovaného souhlasu</a:t>
            </a:r>
            <a:endParaRPr lang="cs-CZ" sz="1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solidFill>
                  <a:srgbClr val="FF0000"/>
                </a:solidFill>
              </a:rPr>
              <a:t>Plní   Vstupní  kritéria  částečně </a:t>
            </a:r>
          </a:p>
          <a:p>
            <a:pPr marL="0" indent="0">
              <a:buNone/>
            </a:pPr>
            <a:r>
              <a:rPr lang="cs-CZ" sz="1800" dirty="0"/>
              <a:t>    ( méně </a:t>
            </a:r>
            <a:r>
              <a:rPr lang="cs-CZ" sz="1800" dirty="0" err="1"/>
              <a:t>balíčkoroků</a:t>
            </a:r>
            <a:r>
              <a:rPr lang="cs-CZ" sz="1800" dirty="0"/>
              <a:t> , v dokumentaci má jiné riziko kancerogenese</a:t>
            </a: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/>
              <a:t>      azbest, plicní fibróza )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solidFill>
                  <a:srgbClr val="FF0000"/>
                </a:solidFill>
              </a:rPr>
              <a:t>Nepřítomnost závažné komorbidity, </a:t>
            </a:r>
            <a:r>
              <a:rPr lang="cs-CZ" sz="1800" dirty="0"/>
              <a:t>která by limitovala životní výhled pacienta v nejbližších 5 letech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63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823</Words>
  <Application>Microsoft Office PowerPoint</Application>
  <PresentationFormat>Předvádění na obrazovce (4:3)</PresentationFormat>
  <Paragraphs>235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PROJEKT  ČASNÉ DETEKCE BRONCHOGENNÍHO KARCINOMU V ČR  role  ambulantního  pneumologa</vt:lpstr>
      <vt:lpstr>Cíl  ..preventivního  programu</vt:lpstr>
      <vt:lpstr>Navržený  algoritmus programu časné detekce  ca plic </vt:lpstr>
      <vt:lpstr>Místo   primárního  kontaktu</vt:lpstr>
      <vt:lpstr>  Sít  kooperujících  zdravotnických  zařízení  </vt:lpstr>
      <vt:lpstr>ČLENĚNÍ DLE KRAJŮ ČR</vt:lpstr>
      <vt:lpstr>Prezentace aplikace PowerPoint</vt:lpstr>
      <vt:lpstr>Vyšetření u  ambulantního  pneumologa</vt:lpstr>
      <vt:lpstr>Vhodný  pacient  pro  screening</vt:lpstr>
      <vt:lpstr>  pacient  není vhodný pro screening</vt:lpstr>
      <vt:lpstr> U  Aktivních kuřáků :   postup pneumologa</vt:lpstr>
      <vt:lpstr>Dotazník pacienta</vt:lpstr>
      <vt:lpstr>     Cesta   na  RTG  pracoviště </vt:lpstr>
      <vt:lpstr>Další postup  -dle výsledku  LDCT</vt:lpstr>
      <vt:lpstr>             Ambulantní  pneumolog     KOORDINÁTOR  PROJEKTU</vt:lpstr>
      <vt:lpstr>Výkony spojené se screeningem 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ČASNÉ DETEKCE BRONCHOGENNÍHO KARCINOMU V ČR  role  ambulantního  pneumologa</dc:title>
  <dc:creator>user</dc:creator>
  <cp:lastModifiedBy>user</cp:lastModifiedBy>
  <cp:revision>57</cp:revision>
  <dcterms:created xsi:type="dcterms:W3CDTF">2021-09-08T12:07:22Z</dcterms:created>
  <dcterms:modified xsi:type="dcterms:W3CDTF">2021-09-25T12:46:05Z</dcterms:modified>
</cp:coreProperties>
</file>