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63" r:id="rId2"/>
  </p:sldIdLst>
  <p:sldSz cx="12192000" cy="6858000"/>
  <p:notesSz cx="6400800" cy="86868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01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jduk Karel PhDr." initials="HKP" lastIdx="1" clrIdx="0">
    <p:extLst>
      <p:ext uri="{19B8F6BF-5375-455C-9EA6-DF929625EA0E}">
        <p15:presenceInfo xmlns:p15="http://schemas.microsoft.com/office/powerpoint/2012/main" userId="S::hejdukk@mzcr.cz::b5dfa557-0e42-4403-911f-887b040f39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B46"/>
    <a:srgbClr val="004E8F"/>
    <a:srgbClr val="FF6600"/>
    <a:srgbClr val="FFFFFF"/>
    <a:srgbClr val="D15300"/>
    <a:srgbClr val="EBBA23"/>
    <a:srgbClr val="00A362"/>
    <a:srgbClr val="724F77"/>
    <a:srgbClr val="FDFDFD"/>
    <a:srgbClr val="394A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472" autoAdjust="0"/>
    <p:restoredTop sz="90470" autoAdjust="0"/>
  </p:normalViewPr>
  <p:slideViewPr>
    <p:cSldViewPr snapToGrid="0">
      <p:cViewPr varScale="1">
        <p:scale>
          <a:sx n="104" d="100"/>
          <a:sy n="104" d="100"/>
        </p:scale>
        <p:origin x="120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6"/>
      </p:cViewPr>
      <p:guideLst>
        <p:guide orient="horz" pos="2736"/>
        <p:guide pos="20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37894773-82F1-4BC9-B24E-8DBBCD5ABB8A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1EBDC540-E3D6-482F-AB74-01051757B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371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5849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5849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EA6F80A7-C12C-4720-BC26-6A2B901DB1EA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595313" y="1085850"/>
            <a:ext cx="521017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40080" y="4180522"/>
            <a:ext cx="5120640" cy="3420428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250953"/>
            <a:ext cx="2773680" cy="435848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625639" y="8250953"/>
            <a:ext cx="2773680" cy="435848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377F5C0A-D15A-40B7-9AD0-1092460FC3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8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ázek 22">
            <a:extLst>
              <a:ext uri="{FF2B5EF4-FFF2-40B4-BE49-F238E27FC236}">
                <a16:creationId xmlns:a16="http://schemas.microsoft.com/office/drawing/2014/main" id="{BF98E95A-825F-49DE-B35C-874CA66CDE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728" y="1599687"/>
            <a:ext cx="5336537" cy="3060000"/>
          </a:xfrm>
          <a:prstGeom prst="rect">
            <a:avLst/>
          </a:prstGeom>
        </p:spPr>
      </p:pic>
      <p:sp>
        <p:nvSpPr>
          <p:cNvPr id="16" name="Obdélník 15"/>
          <p:cNvSpPr/>
          <p:nvPr userDrawn="1"/>
        </p:nvSpPr>
        <p:spPr>
          <a:xfrm>
            <a:off x="-3" y="-38466"/>
            <a:ext cx="12192000" cy="6858000"/>
          </a:xfrm>
          <a:prstGeom prst="rect">
            <a:avLst/>
          </a:prstGeom>
          <a:gradFill flip="none" rotWithShape="1">
            <a:gsLst>
              <a:gs pos="49000">
                <a:schemeClr val="bg1"/>
              </a:gs>
              <a:gs pos="0">
                <a:schemeClr val="accent5">
                  <a:lumMod val="52000"/>
                  <a:lumOff val="48000"/>
                  <a:alpha val="67000"/>
                </a:schemeClr>
              </a:gs>
              <a:gs pos="100000">
                <a:schemeClr val="accent4">
                  <a:alpha val="6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>
              <a:solidFill>
                <a:srgbClr val="274073"/>
              </a:solidFill>
            </a:endParaRPr>
          </a:p>
        </p:txBody>
      </p:sp>
      <p:sp>
        <p:nvSpPr>
          <p:cNvPr id="24" name="Obdélník 23"/>
          <p:cNvSpPr/>
          <p:nvPr userDrawn="1"/>
        </p:nvSpPr>
        <p:spPr>
          <a:xfrm>
            <a:off x="13436" y="5922000"/>
            <a:ext cx="12191997" cy="9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914400" y="2720943"/>
            <a:ext cx="10363200" cy="8915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87218"/>
            <a:ext cx="8534400" cy="694928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-3" y="689910"/>
            <a:ext cx="12192000" cy="108012"/>
          </a:xfrm>
          <a:prstGeom prst="rect">
            <a:avLst/>
          </a:prstGeom>
          <a:solidFill>
            <a:srgbClr val="72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3" name="Obdélník 12"/>
          <p:cNvSpPr/>
          <p:nvPr userDrawn="1"/>
        </p:nvSpPr>
        <p:spPr>
          <a:xfrm>
            <a:off x="-3" y="0"/>
            <a:ext cx="12192000" cy="6899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25" name="Obdélník 24"/>
          <p:cNvSpPr/>
          <p:nvPr userDrawn="1"/>
        </p:nvSpPr>
        <p:spPr>
          <a:xfrm>
            <a:off x="0" y="5879930"/>
            <a:ext cx="12192000" cy="45719"/>
          </a:xfrm>
          <a:prstGeom prst="rect">
            <a:avLst/>
          </a:prstGeom>
          <a:solidFill>
            <a:srgbClr val="004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solidFill>
                <a:schemeClr val="accent2"/>
              </a:solidFill>
            </a:endParaRPr>
          </a:p>
        </p:txBody>
      </p:sp>
      <p:sp>
        <p:nvSpPr>
          <p:cNvPr id="34" name="TextovéPole 33"/>
          <p:cNvSpPr txBox="1"/>
          <p:nvPr userDrawn="1"/>
        </p:nvSpPr>
        <p:spPr>
          <a:xfrm>
            <a:off x="1658606" y="626916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accent2"/>
                </a:solidFill>
              </a:rPr>
              <a:t>Ústav zdravotnických informací a statistiky České republiky</a:t>
            </a:r>
          </a:p>
          <a:p>
            <a:r>
              <a:rPr lang="cs-CZ" sz="900" i="1" dirty="0">
                <a:solidFill>
                  <a:schemeClr val="accent2"/>
                </a:solidFill>
              </a:rPr>
              <a:t>Institute </a:t>
            </a:r>
            <a:r>
              <a:rPr lang="cs-CZ" sz="900" i="1" dirty="0" err="1">
                <a:solidFill>
                  <a:schemeClr val="accent2"/>
                </a:solidFill>
              </a:rPr>
              <a:t>of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Health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Information</a:t>
            </a:r>
            <a:r>
              <a:rPr lang="cs-CZ" sz="900" i="1" dirty="0">
                <a:solidFill>
                  <a:schemeClr val="accent2"/>
                </a:solidFill>
              </a:rPr>
              <a:t> and </a:t>
            </a:r>
            <a:r>
              <a:rPr lang="cs-CZ" sz="900" i="1" dirty="0" err="1">
                <a:solidFill>
                  <a:schemeClr val="accent2"/>
                </a:solidFill>
              </a:rPr>
              <a:t>Statistics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of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the</a:t>
            </a:r>
            <a:r>
              <a:rPr lang="cs-CZ" sz="900" i="1" dirty="0">
                <a:solidFill>
                  <a:schemeClr val="accent2"/>
                </a:solidFill>
              </a:rPr>
              <a:t> Czech Republic</a:t>
            </a:r>
          </a:p>
        </p:txBody>
      </p:sp>
      <p:sp>
        <p:nvSpPr>
          <p:cNvPr id="26" name="TextovéPole 25"/>
          <p:cNvSpPr txBox="1"/>
          <p:nvPr userDrawn="1"/>
        </p:nvSpPr>
        <p:spPr>
          <a:xfrm>
            <a:off x="5781501" y="-17947"/>
            <a:ext cx="5631703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/>
              <a:t>Národní koordinační centrum programů časného záchytu onemocnění I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/>
              <a:t>CZ.03.2.63/0.0/0.0/15_039/0006904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/>
              <a:t>Datová základna realizace screeningových programů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/>
              <a:t>CZ.03.2.63/0.0/0.0/15_039/0007216</a:t>
            </a:r>
            <a:endParaRPr lang="cs-CZ" sz="1050" b="1" dirty="0">
              <a:solidFill>
                <a:srgbClr val="274073"/>
              </a:solidFill>
              <a:effectLst/>
            </a:endParaRPr>
          </a:p>
        </p:txBody>
      </p:sp>
      <p:sp>
        <p:nvSpPr>
          <p:cNvPr id="4" name="Obdélník 3"/>
          <p:cNvSpPr/>
          <p:nvPr userDrawn="1"/>
        </p:nvSpPr>
        <p:spPr>
          <a:xfrm>
            <a:off x="10127275" y="6229898"/>
            <a:ext cx="1285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u="none" dirty="0">
                <a:solidFill>
                  <a:srgbClr val="DA2B4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nsc.uzis.cz</a:t>
            </a:r>
            <a:endParaRPr lang="cs-CZ" sz="2000" b="1" u="none" dirty="0">
              <a:solidFill>
                <a:srgbClr val="DA2B46"/>
              </a:solidFill>
            </a:endParaRPr>
          </a:p>
        </p:txBody>
      </p:sp>
      <p:grpSp>
        <p:nvGrpSpPr>
          <p:cNvPr id="17" name="Skupina 16">
            <a:extLst>
              <a:ext uri="{FF2B5EF4-FFF2-40B4-BE49-F238E27FC236}">
                <a16:creationId xmlns:a16="http://schemas.microsoft.com/office/drawing/2014/main" id="{4A600299-36FF-4880-809A-3B53106E65E2}"/>
              </a:ext>
            </a:extLst>
          </p:cNvPr>
          <p:cNvGrpSpPr/>
          <p:nvPr userDrawn="1"/>
        </p:nvGrpSpPr>
        <p:grpSpPr>
          <a:xfrm>
            <a:off x="977527" y="99403"/>
            <a:ext cx="2394526" cy="521285"/>
            <a:chOff x="-3635511" y="3808741"/>
            <a:chExt cx="2394526" cy="521285"/>
          </a:xfrm>
        </p:grpSpPr>
        <p:pic>
          <p:nvPicPr>
            <p:cNvPr id="20" name="Obrázek 19">
              <a:extLst>
                <a:ext uri="{FF2B5EF4-FFF2-40B4-BE49-F238E27FC236}">
                  <a16:creationId xmlns:a16="http://schemas.microsoft.com/office/drawing/2014/main" id="{1EEB21A1-63BE-4C27-AC1C-7C0ED736FF0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077"/>
            <a:stretch/>
          </p:blipFill>
          <p:spPr>
            <a:xfrm>
              <a:off x="-3635511" y="3808741"/>
              <a:ext cx="754652" cy="505853"/>
            </a:xfrm>
            <a:prstGeom prst="rect">
              <a:avLst/>
            </a:prstGeom>
          </p:spPr>
        </p:pic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5F85FAA7-4B5E-4124-8503-9019B35E4E98}"/>
                </a:ext>
              </a:extLst>
            </p:cNvPr>
            <p:cNvSpPr txBox="1"/>
            <p:nvPr userDrawn="1"/>
          </p:nvSpPr>
          <p:spPr>
            <a:xfrm>
              <a:off x="-2954432" y="3822195"/>
              <a:ext cx="1713447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900" i="0" dirty="0">
                  <a:solidFill>
                    <a:schemeClr val="bg2">
                      <a:lumMod val="10000"/>
                    </a:schemeClr>
                  </a:solidFill>
                </a:rPr>
                <a:t>Evropská</a:t>
              </a:r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 unie</a:t>
              </a:r>
            </a:p>
            <a:p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Evropský sociální fond</a:t>
              </a:r>
            </a:p>
            <a:p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Operační program Zaměstnanost</a:t>
              </a:r>
              <a:endParaRPr lang="cs-CZ" sz="900" i="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pic>
        <p:nvPicPr>
          <p:cNvPr id="22" name="Obrázek 21">
            <a:extLst>
              <a:ext uri="{FF2B5EF4-FFF2-40B4-BE49-F238E27FC236}">
                <a16:creationId xmlns:a16="http://schemas.microsoft.com/office/drawing/2014/main" id="{3AADB460-D02C-4410-A107-36A71631A2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" y="6195600"/>
            <a:ext cx="654994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29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78" userDrawn="1">
          <p15:clr>
            <a:srgbClr val="FBAE40"/>
          </p15:clr>
        </p15:guide>
        <p15:guide id="2" pos="731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980729"/>
            <a:ext cx="10944000" cy="4824537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623392" y="260648"/>
            <a:ext cx="10945216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2985" y="6070626"/>
            <a:ext cx="12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20.12.2021</a:t>
            </a:fld>
            <a:endParaRPr 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843915" y="6068291"/>
            <a:ext cx="8403411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08541" y="6065805"/>
            <a:ext cx="12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59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3273004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177281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724F7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2985" y="6070626"/>
            <a:ext cx="12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20.12.2021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843915" y="6068291"/>
            <a:ext cx="8403411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08541" y="6065805"/>
            <a:ext cx="12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35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2985" y="6070626"/>
            <a:ext cx="12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20.12.2021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843915" y="6068291"/>
            <a:ext cx="8403411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08541" y="6065805"/>
            <a:ext cx="12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623392" y="260648"/>
            <a:ext cx="10945216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89830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2985" y="6070626"/>
            <a:ext cx="12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20.12.2021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843915" y="6068291"/>
            <a:ext cx="8403411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08541" y="6065805"/>
            <a:ext cx="12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38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 hasCustomPrompt="1"/>
          </p:nvPr>
        </p:nvSpPr>
        <p:spPr>
          <a:xfrm>
            <a:off x="623392" y="260648"/>
            <a:ext cx="10945216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00443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4000" y="764705"/>
            <a:ext cx="10944000" cy="504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2985" y="6070626"/>
            <a:ext cx="12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20.12.2021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843915" y="6068291"/>
            <a:ext cx="8403411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08541" y="6065805"/>
            <a:ext cx="12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272893"/>
            <a:ext cx="12192000" cy="1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solidFill>
                <a:schemeClr val="accent2"/>
              </a:solidFill>
            </a:endParaRP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D44E156D-D337-4245-B243-3C1D4981B8C3}"/>
              </a:ext>
            </a:extLst>
          </p:cNvPr>
          <p:cNvGrpSpPr/>
          <p:nvPr userDrawn="1"/>
        </p:nvGrpSpPr>
        <p:grpSpPr>
          <a:xfrm>
            <a:off x="439357" y="6370574"/>
            <a:ext cx="2266057" cy="421394"/>
            <a:chOff x="-1238301" y="3808742"/>
            <a:chExt cx="2266057" cy="421394"/>
          </a:xfrm>
        </p:grpSpPr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62C97807-1BF3-4D2E-9D97-375DEC0954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077"/>
            <a:stretch/>
          </p:blipFill>
          <p:spPr>
            <a:xfrm>
              <a:off x="-1238301" y="3808742"/>
              <a:ext cx="612000" cy="410232"/>
            </a:xfrm>
            <a:prstGeom prst="rect">
              <a:avLst/>
            </a:prstGeom>
          </p:spPr>
        </p:pic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866F32A5-5F70-445D-88FE-D234BBECFEB1}"/>
                </a:ext>
              </a:extLst>
            </p:cNvPr>
            <p:cNvSpPr txBox="1"/>
            <p:nvPr userDrawn="1"/>
          </p:nvSpPr>
          <p:spPr>
            <a:xfrm>
              <a:off x="-685691" y="3814638"/>
              <a:ext cx="171344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700" i="0" dirty="0">
                  <a:solidFill>
                    <a:schemeClr val="bg2">
                      <a:lumMod val="10000"/>
                    </a:schemeClr>
                  </a:solidFill>
                </a:rPr>
                <a:t>Evropská</a:t>
              </a:r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 unie</a:t>
              </a:r>
            </a:p>
            <a:p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Evropský sociální fond</a:t>
              </a:r>
            </a:p>
            <a:p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Operační program Zaměstnanost</a:t>
              </a:r>
              <a:endParaRPr lang="cs-CZ" sz="700" i="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pic>
        <p:nvPicPr>
          <p:cNvPr id="22" name="Obrázek 21">
            <a:extLst>
              <a:ext uri="{FF2B5EF4-FFF2-40B4-BE49-F238E27FC236}">
                <a16:creationId xmlns:a16="http://schemas.microsoft.com/office/drawing/2014/main" id="{04EF2215-60A8-4EC9-89A9-8760DC5D15B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244" y="6398523"/>
            <a:ext cx="1563511" cy="360000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4EC350C-8336-412E-A529-0E00A45344A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0033" y="6397200"/>
            <a:ext cx="54582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76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0" r:id="rId2"/>
    <p:sldLayoutId id="2147483651" r:id="rId3"/>
    <p:sldLayoutId id="2147483654" r:id="rId4"/>
    <p:sldLayoutId id="2147483655" r:id="rId5"/>
    <p:sldLayoutId id="214748365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rgbClr val="724F77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48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5EB7A56-6C52-4CAF-91BC-764D1523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980729"/>
            <a:ext cx="10944000" cy="524278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Praktický lékař</a:t>
            </a:r>
          </a:p>
          <a:p>
            <a:pPr lvl="1"/>
            <a:r>
              <a:rPr lang="cs-CZ" sz="2000" dirty="0"/>
              <a:t>Vykazování zdravotního výkonu zdravotní pojišťovně</a:t>
            </a:r>
          </a:p>
          <a:p>
            <a:pPr lvl="2"/>
            <a:r>
              <a:rPr lang="cs-CZ" sz="1600" u="sng" dirty="0"/>
              <a:t>01196</a:t>
            </a:r>
            <a:r>
              <a:rPr lang="cs-CZ" sz="1600" dirty="0"/>
              <a:t> MANAGEMENT ČASNÉHO ZÁCHYTU KARCINOMU PLIC - </a:t>
            </a:r>
            <a:r>
              <a:rPr lang="cs-CZ" sz="1600" u="sng" dirty="0"/>
              <a:t>ZAŘAZENÍ DO PROGRAMU</a:t>
            </a:r>
          </a:p>
          <a:p>
            <a:pPr lvl="2"/>
            <a:r>
              <a:rPr lang="cs-CZ" sz="1600" u="sng" dirty="0"/>
              <a:t>01197</a:t>
            </a:r>
            <a:r>
              <a:rPr lang="cs-CZ" sz="1600" dirty="0"/>
              <a:t> MANAGEMENT ČASNÉHO ZÁCHYTU KARCINOMU PLIC - </a:t>
            </a:r>
            <a:r>
              <a:rPr lang="cs-CZ" sz="1600" u="sng" dirty="0"/>
              <a:t>ODMÍTNUTO ZAŘAZENÍ DO PROGRAMU</a:t>
            </a:r>
          </a:p>
          <a:p>
            <a:pPr lvl="0"/>
            <a:r>
              <a:rPr lang="cs-CZ" sz="2400" dirty="0"/>
              <a:t>Ambulantní pneumolog</a:t>
            </a:r>
          </a:p>
          <a:p>
            <a:pPr lvl="1"/>
            <a:r>
              <a:rPr lang="cs-CZ" sz="2000" dirty="0"/>
              <a:t>Vykazování zdravotního výkonu zdravotní pojišťovně</a:t>
            </a:r>
          </a:p>
          <a:p>
            <a:pPr lvl="2"/>
            <a:r>
              <a:rPr lang="cs-CZ" sz="1600" u="sng" dirty="0"/>
              <a:t>25505</a:t>
            </a:r>
            <a:r>
              <a:rPr lang="cs-CZ" sz="1600" dirty="0"/>
              <a:t> VYŠETŘENÍ PNEUMOLOGEM V RÁMCI PROGRAMU ČASNÉHO ZÁCHYTU KARCINOMU PLIC</a:t>
            </a:r>
          </a:p>
          <a:p>
            <a:pPr lvl="2"/>
            <a:r>
              <a:rPr lang="cs-CZ" sz="1600" u="sng" dirty="0"/>
              <a:t>25504</a:t>
            </a:r>
            <a:r>
              <a:rPr lang="cs-CZ" sz="1600" dirty="0"/>
              <a:t> ROZŠÍŘENÁ INTERVENCE LÉČBY ZÁVISLOSTI NA TABÁKU</a:t>
            </a:r>
          </a:p>
          <a:p>
            <a:pPr lvl="0"/>
            <a:r>
              <a:rPr lang="cs-CZ" sz="2400" dirty="0"/>
              <a:t>Radiolog komplexního onkologického centra</a:t>
            </a:r>
          </a:p>
          <a:p>
            <a:pPr lvl="1"/>
            <a:r>
              <a:rPr lang="cs-CZ" sz="2000" dirty="0"/>
              <a:t>Vykazování zdravotního výkonu zdravotní pojišťovně</a:t>
            </a:r>
          </a:p>
          <a:p>
            <a:pPr lvl="2"/>
            <a:r>
              <a:rPr lang="cs-CZ" sz="1600" u="sng" dirty="0"/>
              <a:t>89663</a:t>
            </a:r>
            <a:r>
              <a:rPr lang="cs-CZ" sz="1600" dirty="0"/>
              <a:t> CT HRUDNÍKU V RÁMCI PROGRAMU ČASNÉHO ZÁCHYTU KARCINOMU PLIC - </a:t>
            </a:r>
            <a:r>
              <a:rPr lang="cs-CZ" sz="1600" u="sng" dirty="0"/>
              <a:t>NEGATIVNÍ VÝSLEDEK</a:t>
            </a:r>
          </a:p>
          <a:p>
            <a:pPr lvl="2"/>
            <a:r>
              <a:rPr lang="cs-CZ" sz="1600" u="sng" dirty="0"/>
              <a:t>89664</a:t>
            </a:r>
            <a:r>
              <a:rPr lang="cs-CZ" sz="1600" dirty="0"/>
              <a:t> CT HRUDNÍKU V RÁMCI PROGRAMU ČASNÉHO ZÁCHYTU KARCINOMU PLIC - </a:t>
            </a:r>
            <a:r>
              <a:rPr lang="cs-CZ" sz="1600" u="sng" dirty="0"/>
              <a:t>NEURČITÝ VÝSLEDEK</a:t>
            </a:r>
          </a:p>
          <a:p>
            <a:pPr lvl="2"/>
            <a:r>
              <a:rPr lang="cs-CZ" sz="1600" u="sng" dirty="0"/>
              <a:t>89665</a:t>
            </a:r>
            <a:r>
              <a:rPr lang="cs-CZ" sz="1600" dirty="0"/>
              <a:t> CT HRUDNÍKU V RÁMCI PROGRAMU ČASNÉHO ZÁCHYTU KARCINOMU PLIC - </a:t>
            </a:r>
            <a:r>
              <a:rPr lang="cs-CZ" sz="1600" u="sng" dirty="0"/>
              <a:t>POZITIVNÍ VÝSLEDEK</a:t>
            </a:r>
          </a:p>
          <a:p>
            <a:pPr lvl="0"/>
            <a:r>
              <a:rPr lang="cs-CZ" sz="2400" dirty="0"/>
              <a:t>Pracovník KOC/POCH</a:t>
            </a:r>
          </a:p>
          <a:p>
            <a:pPr lvl="1"/>
            <a:r>
              <a:rPr lang="cs-CZ" sz="2000" dirty="0"/>
              <a:t>Vykazování poskytnuté zdravotní péče zdravotní pojišťovně</a:t>
            </a:r>
          </a:p>
          <a:p>
            <a:pPr lvl="1"/>
            <a:r>
              <a:rPr lang="cs-CZ" sz="2000" dirty="0"/>
              <a:t>Pečlivé a včasné vykázání diagnostikovaného nádoru do NOR ČR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84D7148-E016-4DA4-845B-B6DD2BAC5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465" y="200322"/>
            <a:ext cx="10945216" cy="648072"/>
          </a:xfrm>
        </p:spPr>
        <p:txBody>
          <a:bodyPr/>
          <a:lstStyle/>
          <a:p>
            <a:r>
              <a:rPr lang="cs-CZ" sz="3100" dirty="0"/>
              <a:t>Výkony v rámci programu časného záchytu karcinomu plic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C6BDAC-0552-4F20-9FE5-CD9E4CB348A0}"/>
              </a:ext>
            </a:extLst>
          </p:cNvPr>
          <p:cNvSpPr txBox="1"/>
          <p:nvPr/>
        </p:nvSpPr>
        <p:spPr>
          <a:xfrm>
            <a:off x="10011747" y="67987"/>
            <a:ext cx="2180253" cy="594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u="sng" dirty="0">
                <a:solidFill>
                  <a:schemeClr val="accent3"/>
                </a:solidFill>
              </a:rPr>
              <a:t>Návrh MKN klasifikace</a:t>
            </a:r>
          </a:p>
          <a:p>
            <a:endParaRPr lang="cs-CZ" sz="1400" u="sng" dirty="0"/>
          </a:p>
          <a:p>
            <a:r>
              <a:rPr lang="cs-CZ" sz="1400" dirty="0"/>
              <a:t>1) </a:t>
            </a:r>
            <a:r>
              <a:rPr lang="cs-CZ" sz="1400" b="1" dirty="0"/>
              <a:t>PL, PNE, RDG v rámci screeningového protokolu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u="sng" dirty="0"/>
              <a:t>Z12.2</a:t>
            </a:r>
            <a:r>
              <a:rPr lang="cs-CZ" sz="1400" dirty="0"/>
              <a:t> Screeningové vyšetření </a:t>
            </a:r>
            <a:r>
              <a:rPr lang="cs-CZ" sz="1400" dirty="0" err="1"/>
              <a:t>spec</a:t>
            </a:r>
            <a:r>
              <a:rPr lang="cs-CZ" sz="1400" dirty="0"/>
              <a:t>. na novotvar dýchacích orgánů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r>
              <a:rPr lang="cs-CZ" sz="1400" dirty="0"/>
              <a:t>2) </a:t>
            </a:r>
            <a:r>
              <a:rPr lang="cs-CZ" sz="1400" b="1" dirty="0"/>
              <a:t>PL, PNE, RDG v okamžiku hodnocení novotvaru s biologickou povahou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u="sng" dirty="0"/>
              <a:t>D38.1</a:t>
            </a:r>
            <a:r>
              <a:rPr lang="cs-CZ" sz="1400" dirty="0"/>
              <a:t> Novotvary nejistého nebo neznámého chování středního ucha a dýchacích a nitrohrudních orgánů - Průdušnice‚ průduška a plíce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r>
              <a:rPr lang="cs-CZ" sz="1400" dirty="0"/>
              <a:t>3) </a:t>
            </a:r>
            <a:r>
              <a:rPr lang="cs-CZ" sz="1400" b="1" dirty="0"/>
              <a:t>PL, PNE, KOC/POCH v případě </a:t>
            </a:r>
            <a:r>
              <a:rPr lang="pl-PL" sz="1400" b="1" dirty="0"/>
              <a:t>potvrzení biopsie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u="sng" dirty="0"/>
              <a:t>C34</a:t>
            </a:r>
            <a:r>
              <a:rPr lang="cs-CZ" sz="1400" dirty="0"/>
              <a:t> Zhoubný novotvar průdušky (bronchu) a plíce</a:t>
            </a:r>
          </a:p>
        </p:txBody>
      </p:sp>
    </p:spTree>
    <p:extLst>
      <p:ext uri="{BB962C8B-B14F-4D97-AF65-F5344CB8AC3E}">
        <p14:creationId xmlns:p14="http://schemas.microsoft.com/office/powerpoint/2010/main" val="1039298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2">
      <a:dk1>
        <a:srgbClr val="5F5F5F"/>
      </a:dk1>
      <a:lt1>
        <a:sysClr val="window" lastClr="FFFFFF"/>
      </a:lt1>
      <a:dk2>
        <a:srgbClr val="84848E"/>
      </a:dk2>
      <a:lt2>
        <a:srgbClr val="F2F2F2"/>
      </a:lt2>
      <a:accent1>
        <a:srgbClr val="E7B13D"/>
      </a:accent1>
      <a:accent2>
        <a:srgbClr val="3D67BC"/>
      </a:accent2>
      <a:accent3>
        <a:srgbClr val="274073"/>
      </a:accent3>
      <a:accent4>
        <a:srgbClr val="84848E"/>
      </a:accent4>
      <a:accent5>
        <a:srgbClr val="D8D8D8"/>
      </a:accent5>
      <a:accent6>
        <a:srgbClr val="DDDCE0"/>
      </a:accent6>
      <a:hlink>
        <a:srgbClr val="1919FF"/>
      </a:hlink>
      <a:folHlink>
        <a:srgbClr val="00005F"/>
      </a:folHlink>
    </a:clrScheme>
    <a:fontScheme name="Paliativní péč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5412</TotalTime>
  <Words>205</Words>
  <Application>Microsoft Office PowerPoint</Application>
  <PresentationFormat>Širokoúhlá obrazovka</PresentationFormat>
  <Paragraphs>27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Výkony v rámci programu časného záchytu karcinomu plic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hejduk</dc:creator>
  <cp:lastModifiedBy>Hejduk Karel PhDr.</cp:lastModifiedBy>
  <cp:revision>453</cp:revision>
  <cp:lastPrinted>2017-07-20T11:24:55Z</cp:lastPrinted>
  <dcterms:created xsi:type="dcterms:W3CDTF">2015-03-19T13:20:03Z</dcterms:created>
  <dcterms:modified xsi:type="dcterms:W3CDTF">2021-12-20T09:04:19Z</dcterms:modified>
</cp:coreProperties>
</file>