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33"/>
  </p:notesMasterIdLst>
  <p:sldIdLst>
    <p:sldId id="256" r:id="rId2"/>
    <p:sldId id="479" r:id="rId3"/>
    <p:sldId id="257" r:id="rId4"/>
    <p:sldId id="722" r:id="rId5"/>
    <p:sldId id="718" r:id="rId6"/>
    <p:sldId id="445" r:id="rId7"/>
    <p:sldId id="447" r:id="rId8"/>
    <p:sldId id="446" r:id="rId9"/>
    <p:sldId id="715" r:id="rId10"/>
    <p:sldId id="448" r:id="rId11"/>
    <p:sldId id="361" r:id="rId12"/>
    <p:sldId id="387" r:id="rId13"/>
    <p:sldId id="362" r:id="rId14"/>
    <p:sldId id="258" r:id="rId15"/>
    <p:sldId id="719" r:id="rId16"/>
    <p:sldId id="721" r:id="rId17"/>
    <p:sldId id="430" r:id="rId18"/>
    <p:sldId id="374" r:id="rId19"/>
    <p:sldId id="375" r:id="rId20"/>
    <p:sldId id="465" r:id="rId21"/>
    <p:sldId id="440" r:id="rId22"/>
    <p:sldId id="475" r:id="rId23"/>
    <p:sldId id="441" r:id="rId24"/>
    <p:sldId id="442" r:id="rId25"/>
    <p:sldId id="477" r:id="rId26"/>
    <p:sldId id="269" r:id="rId27"/>
    <p:sldId id="470" r:id="rId28"/>
    <p:sldId id="471" r:id="rId29"/>
    <p:sldId id="478" r:id="rId30"/>
    <p:sldId id="472" r:id="rId31"/>
    <p:sldId id="47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CC3399"/>
    <a:srgbClr val="FFFF00"/>
    <a:srgbClr val="FF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545" autoAdjust="0"/>
  </p:normalViewPr>
  <p:slideViewPr>
    <p:cSldViewPr snapToGrid="0">
      <p:cViewPr varScale="1">
        <p:scale>
          <a:sx n="100" d="100"/>
          <a:sy n="100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9139-65A6-4747-AF32-94F1757685C6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BC2BD-661C-47F7-80A4-1E5B3E14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C2BD-661C-47F7-80A4-1E5B3E14C73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00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>
                <a:latin typeface="Arial" panose="020B0604020202020204" pitchFamily="34" charset="0"/>
              </a:rPr>
              <a:t>(není třeba usilovných manévrů, speciálních plynů, kabiny, </a:t>
            </a:r>
            <a:r>
              <a:rPr lang="cs-CZ" altLang="cs-CZ" sz="1200" dirty="0" err="1">
                <a:latin typeface="Arial" panose="020B0604020202020204" pitchFamily="34" charset="0"/>
              </a:rPr>
              <a:t>shutteru</a:t>
            </a:r>
            <a:r>
              <a:rPr lang="cs-CZ" altLang="cs-CZ" sz="1200" dirty="0">
                <a:latin typeface="Arial" panose="020B0604020202020204" pitchFamily="34" charset="0"/>
              </a:rPr>
              <a:t>…)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0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15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200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236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C2BD-661C-47F7-80A4-1E5B3E14C73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93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770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Pokles  odporů R 20-25%o  delta R5-30 35 %o a </a:t>
            </a:r>
            <a:r>
              <a:rPr lang="cs-CZ" dirty="0" err="1"/>
              <a:t>Fres</a:t>
            </a:r>
            <a:r>
              <a:rPr lang="cs-CZ" dirty="0"/>
              <a:t> </a:t>
            </a:r>
            <a:r>
              <a:rPr lang="cs-CZ"/>
              <a:t>o 20%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9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99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111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9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C2BD-661C-47F7-80A4-1E5B3E14C73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753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9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7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67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C2BD-661C-47F7-80A4-1E5B3E14C73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2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Střední průtokové rychlosti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C2BD-661C-47F7-80A4-1E5B3E14C73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3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29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rgbClr val="CC339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50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>
            <a:extLst>
              <a:ext uri="{FF2B5EF4-FFF2-40B4-BE49-F238E27FC236}">
                <a16:creationId xmlns:a16="http://schemas.microsoft.com/office/drawing/2014/main" id="{20B1C3C6-7FBB-4BAB-82D3-28DDEB12AC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0E825-DBCF-497C-ACC7-7D413362F7C3}" type="slidenum">
              <a:rPr kumimoji="0" lang="en-GB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659" name="Rectangle 2">
            <a:extLst>
              <a:ext uri="{FF2B5EF4-FFF2-40B4-BE49-F238E27FC236}">
                <a16:creationId xmlns:a16="http://schemas.microsoft.com/office/drawing/2014/main" id="{74DEC5A7-F335-4590-8E1A-427338050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60" name="Rectangle 3">
            <a:extLst>
              <a:ext uri="{FF2B5EF4-FFF2-40B4-BE49-F238E27FC236}">
                <a16:creationId xmlns:a16="http://schemas.microsoft.com/office/drawing/2014/main" id="{806717FC-DC52-47D1-A54D-440080FDB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2400" indent="-152400" eaLnBrk="1" hangingPunct="1">
              <a:lnSpc>
                <a:spcPct val="80000"/>
              </a:lnSpc>
            </a:pPr>
            <a:endParaRPr lang="en-GB" altLang="en-US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8F7F-D5DA-4E6C-8234-9729B26A69C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6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9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6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4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57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6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0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6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0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7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9424" y="6309301"/>
            <a:ext cx="9632951" cy="32226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700"/>
            </a:lvl1pPr>
            <a:lvl2pPr marL="266700" indent="0">
              <a:spcBef>
                <a:spcPts val="0"/>
              </a:spcBef>
              <a:buFontTx/>
              <a:buNone/>
              <a:defRPr sz="800"/>
            </a:lvl2pPr>
            <a:lvl3pPr marL="520700" indent="0">
              <a:spcBef>
                <a:spcPts val="0"/>
              </a:spcBef>
              <a:buFontTx/>
              <a:buNone/>
              <a:defRPr sz="800"/>
            </a:lvl3pPr>
            <a:lvl4pPr marL="742950" indent="0">
              <a:spcBef>
                <a:spcPts val="0"/>
              </a:spcBef>
              <a:buFontTx/>
              <a:buNone/>
              <a:defRPr sz="800"/>
            </a:lvl4pPr>
            <a:lvl5pPr marL="971550" indent="0"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47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7009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05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7090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8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0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8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1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2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059FF-F84E-22AB-F25E-BE8E4C422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866" y="2580793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centru pozornosti malé dýchací cesty</a:t>
            </a:r>
            <a:br>
              <a:rPr lang="cs-CZ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rgbClr val="CC3399"/>
                </a:solidFill>
              </a:rPr>
              <a:t>Stanislava </a:t>
            </a:r>
            <a:r>
              <a:rPr lang="cs-CZ" dirty="0" err="1">
                <a:solidFill>
                  <a:srgbClr val="CC3399"/>
                </a:solidFill>
              </a:rPr>
              <a:t>Kacrová</a:t>
            </a:r>
            <a:br>
              <a:rPr lang="cs-CZ" dirty="0">
                <a:solidFill>
                  <a:srgbClr val="CC3399"/>
                </a:solidFill>
              </a:rPr>
            </a:br>
            <a:endParaRPr lang="cs-CZ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DAC86A-98FF-02AE-561A-4CF1BAE5F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515" y="5941636"/>
            <a:ext cx="3372321" cy="6668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4D98AC-8E6A-126C-2CCE-132CE1E47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14" t="17647" r="26757" b="57451"/>
          <a:stretch/>
        </p:blipFill>
        <p:spPr>
          <a:xfrm>
            <a:off x="10725222" y="4388956"/>
            <a:ext cx="993614" cy="14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0FCC8-D012-40F2-BF74-871FF6B8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0"/>
            <a:ext cx="10364451" cy="1596177"/>
          </a:xfrm>
        </p:spPr>
        <p:txBody>
          <a:bodyPr>
            <a:normAutofit/>
          </a:bodyPr>
          <a:lstStyle/>
          <a:p>
            <a:r>
              <a:rPr lang="cs-CZ" b="1" dirty="0"/>
              <a:t>Plicní depozice extra fine fixních kombinací u COPD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888C9-83F1-46A4-886D-B9EAD548EB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2588" y="6172201"/>
            <a:ext cx="8868627" cy="6219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sz="1100" dirty="0" err="1"/>
              <a:t>Usmani</a:t>
            </a:r>
            <a:r>
              <a:rPr lang="cs-CZ" sz="1100" dirty="0"/>
              <a:t> O S, </a:t>
            </a:r>
            <a:r>
              <a:rPr lang="cs-CZ" sz="1100" dirty="0" err="1"/>
              <a:t>Mignot</a:t>
            </a:r>
            <a:r>
              <a:rPr lang="cs-CZ" sz="1100" dirty="0"/>
              <a:t> B, </a:t>
            </a:r>
            <a:r>
              <a:rPr lang="cs-CZ" sz="1100" dirty="0" err="1"/>
              <a:t>Kendall</a:t>
            </a:r>
            <a:r>
              <a:rPr lang="cs-CZ" sz="1100" dirty="0"/>
              <a:t> I, Maria R, </a:t>
            </a:r>
            <a:r>
              <a:rPr lang="cs-CZ" sz="1100" dirty="0" err="1"/>
              <a:t>Cocconi</a:t>
            </a:r>
            <a:r>
              <a:rPr lang="cs-CZ" sz="1100" dirty="0"/>
              <a:t> D, Georges D, </a:t>
            </a:r>
            <a:r>
              <a:rPr lang="cs-CZ" sz="1100" dirty="0" err="1"/>
              <a:t>Scichilone</a:t>
            </a:r>
            <a:r>
              <a:rPr lang="cs-CZ" sz="1100" dirty="0"/>
              <a:t> N: </a:t>
            </a:r>
            <a:r>
              <a:rPr lang="cs-CZ" sz="1100" dirty="0" err="1"/>
              <a:t>Predicting</a:t>
            </a:r>
            <a:r>
              <a:rPr lang="cs-CZ" sz="1100" dirty="0"/>
              <a:t> </a:t>
            </a:r>
            <a:r>
              <a:rPr lang="cs-CZ" sz="1100" dirty="0" err="1"/>
              <a:t>Lung</a:t>
            </a:r>
            <a:r>
              <a:rPr lang="cs-CZ" sz="1100" dirty="0"/>
              <a:t> </a:t>
            </a:r>
            <a:r>
              <a:rPr lang="cs-CZ" sz="1100" dirty="0" err="1"/>
              <a:t>Deposition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Extrafine</a:t>
            </a:r>
            <a:r>
              <a:rPr lang="cs-CZ" sz="1100" dirty="0"/>
              <a:t> </a:t>
            </a:r>
            <a:r>
              <a:rPr lang="cs-CZ" sz="1100" dirty="0" err="1"/>
              <a:t>Inhaled</a:t>
            </a:r>
            <a:r>
              <a:rPr lang="cs-CZ" sz="1100" dirty="0"/>
              <a:t> </a:t>
            </a:r>
            <a:r>
              <a:rPr lang="cs-CZ" sz="1100" dirty="0" err="1"/>
              <a:t>Corticosteroid-Containing</a:t>
            </a:r>
            <a:r>
              <a:rPr lang="cs-CZ" sz="1100" dirty="0"/>
              <a:t> </a:t>
            </a:r>
            <a:r>
              <a:rPr lang="cs-CZ" sz="1100" dirty="0" err="1"/>
              <a:t>Fixed</a:t>
            </a:r>
            <a:r>
              <a:rPr lang="cs-CZ" sz="1100" dirty="0"/>
              <a:t> </a:t>
            </a:r>
            <a:r>
              <a:rPr lang="cs-CZ" sz="1100" dirty="0" err="1"/>
              <a:t>Combinations</a:t>
            </a:r>
            <a:r>
              <a:rPr lang="cs-CZ" sz="1100" dirty="0"/>
              <a:t> in </a:t>
            </a:r>
            <a:r>
              <a:rPr lang="cs-CZ" sz="1100" dirty="0" err="1"/>
              <a:t>Patients</a:t>
            </a:r>
            <a:r>
              <a:rPr lang="cs-CZ" sz="1100" dirty="0"/>
              <a:t> </a:t>
            </a:r>
            <a:r>
              <a:rPr lang="cs-CZ" sz="1100" dirty="0" err="1"/>
              <a:t>with</a:t>
            </a:r>
            <a:r>
              <a:rPr lang="cs-CZ" sz="1100" dirty="0"/>
              <a:t> </a:t>
            </a:r>
            <a:r>
              <a:rPr lang="cs-CZ" sz="1100" dirty="0" err="1"/>
              <a:t>Chronic</a:t>
            </a:r>
            <a:r>
              <a:rPr lang="cs-CZ" sz="1100" dirty="0"/>
              <a:t> </a:t>
            </a:r>
            <a:r>
              <a:rPr lang="cs-CZ" sz="1100" dirty="0" err="1"/>
              <a:t>Obstructive</a:t>
            </a:r>
            <a:r>
              <a:rPr lang="cs-CZ" sz="1100" dirty="0"/>
              <a:t> </a:t>
            </a:r>
            <a:r>
              <a:rPr lang="cs-CZ" sz="1100" dirty="0" err="1"/>
              <a:t>Pulmonary</a:t>
            </a:r>
            <a:r>
              <a:rPr lang="cs-CZ" sz="1100" dirty="0"/>
              <a:t> </a:t>
            </a:r>
            <a:r>
              <a:rPr lang="cs-CZ" sz="1100" dirty="0" err="1"/>
              <a:t>Disease</a:t>
            </a:r>
            <a:r>
              <a:rPr lang="cs-CZ" sz="1100" dirty="0"/>
              <a:t> </a:t>
            </a:r>
            <a:r>
              <a:rPr lang="cs-CZ" sz="1100" dirty="0" err="1"/>
              <a:t>Using</a:t>
            </a:r>
            <a:r>
              <a:rPr lang="cs-CZ" sz="1100" dirty="0"/>
              <a:t> </a:t>
            </a:r>
            <a:r>
              <a:rPr lang="cs-CZ" sz="1100" dirty="0" err="1"/>
              <a:t>Functional</a:t>
            </a:r>
            <a:r>
              <a:rPr lang="cs-CZ" sz="1100" dirty="0"/>
              <a:t> </a:t>
            </a:r>
            <a:r>
              <a:rPr lang="cs-CZ" sz="1100" dirty="0" err="1"/>
              <a:t>Respiratory</a:t>
            </a:r>
            <a:r>
              <a:rPr lang="cs-CZ" sz="1100" dirty="0"/>
              <a:t> </a:t>
            </a:r>
            <a:r>
              <a:rPr lang="cs-CZ" sz="1100" dirty="0" err="1"/>
              <a:t>Imaging</a:t>
            </a:r>
            <a:r>
              <a:rPr lang="cs-CZ" sz="1100" dirty="0"/>
              <a:t>: An In </a:t>
            </a:r>
            <a:r>
              <a:rPr lang="cs-CZ" sz="1100" dirty="0" err="1"/>
              <a:t>Silico</a:t>
            </a:r>
            <a:r>
              <a:rPr lang="cs-CZ" sz="1100" dirty="0"/>
              <a:t> Study. </a:t>
            </a:r>
            <a:r>
              <a:rPr lang="en-US" sz="1100" dirty="0"/>
              <a:t>JOURNAL OF AEROSOL MEDICINE AND PULMONARY DRUG DELIVERY</a:t>
            </a:r>
            <a:r>
              <a:rPr lang="cs-CZ" sz="1100" dirty="0"/>
              <a:t> </a:t>
            </a:r>
            <a:r>
              <a:rPr lang="en-US" sz="1100" dirty="0"/>
              <a:t>Volume 34, Number 3, 2021</a:t>
            </a: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C5D473-54E0-4E0C-9A09-3A06596E5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19" b="15990"/>
          <a:stretch/>
        </p:blipFill>
        <p:spPr>
          <a:xfrm>
            <a:off x="4378337" y="1999421"/>
            <a:ext cx="3765008" cy="28591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80B83E-8824-41B9-B318-E6CA7BB7C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" b="58309"/>
          <a:stretch/>
        </p:blipFill>
        <p:spPr>
          <a:xfrm>
            <a:off x="596221" y="1999422"/>
            <a:ext cx="3765008" cy="28591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D729DF3-30DA-4FC5-8FA7-872582378158}"/>
              </a:ext>
            </a:extLst>
          </p:cNvPr>
          <p:cNvSpPr txBox="1"/>
          <p:nvPr/>
        </p:nvSpPr>
        <p:spPr>
          <a:xfrm>
            <a:off x="1242391" y="5078896"/>
            <a:ext cx="47195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Podobné depoziční vzorce u obou produktů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Vysoká depozice v plicích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Vysoká periferní depozice </a:t>
            </a:r>
            <a:r>
              <a:rPr lang="cs-CZ" b="1" dirty="0">
                <a:solidFill>
                  <a:srgbClr val="CC3399"/>
                </a:solidFill>
              </a:rPr>
              <a:t>cílená na malé DC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54ACE6-6B3E-4BAC-B32B-70CDF93930D8}"/>
              </a:ext>
            </a:extLst>
          </p:cNvPr>
          <p:cNvSpPr txBox="1"/>
          <p:nvPr/>
        </p:nvSpPr>
        <p:spPr>
          <a:xfrm>
            <a:off x="1758415" y="1507610"/>
            <a:ext cx="1213537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BDP/FF/GB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9FC45F-3CFF-4391-8175-03D5EE237A66}"/>
              </a:ext>
            </a:extLst>
          </p:cNvPr>
          <p:cNvSpPr txBox="1"/>
          <p:nvPr/>
        </p:nvSpPr>
        <p:spPr>
          <a:xfrm>
            <a:off x="5727442" y="1507610"/>
            <a:ext cx="860172" cy="369332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C3399"/>
                </a:solidFill>
              </a:rPr>
              <a:t>BDP/FF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7B18D8-8A33-43F4-BEF3-DCB6CE07BD6F}"/>
              </a:ext>
            </a:extLst>
          </p:cNvPr>
          <p:cNvSpPr txBox="1"/>
          <p:nvPr/>
        </p:nvSpPr>
        <p:spPr>
          <a:xfrm>
            <a:off x="8143345" y="2593146"/>
            <a:ext cx="3765008" cy="1815882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/>
              <a:t>Representative</a:t>
            </a:r>
            <a:r>
              <a:rPr lang="cs-CZ" sz="1200" dirty="0"/>
              <a:t> </a:t>
            </a:r>
            <a:r>
              <a:rPr lang="cs-CZ" sz="1200" dirty="0" err="1"/>
              <a:t>modeled</a:t>
            </a:r>
            <a:r>
              <a:rPr lang="cs-CZ" sz="1200" dirty="0"/>
              <a:t> </a:t>
            </a:r>
            <a:r>
              <a:rPr lang="cs-CZ" sz="1200" dirty="0" err="1"/>
              <a:t>deposition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(A) BDP/FF/GB and (B) BDP/FF </a:t>
            </a:r>
            <a:r>
              <a:rPr lang="cs-CZ" sz="1200" dirty="0" err="1"/>
              <a:t>from</a:t>
            </a:r>
            <a:r>
              <a:rPr lang="cs-CZ" sz="1200" dirty="0"/>
              <a:t> </a:t>
            </a:r>
            <a:r>
              <a:rPr lang="cs-CZ" sz="1200" dirty="0" err="1"/>
              <a:t>one</a:t>
            </a:r>
            <a:r>
              <a:rPr lang="cs-CZ" sz="1200" dirty="0"/>
              <a:t> </a:t>
            </a:r>
            <a:r>
              <a:rPr lang="cs-CZ" sz="1200" dirty="0" err="1"/>
              <a:t>patient</a:t>
            </a:r>
            <a:r>
              <a:rPr lang="cs-CZ" sz="1200" dirty="0"/>
              <a:t>. </a:t>
            </a:r>
            <a:r>
              <a:rPr lang="cs-CZ" sz="1200" dirty="0" err="1"/>
              <a:t>Scintigraphy-like</a:t>
            </a:r>
            <a:r>
              <a:rPr lang="cs-CZ" sz="1200" dirty="0"/>
              <a:t> </a:t>
            </a:r>
            <a:r>
              <a:rPr lang="cs-CZ" sz="1200" dirty="0" err="1"/>
              <a:t>two-dimensional</a:t>
            </a:r>
            <a:r>
              <a:rPr lang="cs-CZ" sz="1200" dirty="0"/>
              <a:t> </a:t>
            </a:r>
            <a:r>
              <a:rPr lang="cs-CZ" sz="1200" dirty="0" err="1"/>
              <a:t>visualization</a:t>
            </a:r>
            <a:r>
              <a:rPr lang="cs-CZ" sz="1200" dirty="0"/>
              <a:t> in </a:t>
            </a:r>
            <a:r>
              <a:rPr lang="cs-CZ" sz="1200" dirty="0" err="1"/>
              <a:t>which</a:t>
            </a:r>
            <a:r>
              <a:rPr lang="cs-CZ" sz="1200" dirty="0"/>
              <a:t> </a:t>
            </a:r>
            <a:r>
              <a:rPr lang="cs-CZ" sz="1200" dirty="0" err="1"/>
              <a:t>lighter</a:t>
            </a:r>
            <a:r>
              <a:rPr lang="cs-CZ" sz="1200" dirty="0"/>
              <a:t> </a:t>
            </a:r>
            <a:r>
              <a:rPr lang="cs-CZ" sz="1200" dirty="0" err="1"/>
              <a:t>areas</a:t>
            </a:r>
            <a:r>
              <a:rPr lang="cs-CZ" sz="1200" dirty="0"/>
              <a:t> </a:t>
            </a:r>
            <a:r>
              <a:rPr lang="cs-CZ" sz="1200" dirty="0" err="1"/>
              <a:t>correspond</a:t>
            </a:r>
            <a:r>
              <a:rPr lang="cs-CZ" sz="1200" dirty="0"/>
              <a:t> to </a:t>
            </a:r>
            <a:r>
              <a:rPr lang="cs-CZ" sz="1200" dirty="0" err="1"/>
              <a:t>higher</a:t>
            </a:r>
            <a:r>
              <a:rPr lang="cs-CZ" sz="1200" dirty="0"/>
              <a:t> </a:t>
            </a:r>
            <a:r>
              <a:rPr lang="cs-CZ" sz="1200" dirty="0" err="1"/>
              <a:t>regional</a:t>
            </a:r>
            <a:r>
              <a:rPr lang="cs-CZ" sz="1200" dirty="0"/>
              <a:t> </a:t>
            </a:r>
            <a:r>
              <a:rPr lang="cs-CZ" sz="1200" dirty="0" err="1"/>
              <a:t>deposition</a:t>
            </a:r>
            <a:r>
              <a:rPr lang="cs-CZ" sz="1200" dirty="0"/>
              <a:t> </a:t>
            </a:r>
            <a:r>
              <a:rPr lang="cs-CZ" sz="1200" dirty="0" err="1"/>
              <a:t>concentrations</a:t>
            </a:r>
            <a:r>
              <a:rPr lang="cs-CZ" sz="1200" dirty="0"/>
              <a:t>. </a:t>
            </a:r>
            <a:r>
              <a:rPr lang="cs-CZ" sz="1200" dirty="0" err="1"/>
              <a:t>Both</a:t>
            </a:r>
            <a:r>
              <a:rPr lang="cs-CZ" sz="1200" dirty="0"/>
              <a:t> BDP/FF/GB and BDP/FF </a:t>
            </a:r>
            <a:r>
              <a:rPr lang="cs-CZ" sz="1200" dirty="0" err="1"/>
              <a:t>have</a:t>
            </a:r>
            <a:r>
              <a:rPr lang="cs-CZ" sz="1200" dirty="0"/>
              <a:t> </a:t>
            </a:r>
            <a:r>
              <a:rPr lang="cs-CZ" sz="1200" dirty="0" err="1"/>
              <a:t>high</a:t>
            </a:r>
            <a:r>
              <a:rPr lang="cs-CZ" sz="1200" dirty="0"/>
              <a:t> </a:t>
            </a:r>
            <a:r>
              <a:rPr lang="cs-CZ" sz="1200" dirty="0" err="1"/>
              <a:t>deposition</a:t>
            </a:r>
            <a:r>
              <a:rPr lang="cs-CZ" sz="1200" dirty="0"/>
              <a:t> </a:t>
            </a:r>
            <a:r>
              <a:rPr lang="cs-CZ" sz="1200" dirty="0" err="1"/>
              <a:t>throughout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extrathoracic</a:t>
            </a:r>
            <a:r>
              <a:rPr lang="cs-CZ" sz="1200" dirty="0"/>
              <a:t> and </a:t>
            </a:r>
            <a:r>
              <a:rPr lang="cs-CZ" sz="1200" dirty="0" err="1"/>
              <a:t>peripheral</a:t>
            </a:r>
            <a:r>
              <a:rPr lang="cs-CZ" sz="1200" dirty="0"/>
              <a:t> </a:t>
            </a:r>
            <a:r>
              <a:rPr lang="cs-CZ" sz="1200" dirty="0" err="1"/>
              <a:t>regions</a:t>
            </a:r>
            <a:r>
              <a:rPr lang="cs-CZ" sz="1200" dirty="0"/>
              <a:t>. BDP, </a:t>
            </a:r>
            <a:r>
              <a:rPr lang="cs-CZ" sz="1200" dirty="0" err="1"/>
              <a:t>beclomethasone</a:t>
            </a:r>
            <a:r>
              <a:rPr lang="cs-CZ" sz="1200" dirty="0"/>
              <a:t> </a:t>
            </a:r>
            <a:r>
              <a:rPr lang="cs-CZ" sz="1200" dirty="0" err="1"/>
              <a:t>dipropionate</a:t>
            </a:r>
            <a:r>
              <a:rPr lang="cs-CZ" sz="1200" dirty="0"/>
              <a:t>; FF, </a:t>
            </a:r>
            <a:r>
              <a:rPr lang="cs-CZ" sz="1200" dirty="0" err="1"/>
              <a:t>formoterol</a:t>
            </a:r>
            <a:r>
              <a:rPr lang="cs-CZ" sz="1200" dirty="0"/>
              <a:t> </a:t>
            </a:r>
            <a:r>
              <a:rPr lang="cs-CZ" sz="1200" dirty="0" err="1"/>
              <a:t>fumarate</a:t>
            </a:r>
            <a:r>
              <a:rPr lang="cs-CZ" sz="1200" dirty="0"/>
              <a:t>; GB, </a:t>
            </a:r>
            <a:r>
              <a:rPr lang="cs-CZ" sz="1200" dirty="0" err="1"/>
              <a:t>glycopyrronium</a:t>
            </a:r>
            <a:r>
              <a:rPr lang="cs-CZ" sz="1200" dirty="0"/>
              <a:t> bromide. </a:t>
            </a:r>
            <a:r>
              <a:rPr lang="cs-CZ" sz="1200" dirty="0" err="1"/>
              <a:t>Color</a:t>
            </a:r>
            <a:r>
              <a:rPr lang="cs-CZ" sz="1200" dirty="0"/>
              <a:t> </a:t>
            </a:r>
            <a:r>
              <a:rPr lang="cs-CZ" sz="1200" dirty="0" err="1"/>
              <a:t>images</a:t>
            </a:r>
            <a:r>
              <a:rPr lang="cs-CZ" sz="1200" dirty="0"/>
              <a:t> are </a:t>
            </a:r>
            <a:r>
              <a:rPr lang="cs-CZ" sz="1200" dirty="0" err="1"/>
              <a:t>available</a:t>
            </a:r>
            <a:r>
              <a:rPr lang="cs-CZ" sz="1200" dirty="0"/>
              <a:t> online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98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390" y="82062"/>
            <a:ext cx="10058400" cy="1302476"/>
          </a:xfrm>
        </p:spPr>
        <p:txBody>
          <a:bodyPr/>
          <a:lstStyle/>
          <a:p>
            <a:r>
              <a:rPr lang="cs-CZ" b="1" dirty="0"/>
              <a:t>Impulsní oscilometrie  IOS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568" y="1022684"/>
            <a:ext cx="11730789" cy="575325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vyšetřovací metoda vhodná pro posouzení malých DC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Jednoduché klidové dýchání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=&gt; umožní vyšetření i těch pacientů, kteří mají problém s použitím konvenčních metod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malé děti, obézní, geriatričtí pacienti, 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pacienti s výraznějším dechovým omezením, 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těžce nemocní či pacienti s neuromuskulárními poruchami</a:t>
            </a:r>
          </a:p>
          <a:p>
            <a:pPr lvl="1">
              <a:spcBef>
                <a:spcPct val="0"/>
              </a:spcBef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Indikace </a:t>
            </a:r>
            <a:r>
              <a:rPr lang="cs-CZ" altLang="cs-CZ" sz="2400" dirty="0">
                <a:latin typeface="Arial" panose="020B0604020202020204" pitchFamily="34" charset="0"/>
                <a:sym typeface="Symbol" panose="05050102010706020507" pitchFamily="18" charset="2"/>
              </a:rPr>
              <a:t> Spirometrie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cs-CZ" altLang="cs-CZ" sz="2000" dirty="0" err="1">
                <a:latin typeface="Arial" panose="020B0604020202020204" pitchFamily="34" charset="0"/>
              </a:rPr>
              <a:t>Dif</a:t>
            </a:r>
            <a:r>
              <a:rPr lang="cs-CZ" altLang="cs-CZ" sz="2000" dirty="0">
                <a:latin typeface="Arial" panose="020B0604020202020204" pitchFamily="34" charset="0"/>
              </a:rPr>
              <a:t>. dg. Dušnosti, kašle </a:t>
            </a:r>
            <a:r>
              <a:rPr lang="cs-CZ" altLang="cs-CZ" sz="2000" dirty="0" err="1">
                <a:latin typeface="Arial" panose="020B0604020202020204" pitchFamily="34" charset="0"/>
              </a:rPr>
              <a:t>thorakalgií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Rozlišení postižení centrálních  a periferních </a:t>
            </a:r>
            <a:r>
              <a:rPr lang="cs-CZ" altLang="cs-CZ" sz="2000" dirty="0" err="1">
                <a:latin typeface="Arial" panose="020B0604020202020204" pitchFamily="34" charset="0"/>
              </a:rPr>
              <a:t>dC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cs-CZ" altLang="cs-CZ" sz="2000" dirty="0" err="1">
                <a:latin typeface="Arial" panose="020B0604020202020204" pitchFamily="34" charset="0"/>
              </a:rPr>
              <a:t>Bronchomotorické</a:t>
            </a:r>
            <a:r>
              <a:rPr lang="cs-CZ" altLang="cs-CZ" sz="2000" dirty="0">
                <a:latin typeface="Arial" panose="020B0604020202020204" pitchFamily="34" charset="0"/>
              </a:rPr>
              <a:t> testy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Stanovení prognózy, rizika exacerbace, Posudkové účely</a:t>
            </a:r>
          </a:p>
        </p:txBody>
      </p:sp>
    </p:spTree>
    <p:extLst>
      <p:ext uri="{BB962C8B-B14F-4D97-AF65-F5344CB8AC3E}">
        <p14:creationId xmlns:p14="http://schemas.microsoft.com/office/powerpoint/2010/main" val="151125000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09600" y="1003852"/>
            <a:ext cx="10972800" cy="1161832"/>
          </a:xfrm>
        </p:spPr>
        <p:txBody>
          <a:bodyPr>
            <a:normAutofit/>
          </a:bodyPr>
          <a:lstStyle/>
          <a:p>
            <a:r>
              <a:rPr lang="cs-CZ" sz="2800" dirty="0"/>
              <a:t>1956 - oscilační metoda pro měření mechanických vlastností plic a hrudníku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A8D3F95-3355-4BF5-9F0B-669759C3F27B}"/>
              </a:ext>
            </a:extLst>
          </p:cNvPr>
          <p:cNvSpPr txBox="1">
            <a:spLocks/>
          </p:cNvSpPr>
          <p:nvPr/>
        </p:nvSpPr>
        <p:spPr>
          <a:xfrm>
            <a:off x="1120835" y="0"/>
            <a:ext cx="10058400" cy="130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Z historie</a:t>
            </a:r>
          </a:p>
        </p:txBody>
      </p:sp>
      <p:pic>
        <p:nvPicPr>
          <p:cNvPr id="4" name="Picture 2" descr="Tcnica de oscilao forada Porque uma nova tc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"/>
          <a:stretch/>
        </p:blipFill>
        <p:spPr bwMode="auto">
          <a:xfrm>
            <a:off x="5323515" y="1708484"/>
            <a:ext cx="6504858" cy="44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8A9A09BF-FCF6-807B-CF35-25E4B942BD8A}"/>
              </a:ext>
            </a:extLst>
          </p:cNvPr>
          <p:cNvSpPr txBox="1">
            <a:spLocks/>
          </p:cNvSpPr>
          <p:nvPr/>
        </p:nvSpPr>
        <p:spPr>
          <a:xfrm>
            <a:off x="609600" y="2165684"/>
            <a:ext cx="4924926" cy="585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/>
              <a:t>1981 Muller a Vogel publikovali </a:t>
            </a:r>
            <a:r>
              <a:rPr lang="cs-CZ" sz="2800" dirty="0"/>
              <a:t>jednodušší přístup- </a:t>
            </a:r>
            <a:r>
              <a:rPr lang="cs-CZ" sz="2800" b="1" dirty="0"/>
              <a:t>impulsní oscilometrii  </a:t>
            </a:r>
            <a:r>
              <a:rPr lang="cs-CZ" sz="2800" dirty="0"/>
              <a:t>- </a:t>
            </a:r>
            <a:r>
              <a:rPr lang="cs-CZ" sz="2800" b="1" dirty="0"/>
              <a:t>pravoúhlý elektrický impulz, obsahující všechny frekvence</a:t>
            </a:r>
          </a:p>
          <a:p>
            <a:r>
              <a:rPr lang="cs-CZ" sz="2800" dirty="0"/>
              <a:t>1998- </a:t>
            </a:r>
            <a:r>
              <a:rPr lang="cs-CZ" sz="2800" b="1" dirty="0"/>
              <a:t>počítačově zpracovaný IOS (</a:t>
            </a:r>
            <a:r>
              <a:rPr lang="cs-CZ" sz="2800" b="1" dirty="0" err="1"/>
              <a:t>Jaeger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9015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260" y="0"/>
            <a:ext cx="10058400" cy="1302476"/>
          </a:xfrm>
        </p:spPr>
        <p:txBody>
          <a:bodyPr/>
          <a:lstStyle/>
          <a:p>
            <a:r>
              <a:rPr lang="cs-CZ" b="1" dirty="0"/>
              <a:t>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7653" y="1228726"/>
            <a:ext cx="10725151" cy="5505450"/>
          </a:xfrm>
          <a:ln w="19050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Impulsní generátor </a:t>
            </a:r>
            <a:r>
              <a:rPr lang="cs-CZ" sz="2000" dirty="0"/>
              <a:t>se používá k aplikaci zvukových vln- tlakových impulsů ke klidovému pacientovu dýchání </a:t>
            </a:r>
          </a:p>
          <a:p>
            <a:pPr>
              <a:spcBef>
                <a:spcPct val="0"/>
              </a:spcBef>
            </a:pPr>
            <a:r>
              <a:rPr lang="cs-CZ" sz="2000" dirty="0"/>
              <a:t>impulsy = multifrekvenční kmity, frekvence 5-20 Hz nejlépe odráží změny v dýchacích cestách. </a:t>
            </a:r>
          </a:p>
          <a:p>
            <a:pPr>
              <a:spcBef>
                <a:spcPct val="0"/>
              </a:spcBef>
            </a:pPr>
            <a:r>
              <a:rPr lang="cs-CZ" sz="2000" dirty="0"/>
              <a:t>Díky odporu DC dochází k jejich posunu a deformaci- změně tlaku…- měření průtoku (V’ ) generovaných impulsů a následné změny tlaků (P) se měří v </a:t>
            </a:r>
            <a:r>
              <a:rPr lang="cs-CZ" sz="2000" dirty="0" err="1"/>
              <a:t>pneumotachografu</a:t>
            </a:r>
            <a:r>
              <a:rPr lang="cs-CZ" sz="2000" dirty="0"/>
              <a:t> - </a:t>
            </a:r>
            <a:r>
              <a:rPr lang="cs-CZ" sz="2000" b="1" dirty="0"/>
              <a:t>respirační impedance </a:t>
            </a:r>
            <a:r>
              <a:rPr lang="cs-CZ" sz="2000" b="1" dirty="0" err="1"/>
              <a:t>Z</a:t>
            </a:r>
            <a:r>
              <a:rPr lang="cs-CZ" sz="2000" b="1" baseline="-25000" dirty="0" err="1"/>
              <a:t>rs</a:t>
            </a:r>
            <a:r>
              <a:rPr lang="cs-CZ" sz="2000" dirty="0"/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cs-CZ" sz="2000" dirty="0"/>
              <a:t>              			𝑃𝐼</a:t>
            </a:r>
          </a:p>
          <a:p>
            <a:pPr>
              <a:spcBef>
                <a:spcPct val="0"/>
              </a:spcBef>
              <a:buNone/>
            </a:pPr>
            <a:r>
              <a:rPr lang="cs-CZ" sz="2000" dirty="0"/>
              <a:t>				𝐙𝐫𝐬 =             = 𝐑𝐫𝐬 + 𝑗 ∙ 𝐗𝐫s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					</a:t>
            </a:r>
            <a:r>
              <a:rPr lang="cs-CZ" sz="2000" i="1" dirty="0"/>
              <a:t> V’</a:t>
            </a:r>
            <a:r>
              <a:rPr lang="cs-CZ" sz="2000" dirty="0"/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Impedance je tvořena 2 komponenty</a:t>
            </a:r>
          </a:p>
          <a:p>
            <a:pPr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	</a:t>
            </a:r>
            <a:r>
              <a:rPr lang="cs-CZ" altLang="cs-CZ" sz="2000" dirty="0" err="1">
                <a:latin typeface="Arial" panose="020B0604020202020204" pitchFamily="34" charset="0"/>
              </a:rPr>
              <a:t>R</a:t>
            </a:r>
            <a:r>
              <a:rPr lang="cs-CZ" altLang="cs-CZ" sz="2000" baseline="-25000" dirty="0" err="1">
                <a:latin typeface="Arial" panose="020B0604020202020204" pitchFamily="34" charset="0"/>
              </a:rPr>
              <a:t>rs</a:t>
            </a:r>
            <a:r>
              <a:rPr lang="cs-CZ" altLang="cs-CZ" sz="2000" dirty="0">
                <a:latin typeface="Arial" panose="020B0604020202020204" pitchFamily="34" charset="0"/>
              </a:rPr>
              <a:t> – respirační rezistence (ekvivalent odporu proudění v DC)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	</a:t>
            </a:r>
            <a:r>
              <a:rPr lang="cs-CZ" altLang="cs-CZ" sz="2000" dirty="0" err="1">
                <a:latin typeface="Arial" panose="020B0604020202020204" pitchFamily="34" charset="0"/>
              </a:rPr>
              <a:t>X</a:t>
            </a:r>
            <a:r>
              <a:rPr lang="cs-CZ" altLang="cs-CZ" sz="2000" baseline="-25000" dirty="0" err="1">
                <a:latin typeface="Arial" panose="020B0604020202020204" pitchFamily="34" charset="0"/>
              </a:rPr>
              <a:t>rs</a:t>
            </a:r>
            <a:r>
              <a:rPr lang="cs-CZ" altLang="cs-CZ" sz="2000" dirty="0">
                <a:latin typeface="Arial" panose="020B0604020202020204" pitchFamily="34" charset="0"/>
              </a:rPr>
              <a:t> -  plicní reaktance (reprezentuje malé dýchací cesty)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3791827" y="4394514"/>
            <a:ext cx="714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OS Kopf 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123825"/>
            <a:ext cx="1889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5185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37" y="483790"/>
            <a:ext cx="6849431" cy="568721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811341" y="795236"/>
            <a:ext cx="2129631" cy="153888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Excitační signál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Frekvence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cs-CZ" dirty="0">
                <a:latin typeface="Arial" charset="0"/>
                <a:cs typeface="Arial" charset="0"/>
              </a:rPr>
              <a:t>..</a:t>
            </a:r>
            <a:r>
              <a:rPr lang="en-GB" altLang="cs-CZ" b="1" dirty="0">
                <a:solidFill>
                  <a:srgbClr val="0000CC"/>
                </a:solidFill>
                <a:latin typeface="Arial" charset="0"/>
                <a:cs typeface="Arial" charset="0"/>
              </a:rPr>
              <a:t>5</a:t>
            </a:r>
            <a:r>
              <a:rPr lang="en-GB" altLang="cs-CZ" dirty="0">
                <a:latin typeface="Arial" charset="0"/>
                <a:cs typeface="Arial" charset="0"/>
              </a:rPr>
              <a:t> – </a:t>
            </a:r>
            <a:r>
              <a:rPr lang="en-GB" altLang="cs-CZ" b="1" dirty="0">
                <a:solidFill>
                  <a:srgbClr val="FF0000"/>
                </a:solidFill>
                <a:latin typeface="Arial" charset="0"/>
                <a:cs typeface="Arial" charset="0"/>
              </a:rPr>
              <a:t>20</a:t>
            </a:r>
            <a:r>
              <a:rPr lang="en-GB" altLang="cs-CZ" dirty="0">
                <a:latin typeface="Arial" charset="0"/>
                <a:cs typeface="Arial" charset="0"/>
              </a:rPr>
              <a:t>.. Hz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i="1" dirty="0">
                <a:latin typeface="Arial" charset="0"/>
                <a:cs typeface="Arial" charset="0"/>
              </a:rPr>
              <a:t>Multifrekvenční spektrum</a:t>
            </a:r>
            <a:endParaRPr lang="en-GB" altLang="cs-CZ" i="1" dirty="0">
              <a:latin typeface="Arial" charset="0"/>
              <a:cs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77131" y="2789239"/>
            <a:ext cx="2763898" cy="1077218"/>
          </a:xfrm>
          <a:prstGeom prst="rec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Klidové dýchání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0.25 – 0.35 Hz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Jednoduché frekvence</a:t>
            </a:r>
            <a:endParaRPr lang="en-GB" alt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8601080" y="3581405"/>
            <a:ext cx="1495425" cy="28575"/>
          </a:xfrm>
          <a:prstGeom prst="straightConnector1">
            <a:avLst/>
          </a:prstGeom>
          <a:ln w="57150">
            <a:solidFill>
              <a:srgbClr val="99CC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410451" y="2486025"/>
            <a:ext cx="342900" cy="495300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394920" y="6487629"/>
            <a:ext cx="96723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Gupta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Sachdev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Gupta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Gupta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Oscillometry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estimating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Karnataka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Pediatr J 2020;35(2):79-87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55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2E6035E-9443-59EF-DB81-F821C28A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339"/>
          <a:stretch/>
        </p:blipFill>
        <p:spPr>
          <a:xfrm flipH="1">
            <a:off x="3497898" y="484640"/>
            <a:ext cx="4972334" cy="6087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3C30952-3559-1FEB-75D6-C0FCCEF79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" y="210552"/>
            <a:ext cx="3710238" cy="6436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40234D9-168A-2682-3DB4-F40D4E295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674" y="210552"/>
            <a:ext cx="4508553" cy="3118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EA2E43-6DA2-C037-2530-D2E1503387D8}"/>
              </a:ext>
            </a:extLst>
          </p:cNvPr>
          <p:cNvSpPr txBox="1"/>
          <p:nvPr/>
        </p:nvSpPr>
        <p:spPr>
          <a:xfrm>
            <a:off x="7579674" y="3585405"/>
            <a:ext cx="4508553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en-US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R5 </a:t>
            </a:r>
            <a:r>
              <a:rPr lang="cs-CZ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- odpor </a:t>
            </a:r>
            <a:r>
              <a:rPr lang="cs-CZ" altLang="cs-CZ" sz="2400" dirty="0" err="1">
                <a:cs typeface="Arial" panose="020B0604020202020204" pitchFamily="34" charset="0"/>
              </a:rPr>
              <a:t>tracheobronch.stromu</a:t>
            </a:r>
            <a:r>
              <a:rPr lang="cs-CZ" altLang="cs-CZ" sz="2400" dirty="0">
                <a:cs typeface="Arial" panose="020B0604020202020204" pitchFamily="34" charset="0"/>
              </a:rPr>
              <a:t> 	= odpor velkých DC + malých 	DC 	+	horních DC</a:t>
            </a:r>
          </a:p>
          <a:p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R20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sz="2400" b="0" dirty="0">
                <a:cs typeface="Arial" charset="0"/>
              </a:rPr>
              <a:t>- odpor centrální (při 20 Hz)- hodnotí pouze centrální dýchací cesty</a:t>
            </a:r>
          </a:p>
          <a:p>
            <a:r>
              <a:rPr lang="cs-CZ" sz="2400" b="0" dirty="0">
                <a:cs typeface="Arial" charset="0"/>
              </a:rPr>
              <a:t>Frekvenční závislost </a:t>
            </a:r>
            <a:r>
              <a:rPr lang="en-US" altLang="cs-CZ" sz="2400" b="1" dirty="0">
                <a:solidFill>
                  <a:srgbClr val="FF0000"/>
                </a:solidFill>
                <a:cs typeface="Arial" charset="0"/>
                <a:sym typeface="Symbol"/>
              </a:rPr>
              <a:t>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R5-R20%</a:t>
            </a:r>
            <a:r>
              <a:rPr lang="cs-CZ" sz="2400" b="0" dirty="0">
                <a:cs typeface="Arial" charset="0"/>
              </a:rPr>
              <a:t>- index malých DC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AEA4B-9CB7-74E2-5CE0-D45A1529C80B}"/>
              </a:ext>
            </a:extLst>
          </p:cNvPr>
          <p:cNvSpPr txBox="1"/>
          <p:nvPr/>
        </p:nvSpPr>
        <p:spPr>
          <a:xfrm>
            <a:off x="3669632" y="2969313"/>
            <a:ext cx="109487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20</a:t>
            </a:r>
            <a:r>
              <a:rPr lang="cs-CZ" sz="2600" b="1" dirty="0">
                <a:solidFill>
                  <a:srgbClr val="FF0000"/>
                </a:solidFill>
                <a:cs typeface="Arial" charset="0"/>
              </a:rPr>
              <a:t> Hz</a:t>
            </a:r>
            <a:endParaRPr lang="cs-CZ" sz="26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CD561F7-DF45-B367-8DF6-0BC7971AC9B6}"/>
              </a:ext>
            </a:extLst>
          </p:cNvPr>
          <p:cNvSpPr txBox="1"/>
          <p:nvPr/>
        </p:nvSpPr>
        <p:spPr>
          <a:xfrm>
            <a:off x="3669631" y="4556296"/>
            <a:ext cx="109487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0099"/>
                </a:solidFill>
                <a:cs typeface="Arial" charset="0"/>
              </a:rPr>
              <a:t>5 Hz</a:t>
            </a:r>
            <a:endParaRPr lang="cs-CZ" sz="2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2E6035E-9443-59EF-DB81-F821C28A8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339"/>
          <a:stretch/>
        </p:blipFill>
        <p:spPr>
          <a:xfrm flipH="1">
            <a:off x="3497898" y="484640"/>
            <a:ext cx="4972334" cy="608797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E2B7B2CF-F776-B455-16B8-289927598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17457"/>
              </p:ext>
            </p:extLst>
          </p:nvPr>
        </p:nvGraphicFramePr>
        <p:xfrm>
          <a:off x="7844370" y="187109"/>
          <a:ext cx="4066894" cy="316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7399800" imgH="5997960" progId="CorelDRAW.Graphic.10">
                  <p:embed/>
                </p:oleObj>
              </mc:Choice>
              <mc:Fallback>
                <p:oleObj name="CorelDRAW" r:id="rId5" imgW="7399800" imgH="5997960" progId="CorelDRAW.Graphic.10">
                  <p:embed/>
                  <p:pic>
                    <p:nvPicPr>
                      <p:cNvPr id="16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370" y="187109"/>
                        <a:ext cx="4066894" cy="31657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>
            <a:extLst>
              <a:ext uri="{FF2B5EF4-FFF2-40B4-BE49-F238E27FC236}">
                <a16:creationId xmlns:a16="http://schemas.microsoft.com/office/drawing/2014/main" id="{F3C30952-3559-1FEB-75D6-C0FCCEF79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" y="210552"/>
            <a:ext cx="3710238" cy="6436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EA2E43-6DA2-C037-2530-D2E1503387D8}"/>
              </a:ext>
            </a:extLst>
          </p:cNvPr>
          <p:cNvSpPr txBox="1"/>
          <p:nvPr/>
        </p:nvSpPr>
        <p:spPr>
          <a:xfrm>
            <a:off x="7579674" y="3585405"/>
            <a:ext cx="4508553" cy="33547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sz="2400" b="1" dirty="0">
                <a:solidFill>
                  <a:srgbClr val="000099"/>
                </a:solidFill>
                <a:cs typeface="Arial" charset="0"/>
              </a:rPr>
              <a:t>X5 </a:t>
            </a:r>
            <a:r>
              <a:rPr lang="cs-CZ" altLang="cs-CZ" sz="2400" dirty="0">
                <a:cs typeface="Arial" panose="020B0604020202020204" pitchFamily="34" charset="0"/>
              </a:rPr>
              <a:t>- Charakterizuje plicní periferii 	a její ventilační nehomogenitu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cs typeface="Arial" panose="020B0604020202020204" pitchFamily="34" charset="0"/>
              </a:rPr>
              <a:t>	Elasticita – </a:t>
            </a:r>
            <a:r>
              <a:rPr lang="cs-CZ" altLang="cs-CZ" sz="2400" dirty="0" err="1">
                <a:cs typeface="Arial" panose="020B0604020202020204" pitchFamily="34" charset="0"/>
              </a:rPr>
              <a:t>retrakční</a:t>
            </a:r>
            <a:r>
              <a:rPr lang="cs-CZ" altLang="cs-CZ" sz="2400" dirty="0">
                <a:cs typeface="Arial" panose="020B0604020202020204" pitchFamily="34" charset="0"/>
              </a:rPr>
              <a:t> síla plic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cs typeface="Arial" panose="020B0604020202020204" pitchFamily="34" charset="0"/>
              </a:rPr>
              <a:t>	Stupeň periferní obstrukce</a:t>
            </a:r>
          </a:p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Fres</a:t>
            </a:r>
            <a:r>
              <a:rPr lang="cs-CZ" sz="2400" dirty="0">
                <a:cs typeface="Arial" charset="0"/>
              </a:rPr>
              <a:t>- </a:t>
            </a:r>
            <a:r>
              <a:rPr lang="en-US" sz="2400" dirty="0">
                <a:cs typeface="Arial" charset="0"/>
              </a:rPr>
              <a:t>Reso</a:t>
            </a:r>
            <a:r>
              <a:rPr lang="cs-CZ" sz="2400" dirty="0" err="1">
                <a:cs typeface="Arial" charset="0"/>
              </a:rPr>
              <a:t>nanční</a:t>
            </a:r>
            <a:r>
              <a:rPr lang="cs-CZ" sz="2400" dirty="0">
                <a:cs typeface="Arial" charset="0"/>
              </a:rPr>
              <a:t> frekvence</a:t>
            </a:r>
          </a:p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AX</a:t>
            </a:r>
            <a:r>
              <a:rPr lang="en-US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cs-CZ" sz="2400" dirty="0"/>
              <a:t>- Plocha mezi X5  - </a:t>
            </a:r>
            <a:r>
              <a:rPr lang="cs-CZ" sz="2400" dirty="0" err="1"/>
              <a:t>Fres</a:t>
            </a:r>
            <a:r>
              <a:rPr lang="cs-CZ" sz="2400" dirty="0"/>
              <a:t> – k 		0. hodnotě</a:t>
            </a:r>
          </a:p>
          <a:p>
            <a:pPr>
              <a:defRPr/>
            </a:pPr>
            <a:r>
              <a:rPr lang="cs-CZ" sz="2000" dirty="0"/>
              <a:t>Nepřímé markery plicní periferie- </a:t>
            </a:r>
            <a:r>
              <a:rPr lang="cs-CZ" sz="2000" dirty="0" err="1"/>
              <a:t>bronchomotorické</a:t>
            </a:r>
            <a:r>
              <a:rPr lang="cs-CZ" sz="2000" dirty="0"/>
              <a:t> testy. </a:t>
            </a:r>
            <a:endParaRPr lang="cs-CZ" sz="2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AEA4B-9CB7-74E2-5CE0-D45A1529C80B}"/>
              </a:ext>
            </a:extLst>
          </p:cNvPr>
          <p:cNvSpPr txBox="1"/>
          <p:nvPr/>
        </p:nvSpPr>
        <p:spPr>
          <a:xfrm>
            <a:off x="3669632" y="2969313"/>
            <a:ext cx="109487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20</a:t>
            </a:r>
            <a:r>
              <a:rPr lang="cs-CZ" sz="2600" b="1" dirty="0">
                <a:solidFill>
                  <a:srgbClr val="FF0000"/>
                </a:solidFill>
                <a:cs typeface="Arial" charset="0"/>
              </a:rPr>
              <a:t> Hz</a:t>
            </a:r>
            <a:endParaRPr lang="cs-CZ" sz="26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CD561F7-DF45-B367-8DF6-0BC7971AC9B6}"/>
              </a:ext>
            </a:extLst>
          </p:cNvPr>
          <p:cNvSpPr txBox="1"/>
          <p:nvPr/>
        </p:nvSpPr>
        <p:spPr>
          <a:xfrm>
            <a:off x="3669631" y="4556296"/>
            <a:ext cx="109487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0099"/>
                </a:solidFill>
                <a:cs typeface="Arial" charset="0"/>
              </a:rPr>
              <a:t>5 Hz</a:t>
            </a:r>
            <a:endParaRPr lang="cs-CZ" sz="2600" dirty="0">
              <a:solidFill>
                <a:srgbClr val="000099"/>
              </a:solidFill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A489576D-EFA4-E181-F062-DA3214E56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9495" y="2805497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cs-CZ" sz="1800" dirty="0">
                <a:solidFill>
                  <a:srgbClr val="311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800" b="1" dirty="0">
                <a:solidFill>
                  <a:srgbClr val="311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X5</a:t>
            </a:r>
            <a:endParaRPr lang="en-US" altLang="cs-CZ" sz="1800" dirty="0">
              <a:solidFill>
                <a:srgbClr val="311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2">
            <a:extLst>
              <a:ext uri="{FF2B5EF4-FFF2-40B4-BE49-F238E27FC236}">
                <a16:creationId xmlns:a16="http://schemas.microsoft.com/office/drawing/2014/main" id="{A8D8433E-1C41-4304-A728-26959531F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5" y="6479394"/>
            <a:ext cx="9010800" cy="43088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100" dirty="0" err="1">
                <a:latin typeface="+mn-lt"/>
              </a:rPr>
              <a:t>Suppini</a:t>
            </a:r>
            <a:r>
              <a:rPr lang="cs-CZ" sz="1100" dirty="0">
                <a:latin typeface="+mn-lt"/>
              </a:rPr>
              <a:t> NP, </a:t>
            </a:r>
            <a:r>
              <a:rPr lang="cs-CZ" sz="1100" dirty="0" err="1">
                <a:latin typeface="+mn-lt"/>
              </a:rPr>
              <a:t>Mladinescu</a:t>
            </a:r>
            <a:r>
              <a:rPr lang="cs-CZ" sz="1100" dirty="0">
                <a:latin typeface="+mn-lt"/>
              </a:rPr>
              <a:t> OF et al: </a:t>
            </a:r>
            <a:r>
              <a:rPr lang="en-US" sz="1100" dirty="0">
                <a:latin typeface="+mn-lt"/>
              </a:rPr>
              <a:t>Lung Function Assessment by Impulse </a:t>
            </a:r>
            <a:r>
              <a:rPr lang="en-US" sz="1100" dirty="0" err="1">
                <a:latin typeface="+mn-lt"/>
              </a:rPr>
              <a:t>Oscillometry</a:t>
            </a:r>
            <a:r>
              <a:rPr lang="en-US" sz="1100" dirty="0">
                <a:latin typeface="+mn-lt"/>
              </a:rPr>
              <a:t> in Adults</a:t>
            </a:r>
            <a:r>
              <a:rPr lang="cs-CZ" sz="1100" dirty="0">
                <a:latin typeface="+mn-lt"/>
              </a:rPr>
              <a:t>, </a:t>
            </a:r>
            <a:r>
              <a:rPr lang="en-US" sz="1100" dirty="0">
                <a:latin typeface="+mn-lt"/>
              </a:rPr>
              <a:t>Therapeutics and Clinical Risk Management 2020:16 </a:t>
            </a:r>
            <a:endParaRPr lang="cs-CZ" sz="11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100" dirty="0" err="1">
                <a:latin typeface="+mn-lt"/>
                <a:cs typeface="Arial" panose="020B0604020202020204" pitchFamily="34" charset="0"/>
              </a:rPr>
              <a:t>Brashier</a:t>
            </a:r>
            <a:r>
              <a:rPr lang="cs-CZ" altLang="cs-CZ" sz="1100" dirty="0">
                <a:latin typeface="+mn-lt"/>
                <a:cs typeface="Arial" panose="020B0604020202020204" pitchFamily="34" charset="0"/>
              </a:rPr>
              <a:t> B</a:t>
            </a:r>
            <a:r>
              <a:rPr lang="en-US" altLang="cs-CZ" sz="1100" dirty="0">
                <a:latin typeface="+mn-lt"/>
                <a:cs typeface="Arial" panose="020B0604020202020204" pitchFamily="34" charset="0"/>
              </a:rPr>
              <a:t>, Salvi</a:t>
            </a:r>
            <a:r>
              <a:rPr lang="cs-CZ" altLang="cs-CZ" sz="1100" dirty="0">
                <a:latin typeface="+mn-lt"/>
                <a:cs typeface="Arial" panose="020B0604020202020204" pitchFamily="34" charset="0"/>
              </a:rPr>
              <a:t> S: </a:t>
            </a:r>
            <a:r>
              <a:rPr lang="en-US" altLang="cs-CZ" sz="1100" i="1" dirty="0">
                <a:latin typeface="+mn-lt"/>
                <a:cs typeface="Arial" panose="020B0604020202020204" pitchFamily="34" charset="0"/>
              </a:rPr>
              <a:t>Measuring lung function using sound waves: role of the forced oscillation technique and impulse </a:t>
            </a:r>
            <a:r>
              <a:rPr lang="en-US" altLang="cs-CZ" sz="1100" i="1" dirty="0" err="1">
                <a:latin typeface="+mn-lt"/>
                <a:cs typeface="Arial" panose="020B0604020202020204" pitchFamily="34" charset="0"/>
              </a:rPr>
              <a:t>oscillometry</a:t>
            </a:r>
            <a:r>
              <a:rPr lang="en-US" altLang="cs-CZ" sz="1100" i="1" dirty="0">
                <a:latin typeface="+mn-lt"/>
                <a:cs typeface="Arial" panose="020B0604020202020204" pitchFamily="34" charset="0"/>
              </a:rPr>
              <a:t> system</a:t>
            </a:r>
            <a:r>
              <a:rPr lang="cs-CZ" altLang="cs-CZ" sz="11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cs-CZ" sz="1100" dirty="0">
                <a:latin typeface="+mn-lt"/>
                <a:cs typeface="Arial" panose="020B0604020202020204" pitchFamily="34" charset="0"/>
              </a:rPr>
              <a:t>Breathe 2015 11: 57-65</a:t>
            </a:r>
            <a:r>
              <a:rPr lang="cs-CZ" altLang="cs-CZ" sz="1100" dirty="0">
                <a:latin typeface="+mn-lt"/>
                <a:cs typeface="Arial" panose="020B0604020202020204" pitchFamily="34" charset="0"/>
              </a:rPr>
              <a:t> </a:t>
            </a:r>
            <a:endParaRPr lang="en-US" altLang="cs-CZ" sz="11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Picture 28">
            <a:extLst>
              <a:ext uri="{FF2B5EF4-FFF2-40B4-BE49-F238E27FC236}">
                <a16:creationId xmlns:a16="http://schemas.microsoft.com/office/drawing/2014/main" id="{36FE8842-7A3D-8E7D-9A77-73AE5811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36" y="187109"/>
            <a:ext cx="4540091" cy="3165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E719DC-1B72-B2AD-272A-E00E2E83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26687"/>
            <a:ext cx="10364451" cy="894076"/>
          </a:xfrm>
        </p:spPr>
        <p:txBody>
          <a:bodyPr/>
          <a:lstStyle/>
          <a:p>
            <a:r>
              <a:rPr lang="cs-CZ" b="1" dirty="0"/>
              <a:t>Měřené parametry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6726" y="1020763"/>
            <a:ext cx="11000874" cy="5151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800" b="1" i="1" dirty="0"/>
              <a:t>Hlavní parametry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/>
              <a:t>Celkový odpor </a:t>
            </a:r>
            <a:r>
              <a:rPr lang="cs-CZ" sz="2400" dirty="0">
                <a:solidFill>
                  <a:srgbClr val="FF0000"/>
                </a:solidFill>
              </a:rPr>
              <a:t>R5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/>
              <a:t>Reaktance </a:t>
            </a:r>
            <a:r>
              <a:rPr lang="cs-CZ" sz="2400" dirty="0">
                <a:solidFill>
                  <a:srgbClr val="3119C1"/>
                </a:solidFill>
              </a:rPr>
              <a:t>X5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cs-CZ" sz="2400" dirty="0">
              <a:solidFill>
                <a:srgbClr val="3119C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b="1" i="1" dirty="0"/>
              <a:t>Centrální dýchací cesty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rgbClr val="FF0000"/>
                </a:solidFill>
              </a:rPr>
              <a:t>R20</a:t>
            </a:r>
            <a:r>
              <a:rPr lang="cs-CZ" sz="2400" dirty="0"/>
              <a:t>- centrální odpor</a:t>
            </a:r>
          </a:p>
          <a:p>
            <a:pPr marL="457200" lvl="1" indent="0">
              <a:buNone/>
              <a:defRPr/>
            </a:pP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3100" b="1" i="1" dirty="0"/>
              <a:t>Malé dýchací cesty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400" dirty="0"/>
              <a:t>Reaktance </a:t>
            </a:r>
            <a:r>
              <a:rPr lang="cs-CZ" sz="2400" dirty="0">
                <a:solidFill>
                  <a:srgbClr val="3119C1"/>
                </a:solidFill>
              </a:rPr>
              <a:t>X5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/>
              <a:t>Frekvenční závislost R spektra </a:t>
            </a:r>
            <a:r>
              <a:rPr lang="en-US" altLang="cs-CZ" sz="2400" b="1" dirty="0">
                <a:solidFill>
                  <a:srgbClr val="FF0000"/>
                </a:solidFill>
                <a:latin typeface="Arial" charset="0"/>
                <a:cs typeface="Arial" charset="0"/>
                <a:sym typeface="Symbol"/>
              </a:rPr>
              <a:t></a:t>
            </a:r>
            <a:r>
              <a:rPr lang="cs-CZ" sz="2400" dirty="0">
                <a:solidFill>
                  <a:srgbClr val="FF0000"/>
                </a:solidFill>
              </a:rPr>
              <a:t> R5-20 %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/>
              <a:t>Area reaktance </a:t>
            </a:r>
            <a:r>
              <a:rPr lang="cs-CZ" sz="2400" b="1" dirty="0" err="1">
                <a:solidFill>
                  <a:srgbClr val="7030A0"/>
                </a:solidFill>
              </a:rPr>
              <a:t>Ax</a:t>
            </a:r>
            <a:endParaRPr lang="cs-CZ" sz="2400" b="1" dirty="0">
              <a:solidFill>
                <a:srgbClr val="7030A0"/>
              </a:solidFill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/>
              <a:t>Resonanční frekvence </a:t>
            </a:r>
            <a:r>
              <a:rPr lang="cs-CZ" sz="2400" b="1" dirty="0" err="1"/>
              <a:t>Fres</a:t>
            </a:r>
            <a:endParaRPr lang="cs-CZ" sz="2400" b="1" dirty="0"/>
          </a:p>
          <a:p>
            <a:pPr lvl="1" eaLnBrk="1" hangingPunct="1">
              <a:buFont typeface="Arial" charset="0"/>
              <a:buChar char="–"/>
              <a:defRPr/>
            </a:pPr>
            <a:endParaRPr lang="cs-CZ" sz="2400" b="1" dirty="0"/>
          </a:p>
          <a:p>
            <a:pPr lvl="1" eaLnBrk="1" hangingPunct="1">
              <a:buFont typeface="Arial" charset="0"/>
              <a:buChar char="–"/>
              <a:defRPr/>
            </a:pPr>
            <a:endParaRPr lang="cs-CZ" sz="2400" b="1" dirty="0"/>
          </a:p>
          <a:p>
            <a:pPr marL="457200" lvl="1" indent="0">
              <a:buNone/>
              <a:defRPr/>
            </a:pPr>
            <a:endParaRPr lang="cs-CZ" sz="2400" b="1" dirty="0"/>
          </a:p>
          <a:p>
            <a:pPr eaLnBrk="1" hangingPunct="1">
              <a:buFont typeface="Arial" charset="0"/>
              <a:buChar char="•"/>
              <a:defRPr/>
            </a:pPr>
            <a:endParaRPr lang="cs-CZ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8435" name="Objekt 5"/>
          <p:cNvGraphicFramePr>
            <a:graphicFrameLocks noChangeAspect="1"/>
          </p:cNvGraphicFramePr>
          <p:nvPr/>
        </p:nvGraphicFramePr>
        <p:xfrm>
          <a:off x="6765924" y="821534"/>
          <a:ext cx="389255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399800" imgH="5997960" progId="CorelDRAW.Graphic.10">
                  <p:embed/>
                </p:oleObj>
              </mc:Choice>
              <mc:Fallback>
                <p:oleObj name="CorelDRAW" r:id="rId2" imgW="7399800" imgH="5997960" progId="CorelDRAW.Graphic.10">
                  <p:embed/>
                  <p:pic>
                    <p:nvPicPr>
                      <p:cNvPr id="18435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4" y="821534"/>
                        <a:ext cx="3892550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18"/>
          <p:cNvSpPr>
            <a:spLocks/>
          </p:cNvSpPr>
          <p:nvPr/>
        </p:nvSpPr>
        <p:spPr bwMode="auto">
          <a:xfrm flipH="1">
            <a:off x="7572375" y="908051"/>
            <a:ext cx="387350" cy="2328863"/>
          </a:xfrm>
          <a:prstGeom prst="rightBrace">
            <a:avLst>
              <a:gd name="adj1" fmla="val 5010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9091613" y="2636838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 </a:t>
            </a:r>
            <a:r>
              <a:rPr lang="en-US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R5-R20%</a:t>
            </a:r>
          </a:p>
        </p:txBody>
      </p:sp>
      <p:sp>
        <p:nvSpPr>
          <p:cNvPr id="18438" name="Text Box 20"/>
          <p:cNvSpPr txBox="1">
            <a:spLocks noChangeArrowheads="1"/>
          </p:cNvSpPr>
          <p:nvPr/>
        </p:nvSpPr>
        <p:spPr bwMode="auto">
          <a:xfrm>
            <a:off x="6886575" y="1841501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</a:t>
            </a:r>
          </a:p>
        </p:txBody>
      </p:sp>
      <p:sp>
        <p:nvSpPr>
          <p:cNvPr id="18439" name="AutoShape 17"/>
          <p:cNvSpPr>
            <a:spLocks/>
          </p:cNvSpPr>
          <p:nvPr/>
        </p:nvSpPr>
        <p:spPr bwMode="auto">
          <a:xfrm>
            <a:off x="9442451" y="927101"/>
            <a:ext cx="390525" cy="1281113"/>
          </a:xfrm>
          <a:prstGeom prst="rightBrace">
            <a:avLst>
              <a:gd name="adj1" fmla="val 2733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Text Box 19"/>
          <p:cNvSpPr txBox="1">
            <a:spLocks noChangeArrowheads="1"/>
          </p:cNvSpPr>
          <p:nvPr/>
        </p:nvSpPr>
        <p:spPr bwMode="auto">
          <a:xfrm>
            <a:off x="9915526" y="1336676"/>
            <a:ext cx="75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R20</a:t>
            </a:r>
          </a:p>
        </p:txBody>
      </p:sp>
      <p:pic>
        <p:nvPicPr>
          <p:cNvPr id="14" name="Picture 4" descr="01"/>
          <p:cNvPicPr>
            <a:picLocks noChangeAspect="1" noChangeArrowheads="1"/>
          </p:cNvPicPr>
          <p:nvPr/>
        </p:nvPicPr>
        <p:blipFill>
          <a:blip r:embed="rId4">
            <a:lum bright="-78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6" t="42325" r="7768" b="38000"/>
          <a:stretch>
            <a:fillRect/>
          </a:stretch>
        </p:blipFill>
        <p:spPr bwMode="auto">
          <a:xfrm>
            <a:off x="595757" y="5758655"/>
            <a:ext cx="1613417" cy="10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Reactance Spectren 5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463021"/>
            <a:ext cx="29749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Obdélník 15"/>
          <p:cNvSpPr>
            <a:spLocks noChangeArrowheads="1"/>
          </p:cNvSpPr>
          <p:nvPr/>
        </p:nvSpPr>
        <p:spPr bwMode="auto">
          <a:xfrm>
            <a:off x="7975601" y="5467350"/>
            <a:ext cx="120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Fres</a:t>
            </a:r>
          </a:p>
        </p:txBody>
      </p:sp>
      <p:sp>
        <p:nvSpPr>
          <p:cNvPr id="18444" name="Obdélník 16"/>
          <p:cNvSpPr>
            <a:spLocks noChangeArrowheads="1"/>
          </p:cNvSpPr>
          <p:nvPr/>
        </p:nvSpPr>
        <p:spPr bwMode="auto">
          <a:xfrm>
            <a:off x="7381875" y="479742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7030A0"/>
                </a:solidFill>
                <a:latin typeface="Arial" panose="020B0604020202020204" pitchFamily="34" charset="0"/>
              </a:rPr>
              <a:t>Ax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9439491" y="335200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cs-CZ" sz="1800" dirty="0">
                <a:solidFill>
                  <a:srgbClr val="311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800" b="1" dirty="0">
                <a:solidFill>
                  <a:srgbClr val="311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X5</a:t>
            </a:r>
            <a:endParaRPr lang="en-US" altLang="cs-CZ" sz="1800" dirty="0">
              <a:solidFill>
                <a:srgbClr val="311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3" y="293665"/>
            <a:ext cx="10364451" cy="1183094"/>
          </a:xfrm>
        </p:spPr>
        <p:txBody>
          <a:bodyPr/>
          <a:lstStyle/>
          <a:p>
            <a:r>
              <a:rPr lang="cs-CZ" b="1" dirty="0"/>
              <a:t>Klinická interpretace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7701" y="1697336"/>
            <a:ext cx="10364452" cy="3424107"/>
          </a:xfrm>
        </p:spPr>
        <p:txBody>
          <a:bodyPr/>
          <a:lstStyle/>
          <a:p>
            <a:pPr marL="114300" indent="0">
              <a:buNone/>
            </a:pPr>
            <a:r>
              <a:rPr lang="cs-CZ" sz="2800" b="1" dirty="0">
                <a:solidFill>
                  <a:srgbClr val="002060"/>
                </a:solidFill>
              </a:rPr>
              <a:t>Normální nález - oba parametry jsou v normě. 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04265"/>
              </p:ext>
            </p:extLst>
          </p:nvPr>
        </p:nvGraphicFramePr>
        <p:xfrm>
          <a:off x="1337509" y="3056020"/>
          <a:ext cx="9516980" cy="247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516">
                <a:tc gridSpan="2">
                  <a:txBody>
                    <a:bodyPr/>
                    <a:lstStyle/>
                    <a:p>
                      <a:r>
                        <a:rPr lang="cs-CZ" dirty="0"/>
                        <a:t>Normální plicní funkce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406">
                <a:tc>
                  <a:txBody>
                    <a:bodyPr/>
                    <a:lstStyle/>
                    <a:p>
                      <a:r>
                        <a:rPr lang="cs-CZ" dirty="0"/>
                        <a:t>Respirační rezistence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 &lt; 140 % </a:t>
                      </a:r>
                      <a:r>
                        <a:rPr lang="cs-CZ" dirty="0" err="1"/>
                        <a:t>n.h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584">
                <a:tc>
                  <a:txBody>
                    <a:bodyPr/>
                    <a:lstStyle/>
                    <a:p>
                      <a:r>
                        <a:rPr lang="cs-CZ" dirty="0"/>
                        <a:t>Plicní reaktance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X5</a:t>
                      </a:r>
                      <a:r>
                        <a:rPr lang="cs-CZ" baseline="-25000" dirty="0"/>
                        <a:t>nál</a:t>
                      </a:r>
                      <a:r>
                        <a:rPr lang="cs-CZ" dirty="0"/>
                        <a:t>   –  X5</a:t>
                      </a:r>
                      <a:r>
                        <a:rPr lang="cs-CZ" baseline="-25000" dirty="0"/>
                        <a:t>měř</a:t>
                      </a:r>
                      <a:r>
                        <a:rPr lang="cs-CZ" dirty="0"/>
                        <a:t> &lt; 0,15 </a:t>
                      </a:r>
                      <a:r>
                        <a:rPr lang="cs-CZ" dirty="0" err="1"/>
                        <a:t>kPa</a:t>
                      </a:r>
                      <a:r>
                        <a:rPr lang="cs-CZ" dirty="0"/>
                        <a:t>/l/s</a:t>
                      </a:r>
                    </a:p>
                    <a:p>
                      <a:r>
                        <a:rPr lang="cs-CZ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(X5</a:t>
                      </a:r>
                      <a:r>
                        <a:rPr lang="cs-CZ" baseline="-25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měř </a:t>
                      </a:r>
                      <a:r>
                        <a:rPr lang="cs-CZ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&gt;  X5</a:t>
                      </a:r>
                      <a:r>
                        <a:rPr lang="cs-CZ" baseline="-25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nál  </a:t>
                      </a:r>
                      <a:r>
                        <a:rPr lang="cs-CZ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–  0,15)</a:t>
                      </a:r>
                      <a:endParaRPr lang="cs-CZ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3413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75724" y="1497496"/>
            <a:ext cx="10496550" cy="141075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Celkový a centr. odpor</a:t>
            </a:r>
            <a:r>
              <a:rPr lang="cs-CZ" altLang="cs-CZ" sz="2400" dirty="0"/>
              <a:t> </a:t>
            </a:r>
            <a:r>
              <a:rPr lang="cs-CZ" altLang="cs-CZ" sz="2400" b="1" dirty="0">
                <a:solidFill>
                  <a:srgbClr val="FF0000"/>
                </a:solidFill>
              </a:rPr>
              <a:t>( R5, R20 Hz)  &gt; 140%</a:t>
            </a:r>
            <a:r>
              <a:rPr lang="cs-CZ" altLang="cs-CZ" sz="2400" dirty="0"/>
              <a:t>					</a:t>
            </a:r>
            <a:r>
              <a:rPr lang="cs-CZ" altLang="cs-CZ" sz="2400" b="1" dirty="0"/>
              <a:t>                                                     a / nebo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 b="1" dirty="0"/>
              <a:t>Odpor periferních dýchacích cest</a:t>
            </a:r>
            <a:r>
              <a:rPr lang="cs-CZ" altLang="cs-CZ" sz="2400" dirty="0"/>
              <a:t>   </a:t>
            </a:r>
            <a:r>
              <a:rPr lang="cs-CZ" altLang="cs-CZ" sz="2800" b="1" dirty="0">
                <a:solidFill>
                  <a:srgbClr val="3119C1"/>
                </a:solidFill>
              </a:rPr>
              <a:t>X5</a:t>
            </a:r>
            <a:r>
              <a:rPr lang="cs-CZ" altLang="cs-CZ" sz="2800" b="1" baseline="-25000" dirty="0">
                <a:solidFill>
                  <a:srgbClr val="3119C1"/>
                </a:solidFill>
              </a:rPr>
              <a:t>nál   </a:t>
            </a:r>
            <a:r>
              <a:rPr lang="cs-CZ" altLang="cs-CZ" sz="2800" b="1" dirty="0">
                <a:solidFill>
                  <a:srgbClr val="3119C1"/>
                </a:solidFill>
              </a:rPr>
              <a:t>–  X5</a:t>
            </a:r>
            <a:r>
              <a:rPr lang="cs-CZ" altLang="cs-CZ" sz="2800" b="1" baseline="-25000" dirty="0">
                <a:solidFill>
                  <a:srgbClr val="3119C1"/>
                </a:solidFill>
              </a:rPr>
              <a:t>měř </a:t>
            </a:r>
            <a:r>
              <a:rPr lang="cs-CZ" altLang="cs-CZ" sz="2800" b="1" dirty="0">
                <a:solidFill>
                  <a:srgbClr val="3119C1"/>
                </a:solidFill>
              </a:rPr>
              <a:t>&gt;  0,15 </a:t>
            </a:r>
            <a:r>
              <a:rPr lang="cs-CZ" altLang="cs-CZ" sz="2800" b="1" dirty="0" err="1">
                <a:solidFill>
                  <a:srgbClr val="3119C1"/>
                </a:solidFill>
              </a:rPr>
              <a:t>kPa</a:t>
            </a:r>
            <a:r>
              <a:rPr lang="cs-CZ" altLang="cs-CZ" sz="2800" b="1" dirty="0">
                <a:solidFill>
                  <a:srgbClr val="3119C1"/>
                </a:solidFill>
              </a:rPr>
              <a:t>/(l/s)</a:t>
            </a:r>
            <a:endParaRPr lang="cs-CZ" altLang="cs-CZ" sz="2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67416"/>
              </p:ext>
            </p:extLst>
          </p:nvPr>
        </p:nvGraphicFramePr>
        <p:xfrm>
          <a:off x="1515979" y="2778760"/>
          <a:ext cx="838835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9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 dirty="0"/>
                        <a:t>Patologické plicní funkce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cs-CZ" b="1" dirty="0"/>
                        <a:t>Celkový a centrální odpory DC(R5, R20)  &gt;  140 %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Lehká porucha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200 - 250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Středně těžká porucha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250 - 300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Těžká porucha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těžká porucha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X5</a:t>
                      </a:r>
                      <a:r>
                        <a:rPr lang="cs-CZ" b="1" baseline="-25000" dirty="0"/>
                        <a:t>nál</a:t>
                      </a:r>
                      <a:r>
                        <a:rPr lang="cs-CZ" b="1" dirty="0"/>
                        <a:t> – X5</a:t>
                      </a:r>
                      <a:r>
                        <a:rPr lang="cs-CZ" b="1" baseline="-25000" dirty="0"/>
                        <a:t>měř  </a:t>
                      </a:r>
                      <a:r>
                        <a:rPr lang="cs-CZ" b="1" dirty="0"/>
                        <a:t>&gt; 0,15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X5</a:t>
                      </a:r>
                      <a:r>
                        <a:rPr lang="cs-CZ" baseline="-25000" dirty="0"/>
                        <a:t>nál</a:t>
                      </a:r>
                      <a:r>
                        <a:rPr lang="cs-CZ" dirty="0"/>
                        <a:t> – X5</a:t>
                      </a:r>
                      <a:r>
                        <a:rPr lang="cs-CZ" baseline="-25000" dirty="0"/>
                        <a:t>měř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0,15 – 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Lehká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0,30 – 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Středně těžká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0,45 – 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Těžká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 0,60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těžká porucha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998" y="516515"/>
            <a:ext cx="10160000" cy="73739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rgbClr val="C00000"/>
                </a:solidFill>
              </a:rPr>
              <a:t>Patologický nález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682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AC2E228-DCDA-4D97-AC9C-B63BEC4C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2" y="409303"/>
            <a:ext cx="7452114" cy="62516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6EE87A-0FCC-4C8E-A499-6AE8E380693E}"/>
              </a:ext>
            </a:extLst>
          </p:cNvPr>
          <p:cNvSpPr txBox="1"/>
          <p:nvPr/>
        </p:nvSpPr>
        <p:spPr>
          <a:xfrm>
            <a:off x="0" y="6611524"/>
            <a:ext cx="513473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Weibel, E. R. Volumetric Composition of the Human Lung. Morphometry of the Human Lung</a:t>
            </a:r>
            <a:r>
              <a:rPr lang="cs-CZ" sz="1000" dirty="0">
                <a:cs typeface="Arial" panose="020B0604020202020204" pitchFamily="34" charset="0"/>
              </a:rPr>
              <a:t> 1</a:t>
            </a:r>
            <a:r>
              <a:rPr lang="en-US" sz="1000" dirty="0">
                <a:cs typeface="Arial" panose="020B0604020202020204" pitchFamily="34" charset="0"/>
              </a:rPr>
              <a:t>963 </a:t>
            </a:r>
            <a:endParaRPr lang="cs-CZ" sz="1000" dirty="0">
              <a:cs typeface="Arial" panose="020B0604020202020204" pitchFamily="34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282CB35-BA74-4492-9F4D-DEF9D7B0FCF7}"/>
              </a:ext>
            </a:extLst>
          </p:cNvPr>
          <p:cNvCxnSpPr/>
          <p:nvPr/>
        </p:nvCxnSpPr>
        <p:spPr>
          <a:xfrm>
            <a:off x="4719782" y="384232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3D2A14F0-45C2-4120-9455-34E4EF932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648" y="539930"/>
            <a:ext cx="3362794" cy="544285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025EFC6-E87B-4F0D-BD22-6A1CB93E15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5" t="1782" r="52974" b="24377"/>
          <a:stretch/>
        </p:blipFill>
        <p:spPr>
          <a:xfrm>
            <a:off x="5499566" y="45884"/>
            <a:ext cx="5891455" cy="68121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Zástupný obsah 2">
            <a:extLst>
              <a:ext uri="{FF2B5EF4-FFF2-40B4-BE49-F238E27FC236}">
                <a16:creationId xmlns:a16="http://schemas.microsoft.com/office/drawing/2014/main" id="{261336FE-EEDE-4297-A340-860416E43E2F}"/>
              </a:ext>
            </a:extLst>
          </p:cNvPr>
          <p:cNvSpPr txBox="1">
            <a:spLocks/>
          </p:cNvSpPr>
          <p:nvPr/>
        </p:nvSpPr>
        <p:spPr>
          <a:xfrm>
            <a:off x="4972229" y="6601991"/>
            <a:ext cx="721977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cs typeface="Arial" panose="020B0604020202020204" pitchFamily="34" charset="0"/>
              </a:rPr>
              <a:t>Lipworth</a:t>
            </a:r>
            <a:r>
              <a:rPr lang="cs-CZ" dirty="0">
                <a:cs typeface="Arial" panose="020B0604020202020204" pitchFamily="34" charset="0"/>
              </a:rPr>
              <a:t> B</a:t>
            </a:r>
            <a:r>
              <a:rPr lang="en-US" dirty="0">
                <a:cs typeface="Arial" panose="020B0604020202020204" pitchFamily="34" charset="0"/>
              </a:rPr>
              <a:t>, Manoharan</a:t>
            </a:r>
            <a:r>
              <a:rPr lang="cs-CZ" dirty="0">
                <a:cs typeface="Arial" panose="020B0604020202020204" pitchFamily="34" charset="0"/>
              </a:rPr>
              <a:t> A</a:t>
            </a:r>
            <a:r>
              <a:rPr lang="en-US" dirty="0">
                <a:cs typeface="Arial" panose="020B0604020202020204" pitchFamily="34" charset="0"/>
              </a:rPr>
              <a:t>, Anderson</a:t>
            </a:r>
            <a:r>
              <a:rPr lang="cs-CZ" dirty="0">
                <a:cs typeface="Arial" panose="020B0604020202020204" pitchFamily="34" charset="0"/>
              </a:rPr>
              <a:t> W, </a:t>
            </a:r>
            <a:r>
              <a:rPr lang="en-US" dirty="0">
                <a:cs typeface="Arial" panose="020B0604020202020204" pitchFamily="34" charset="0"/>
              </a:rPr>
              <a:t>Unlocking the quiet zone: the small airway asthma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phenotype</a:t>
            </a:r>
            <a:r>
              <a:rPr lang="cs-CZ" dirty="0">
                <a:cs typeface="Arial" panose="020B0604020202020204" pitchFamily="34" charset="0"/>
              </a:rPr>
              <a:t>, </a:t>
            </a:r>
            <a:r>
              <a:rPr lang="cs-CZ" dirty="0" err="1">
                <a:cs typeface="Arial" panose="020B0604020202020204" pitchFamily="34" charset="0"/>
              </a:rPr>
              <a:t>LancetRespMed</a:t>
            </a:r>
            <a:r>
              <a:rPr lang="cs-CZ" dirty="0">
                <a:cs typeface="Arial" panose="020B0604020202020204" pitchFamily="34" charset="0"/>
              </a:rPr>
              <a:t> 2014; 2: 497–506</a:t>
            </a:r>
          </a:p>
        </p:txBody>
      </p:sp>
    </p:spTree>
    <p:extLst>
      <p:ext uri="{BB962C8B-B14F-4D97-AF65-F5344CB8AC3E}">
        <p14:creationId xmlns:p14="http://schemas.microsoft.com/office/powerpoint/2010/main" val="41874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0"/>
          <p:cNvSpPr txBox="1">
            <a:spLocks/>
          </p:cNvSpPr>
          <p:nvPr/>
        </p:nvSpPr>
        <p:spPr>
          <a:xfrm>
            <a:off x="151249" y="152400"/>
            <a:ext cx="10154486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b="1" dirty="0"/>
              <a:t>Kazuistika 1– projekt časná detekce CHOPN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04136" y="2027783"/>
            <a:ext cx="10160000" cy="4677817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/>
                <a:ea typeface="Tahoma"/>
                <a:cs typeface="Tahoma"/>
              </a:rPr>
              <a:t>♂ </a:t>
            </a:r>
            <a:r>
              <a:rPr lang="cs-CZ" b="1" dirty="0">
                <a:ea typeface="Tahoma"/>
                <a:cs typeface="Tahoma"/>
              </a:rPr>
              <a:t>p. Libor, 53 let </a:t>
            </a:r>
          </a:p>
          <a:p>
            <a:r>
              <a:rPr lang="cs-CZ" dirty="0"/>
              <a:t>Kuřák 30 let 20/den</a:t>
            </a:r>
          </a:p>
          <a:p>
            <a:r>
              <a:rPr lang="cs-CZ" b="1" dirty="0"/>
              <a:t>OA</a:t>
            </a:r>
            <a:r>
              <a:rPr lang="cs-CZ" dirty="0"/>
              <a:t>: recentní hypertenze, recentní DM II. typu na PAD, </a:t>
            </a:r>
            <a:r>
              <a:rPr lang="cs-CZ" dirty="0" err="1"/>
              <a:t>hepatopathia</a:t>
            </a:r>
            <a:r>
              <a:rPr lang="cs-CZ" dirty="0"/>
              <a:t>, </a:t>
            </a:r>
            <a:r>
              <a:rPr lang="cs-CZ" dirty="0" err="1"/>
              <a:t>st.p.APPE</a:t>
            </a:r>
            <a:r>
              <a:rPr lang="cs-CZ" dirty="0"/>
              <a:t>, ASK </a:t>
            </a:r>
            <a:r>
              <a:rPr lang="cs-CZ" dirty="0" err="1"/>
              <a:t>pr</a:t>
            </a:r>
            <a:r>
              <a:rPr lang="cs-CZ" dirty="0"/>
              <a:t>. kolene</a:t>
            </a:r>
          </a:p>
          <a:p>
            <a:r>
              <a:rPr lang="cs-CZ" b="1" dirty="0"/>
              <a:t>FA</a:t>
            </a:r>
            <a:r>
              <a:rPr lang="cs-CZ" dirty="0"/>
              <a:t>: </a:t>
            </a:r>
            <a:r>
              <a:rPr lang="cs-CZ" dirty="0" err="1"/>
              <a:t>Tezeo</a:t>
            </a:r>
            <a:r>
              <a:rPr lang="cs-CZ" dirty="0"/>
              <a:t> 40 1-0-0, </a:t>
            </a:r>
            <a:r>
              <a:rPr lang="cs-CZ" dirty="0" err="1"/>
              <a:t>Siofor</a:t>
            </a:r>
            <a:r>
              <a:rPr lang="cs-CZ" dirty="0"/>
              <a:t> 1000 1-0-1</a:t>
            </a:r>
          </a:p>
          <a:p>
            <a:r>
              <a:rPr lang="cs-CZ" b="1" dirty="0" err="1"/>
              <a:t>Subj</a:t>
            </a:r>
            <a:r>
              <a:rPr lang="cs-CZ" b="1" dirty="0"/>
              <a:t>.: </a:t>
            </a:r>
            <a:r>
              <a:rPr lang="cs-CZ" dirty="0"/>
              <a:t>ranní „kuřácký“ kašel, zahleněnost, zadýchávání po rovině po 200-300 m, do </a:t>
            </a:r>
            <a:r>
              <a:rPr lang="cs-CZ" dirty="0" err="1"/>
              <a:t>do</a:t>
            </a:r>
            <a:r>
              <a:rPr lang="cs-CZ" dirty="0"/>
              <a:t> 1.patra</a:t>
            </a:r>
          </a:p>
          <a:p>
            <a:r>
              <a:rPr lang="cs-CZ" b="1" dirty="0"/>
              <a:t>CAT</a:t>
            </a:r>
            <a:r>
              <a:rPr lang="cs-CZ" dirty="0"/>
              <a:t> 25</a:t>
            </a:r>
          </a:p>
          <a:p>
            <a:r>
              <a:rPr lang="cs-CZ" b="1" dirty="0" err="1"/>
              <a:t>Obj</a:t>
            </a:r>
            <a:r>
              <a:rPr lang="cs-CZ" dirty="0"/>
              <a:t>: </a:t>
            </a:r>
            <a:r>
              <a:rPr lang="cs-CZ" b="0" i="0" u="none" strike="noStrike" baseline="0" dirty="0"/>
              <a:t> obézní (</a:t>
            </a:r>
            <a:r>
              <a:rPr lang="cs-CZ" dirty="0"/>
              <a:t>180 cm/ Váha 121 kg BMI 37,35)</a:t>
            </a:r>
            <a:r>
              <a:rPr lang="cs-CZ" b="0" i="0" u="none" strike="noStrike" baseline="0" dirty="0"/>
              <a:t>, dýchání </a:t>
            </a:r>
            <a:r>
              <a:rPr lang="cs-CZ" b="0" i="0" u="none" strike="noStrike" baseline="0" dirty="0" err="1"/>
              <a:t>bilat</a:t>
            </a:r>
            <a:r>
              <a:rPr lang="cs-CZ" b="0" i="0" u="none" strike="noStrike" baseline="0" dirty="0"/>
              <a:t>. sklípkové, </a:t>
            </a:r>
            <a:r>
              <a:rPr lang="cs-CZ" b="0" i="0" u="none" strike="noStrike" baseline="0" dirty="0" err="1"/>
              <a:t>bvf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26284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75"/>
            <a:ext cx="10945038" cy="637714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FED1D44-20C8-B7C5-6B83-0DD41B4ED534}"/>
              </a:ext>
            </a:extLst>
          </p:cNvPr>
          <p:cNvCxnSpPr/>
          <p:nvPr/>
        </p:nvCxnSpPr>
        <p:spPr>
          <a:xfrm>
            <a:off x="4475747" y="4949862"/>
            <a:ext cx="6469291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06BE0A82-D891-4A78-A1AD-D5AC7F40F99E}"/>
              </a:ext>
            </a:extLst>
          </p:cNvPr>
          <p:cNvSpPr txBox="1"/>
          <p:nvPr/>
        </p:nvSpPr>
        <p:spPr>
          <a:xfrm>
            <a:off x="11132767" y="3749533"/>
            <a:ext cx="981888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Změna FEV 1 o 140 ml a  4,4%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D021FA4-ECD0-47DB-8372-B32DA26942BE}"/>
              </a:ext>
            </a:extLst>
          </p:cNvPr>
          <p:cNvSpPr txBox="1"/>
          <p:nvPr/>
        </p:nvSpPr>
        <p:spPr>
          <a:xfrm>
            <a:off x="7696200" y="2337768"/>
            <a:ext cx="3163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BDT </a:t>
            </a:r>
            <a:r>
              <a:rPr lang="cs-CZ" dirty="0" err="1"/>
              <a:t>Ventolin</a:t>
            </a:r>
            <a:r>
              <a:rPr lang="cs-CZ" dirty="0"/>
              <a:t> 400 </a:t>
            </a:r>
            <a:r>
              <a:rPr lang="cs-CZ" dirty="0" err="1"/>
              <a:t>ug</a:t>
            </a:r>
            <a:r>
              <a:rPr lang="cs-CZ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8" y="1556264"/>
            <a:ext cx="10058400" cy="518235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90824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8" y="361475"/>
            <a:ext cx="10058400" cy="290576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295774" y="2669045"/>
            <a:ext cx="5981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X5Hz</a:t>
            </a:r>
            <a:r>
              <a:rPr lang="de-DE" sz="1600" dirty="0"/>
              <a:t>       </a:t>
            </a:r>
            <a:r>
              <a:rPr lang="cs-CZ" sz="1600" dirty="0"/>
              <a:t>         </a:t>
            </a:r>
            <a:r>
              <a:rPr lang="de-DE" sz="1600" dirty="0"/>
              <a:t>-0.01  </a:t>
            </a:r>
            <a:r>
              <a:rPr lang="cs-CZ" sz="1600" dirty="0"/>
              <a:t>      </a:t>
            </a:r>
            <a:r>
              <a:rPr lang="de-DE" sz="1600" dirty="0"/>
              <a:t>-0.14   </a:t>
            </a:r>
            <a:r>
              <a:rPr lang="cs-CZ" sz="1600" dirty="0"/>
              <a:t>       </a:t>
            </a:r>
            <a:r>
              <a:rPr lang="de-DE" sz="1600" dirty="0"/>
              <a:t>0.13 </a:t>
            </a:r>
            <a:r>
              <a:rPr lang="cs-CZ" sz="1600" dirty="0"/>
              <a:t>           </a:t>
            </a:r>
            <a:r>
              <a:rPr lang="de-DE" sz="1600" dirty="0"/>
              <a:t> -0.07   </a:t>
            </a:r>
            <a:r>
              <a:rPr lang="cs-CZ" sz="1600" dirty="0"/>
              <a:t>      0</a:t>
            </a:r>
            <a:r>
              <a:rPr lang="de-DE" sz="1600" dirty="0"/>
              <a:t>.06</a:t>
            </a:r>
            <a:r>
              <a:rPr lang="cs-CZ" sz="1600" dirty="0"/>
              <a:t>                    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008516" y="687800"/>
            <a:ext cx="6762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9582148" y="648562"/>
            <a:ext cx="695326" cy="7620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601199" y="1588711"/>
            <a:ext cx="676275" cy="258091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9601200" y="2298155"/>
            <a:ext cx="676275" cy="258091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F9313CF-A6FD-48E8-8B0C-685B8AD6B8D3}"/>
              </a:ext>
            </a:extLst>
          </p:cNvPr>
          <p:cNvCxnSpPr/>
          <p:nvPr/>
        </p:nvCxnSpPr>
        <p:spPr>
          <a:xfrm>
            <a:off x="6219837" y="1846802"/>
            <a:ext cx="683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1894646-918B-40F9-86FC-55A3B69ECABD}"/>
              </a:ext>
            </a:extLst>
          </p:cNvPr>
          <p:cNvCxnSpPr/>
          <p:nvPr/>
        </p:nvCxnSpPr>
        <p:spPr>
          <a:xfrm>
            <a:off x="7459551" y="3007599"/>
            <a:ext cx="683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AE6A12E-3D56-4512-9C61-9E857E1D742A}"/>
              </a:ext>
            </a:extLst>
          </p:cNvPr>
          <p:cNvSpPr txBox="1"/>
          <p:nvPr/>
        </p:nvSpPr>
        <p:spPr>
          <a:xfrm>
            <a:off x="8142723" y="318468"/>
            <a:ext cx="21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BDT </a:t>
            </a:r>
            <a:r>
              <a:rPr lang="cs-CZ" dirty="0" err="1"/>
              <a:t>Ventolin</a:t>
            </a:r>
            <a:r>
              <a:rPr lang="cs-CZ" dirty="0"/>
              <a:t> 400 </a:t>
            </a:r>
            <a:r>
              <a:rPr lang="cs-CZ" dirty="0" err="1"/>
              <a:t>ug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692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15008" y="1755228"/>
            <a:ext cx="10795930" cy="4883283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Tahoma"/>
                <a:ea typeface="Tahoma"/>
                <a:cs typeface="Tahoma"/>
              </a:rPr>
              <a:t>♀ </a:t>
            </a:r>
            <a:r>
              <a:rPr lang="cs-CZ" sz="1800" b="1" dirty="0"/>
              <a:t> p. Božena, 67 let</a:t>
            </a:r>
          </a:p>
          <a:p>
            <a:r>
              <a:rPr lang="cs-CZ" sz="1800" b="1" dirty="0"/>
              <a:t>RA</a:t>
            </a:r>
            <a:r>
              <a:rPr lang="cs-CZ" sz="1800" dirty="0"/>
              <a:t>: otec pracoval v dolech- bronchitida, emfyzém, dcera alergie</a:t>
            </a:r>
          </a:p>
          <a:p>
            <a:r>
              <a:rPr lang="cs-CZ" sz="1800" b="1" dirty="0"/>
              <a:t>OA</a:t>
            </a:r>
            <a:r>
              <a:rPr lang="cs-CZ" sz="1800" dirty="0"/>
              <a:t>: běžné dětské nemoci. st.p.IM 2013, DM II. typu na PAD, hypertenze, </a:t>
            </a:r>
            <a:r>
              <a:rPr lang="cs-CZ" sz="1800" dirty="0" err="1"/>
              <a:t>hyperlipidémie</a:t>
            </a:r>
            <a:r>
              <a:rPr lang="cs-CZ" sz="1800" dirty="0"/>
              <a:t>, Operace O</a:t>
            </a:r>
          </a:p>
          <a:p>
            <a:r>
              <a:rPr lang="cs-CZ" sz="1800" b="1" dirty="0"/>
              <a:t>AA</a:t>
            </a:r>
            <a:r>
              <a:rPr lang="cs-CZ" sz="1800" dirty="0"/>
              <a:t>: </a:t>
            </a:r>
            <a:r>
              <a:rPr lang="cs-CZ" sz="1800" dirty="0" err="1"/>
              <a:t>testace</a:t>
            </a:r>
            <a:r>
              <a:rPr lang="cs-CZ" sz="1800" dirty="0"/>
              <a:t> nebyla, vadí jen kontakt se psem- svědění kůže</a:t>
            </a:r>
          </a:p>
          <a:p>
            <a:r>
              <a:rPr lang="cs-CZ" sz="1800" b="1" dirty="0"/>
              <a:t>FA</a:t>
            </a:r>
            <a:r>
              <a:rPr lang="cs-CZ" sz="1800" dirty="0"/>
              <a:t>: </a:t>
            </a:r>
            <a:r>
              <a:rPr lang="cs-CZ" sz="1800" dirty="0" err="1"/>
              <a:t>Betaloc</a:t>
            </a:r>
            <a:r>
              <a:rPr lang="cs-CZ" sz="1800" dirty="0"/>
              <a:t> </a:t>
            </a:r>
            <a:r>
              <a:rPr lang="cs-CZ" sz="1800" dirty="0" err="1"/>
              <a:t>Zok</a:t>
            </a:r>
            <a:r>
              <a:rPr lang="cs-CZ" sz="1800" dirty="0"/>
              <a:t> 50 1-0-0, </a:t>
            </a:r>
            <a:r>
              <a:rPr lang="cs-CZ" sz="1800" dirty="0" err="1"/>
              <a:t>Siofor</a:t>
            </a:r>
            <a:r>
              <a:rPr lang="cs-CZ" sz="1800" dirty="0"/>
              <a:t> 850 1-0-1, </a:t>
            </a:r>
            <a:r>
              <a:rPr lang="cs-CZ" sz="1800" dirty="0" err="1"/>
              <a:t>Sortis</a:t>
            </a:r>
            <a:r>
              <a:rPr lang="cs-CZ" sz="1800" dirty="0"/>
              <a:t> 40 0-0-1, </a:t>
            </a:r>
            <a:r>
              <a:rPr lang="cs-CZ" sz="1800" dirty="0" err="1"/>
              <a:t>Oltar</a:t>
            </a:r>
            <a:r>
              <a:rPr lang="cs-CZ" sz="1800" dirty="0"/>
              <a:t> 4 1-0-0, Anopyrin 100 0-1-0</a:t>
            </a:r>
          </a:p>
          <a:p>
            <a:r>
              <a:rPr lang="cs-CZ" sz="1800" b="1" dirty="0"/>
              <a:t>PSA</a:t>
            </a:r>
            <a:r>
              <a:rPr lang="cs-CZ" sz="1800" dirty="0"/>
              <a:t>: důchodce, předtím 25 let skladnice</a:t>
            </a:r>
          </a:p>
          <a:p>
            <a:r>
              <a:rPr lang="nn-NO" sz="1800" b="1" dirty="0"/>
              <a:t>Ab</a:t>
            </a:r>
            <a:r>
              <a:rPr lang="nn-NO" sz="1800" dirty="0"/>
              <a:t>: kouří asi 20 let, 3/den</a:t>
            </a:r>
            <a:endParaRPr lang="cs-CZ" sz="1800" dirty="0"/>
          </a:p>
          <a:p>
            <a:r>
              <a:rPr lang="cs-CZ" sz="1800" b="1" dirty="0" err="1"/>
              <a:t>Subj</a:t>
            </a:r>
            <a:r>
              <a:rPr lang="cs-CZ" sz="1800" dirty="0"/>
              <a:t>.: Průduškové potíže mnoho let, pokašlávání, protrahované kašle po nachlazení(často hlídá nemocné vnuky), ale i mimo, vadí změny teploty prostředí, delší mluvení či námaha- rozkašle se. Bolesti na hrudníku nejsou, občasné </a:t>
            </a:r>
            <a:r>
              <a:rPr lang="cs-CZ" sz="1800" dirty="0" err="1"/>
              <a:t>Sípnutí</a:t>
            </a:r>
            <a:r>
              <a:rPr lang="cs-CZ" sz="1800" dirty="0"/>
              <a:t> na hrudníku. Zadýchávání do 2.patra.</a:t>
            </a:r>
          </a:p>
          <a:p>
            <a:r>
              <a:rPr lang="cs-CZ" sz="1800" b="1" dirty="0" err="1"/>
              <a:t>Obj</a:t>
            </a:r>
            <a:r>
              <a:rPr lang="cs-CZ" sz="1800" dirty="0"/>
              <a:t>: </a:t>
            </a:r>
            <a:r>
              <a:rPr lang="cs-CZ" sz="1800" b="0" i="0" u="none" strike="noStrike" baseline="0" dirty="0"/>
              <a:t> </a:t>
            </a:r>
            <a:r>
              <a:rPr lang="cs-CZ" sz="1800" b="0" i="0" u="none" strike="noStrike" baseline="0" dirty="0" err="1"/>
              <a:t>hyperstenického</a:t>
            </a:r>
            <a:r>
              <a:rPr lang="cs-CZ" sz="1800" b="0" i="0" u="none" strike="noStrike" baseline="0" dirty="0"/>
              <a:t> habitu, dýchání </a:t>
            </a:r>
            <a:r>
              <a:rPr lang="cs-CZ" sz="1800" b="0" i="0" u="none" strike="noStrike" baseline="0" dirty="0" err="1"/>
              <a:t>bilat</a:t>
            </a:r>
            <a:r>
              <a:rPr lang="cs-CZ" sz="1800" b="0" i="0" u="none" strike="noStrike" baseline="0" dirty="0"/>
              <a:t>. sklípkové, AS pravidelná 69/min, …</a:t>
            </a:r>
            <a:endParaRPr lang="cs-CZ" sz="1800" dirty="0"/>
          </a:p>
        </p:txBody>
      </p:sp>
      <p:sp>
        <p:nvSpPr>
          <p:cNvPr id="5" name="Nadpis 10">
            <a:extLst>
              <a:ext uri="{FF2B5EF4-FFF2-40B4-BE49-F238E27FC236}">
                <a16:creationId xmlns:a16="http://schemas.microsoft.com/office/drawing/2014/main" id="{5665A484-EE46-4C7E-898B-90AE1927912D}"/>
              </a:ext>
            </a:extLst>
          </p:cNvPr>
          <p:cNvSpPr txBox="1">
            <a:spLocks/>
          </p:cNvSpPr>
          <p:nvPr/>
        </p:nvSpPr>
        <p:spPr>
          <a:xfrm>
            <a:off x="664769" y="169347"/>
            <a:ext cx="9315016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b="1" dirty="0"/>
              <a:t>Kazuistika 2 „časté nachlazení od dětí“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016397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1" y="1685925"/>
            <a:ext cx="8485617" cy="4800600"/>
          </a:xfrm>
          <a:ln w="28575">
            <a:solidFill>
              <a:schemeClr val="tx2"/>
            </a:solidFill>
          </a:ln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183D870-BC7D-B747-C236-2BC64DC9C87B}"/>
              </a:ext>
            </a:extLst>
          </p:cNvPr>
          <p:cNvCxnSpPr>
            <a:cxnSpLocks/>
          </p:cNvCxnSpPr>
          <p:nvPr/>
        </p:nvCxnSpPr>
        <p:spPr>
          <a:xfrm>
            <a:off x="3741821" y="5183870"/>
            <a:ext cx="5085687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1" y="927608"/>
            <a:ext cx="10050278" cy="568721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508FA4E-4F45-4452-AEC7-9159B7F4AB0E}"/>
              </a:ext>
            </a:extLst>
          </p:cNvPr>
          <p:cNvSpPr txBox="1"/>
          <p:nvPr/>
        </p:nvSpPr>
        <p:spPr>
          <a:xfrm>
            <a:off x="6096000" y="3160789"/>
            <a:ext cx="2647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BDT </a:t>
            </a:r>
            <a:r>
              <a:rPr lang="cs-CZ" dirty="0" err="1"/>
              <a:t>Ventolin</a:t>
            </a:r>
            <a:r>
              <a:rPr lang="cs-CZ" dirty="0"/>
              <a:t> 400 </a:t>
            </a:r>
            <a:r>
              <a:rPr lang="cs-CZ" dirty="0" err="1"/>
              <a:t>ug</a:t>
            </a:r>
            <a:r>
              <a:rPr lang="cs-CZ" dirty="0"/>
              <a:t>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601200" y="4979334"/>
            <a:ext cx="63817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601200" y="4276725"/>
            <a:ext cx="63817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658225" y="1885950"/>
            <a:ext cx="63817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553575" y="2609850"/>
            <a:ext cx="63817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AD7507C-C968-4CA4-9776-2C4441FCA17E}"/>
              </a:ext>
            </a:extLst>
          </p:cNvPr>
          <p:cNvSpPr txBox="1"/>
          <p:nvPr/>
        </p:nvSpPr>
        <p:spPr>
          <a:xfrm>
            <a:off x="10031179" y="3819346"/>
            <a:ext cx="981888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Změna FEV 1 o 70 ml a  4,3% </a:t>
            </a:r>
          </a:p>
        </p:txBody>
      </p:sp>
    </p:spTree>
    <p:extLst>
      <p:ext uri="{BB962C8B-B14F-4D97-AF65-F5344CB8AC3E}">
        <p14:creationId xmlns:p14="http://schemas.microsoft.com/office/powerpoint/2010/main" val="489078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0" animBg="1"/>
      <p:bldP spid="12" grpId="0" animBg="1"/>
      <p:bldP spid="9" grpId="0" animBg="1"/>
      <p:bldP spid="10" grpId="0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9601200" y="5019675"/>
            <a:ext cx="63817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601200" y="4276725"/>
            <a:ext cx="63817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0"/>
          <a:stretch/>
        </p:blipFill>
        <p:spPr>
          <a:xfrm>
            <a:off x="287612" y="2522614"/>
            <a:ext cx="11236172" cy="420640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4" name="Obdélník 13"/>
          <p:cNvSpPr/>
          <p:nvPr/>
        </p:nvSpPr>
        <p:spPr>
          <a:xfrm>
            <a:off x="7883769" y="3388702"/>
            <a:ext cx="63817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77051" y="4426192"/>
            <a:ext cx="82374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876450" y="3429000"/>
            <a:ext cx="638175" cy="39895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876449" y="5409440"/>
            <a:ext cx="638175" cy="28648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7051" y="5391490"/>
            <a:ext cx="731226" cy="369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4771292" y="6027805"/>
            <a:ext cx="642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X5Hz       </a:t>
            </a:r>
            <a:r>
              <a:rPr lang="cs-CZ" dirty="0"/>
              <a:t>        </a:t>
            </a:r>
            <a:r>
              <a:rPr lang="de-DE" dirty="0"/>
              <a:t>-0.10  </a:t>
            </a:r>
            <a:r>
              <a:rPr lang="cs-CZ" dirty="0"/>
              <a:t>    </a:t>
            </a:r>
            <a:r>
              <a:rPr lang="de-DE" dirty="0"/>
              <a:t>-0.22   </a:t>
            </a:r>
            <a:r>
              <a:rPr lang="cs-CZ" dirty="0"/>
              <a:t>     </a:t>
            </a:r>
            <a:r>
              <a:rPr lang="de-DE" dirty="0"/>
              <a:t>0.13  </a:t>
            </a:r>
            <a:r>
              <a:rPr lang="cs-CZ" dirty="0"/>
              <a:t>       </a:t>
            </a:r>
            <a:r>
              <a:rPr lang="de-DE" dirty="0"/>
              <a:t>-0.02  </a:t>
            </a:r>
            <a:r>
              <a:rPr lang="cs-CZ" dirty="0"/>
              <a:t>     </a:t>
            </a:r>
            <a:r>
              <a:rPr lang="de-DE" dirty="0"/>
              <a:t>-0.07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7B2860B-3065-41E0-9346-B2FEBB7D52DE}"/>
              </a:ext>
            </a:extLst>
          </p:cNvPr>
          <p:cNvSpPr txBox="1"/>
          <p:nvPr/>
        </p:nvSpPr>
        <p:spPr>
          <a:xfrm>
            <a:off x="9171998" y="2522614"/>
            <a:ext cx="21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BDT </a:t>
            </a:r>
            <a:r>
              <a:rPr lang="cs-CZ" dirty="0" err="1"/>
              <a:t>Ventolin</a:t>
            </a:r>
            <a:r>
              <a:rPr lang="cs-CZ" dirty="0"/>
              <a:t> 400 </a:t>
            </a:r>
            <a:r>
              <a:rPr lang="cs-CZ" dirty="0" err="1"/>
              <a:t>ug</a:t>
            </a:r>
            <a:r>
              <a:rPr lang="cs-CZ" dirty="0"/>
              <a:t> 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465F6B3-0166-4674-88AF-D69064A3180B}"/>
              </a:ext>
            </a:extLst>
          </p:cNvPr>
          <p:cNvCxnSpPr/>
          <p:nvPr/>
        </p:nvCxnSpPr>
        <p:spPr>
          <a:xfrm>
            <a:off x="8099382" y="6397137"/>
            <a:ext cx="683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19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2C40E-9A89-494E-8D46-9BCF0D11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9" y="1756"/>
            <a:ext cx="11933381" cy="1325563"/>
          </a:xfrm>
        </p:spPr>
        <p:txBody>
          <a:bodyPr/>
          <a:lstStyle/>
          <a:p>
            <a:r>
              <a:rPr lang="cs-CZ" b="1" dirty="0"/>
              <a:t>BKT </a:t>
            </a:r>
            <a:r>
              <a:rPr lang="cs-CZ" b="1" dirty="0" err="1"/>
              <a:t>metacholinem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FF9CBE-6F79-4A9F-9F34-0ACF1EEC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4" y="1759527"/>
            <a:ext cx="4076700" cy="28956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1827C2-33D5-4704-BC73-7A46B9002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62"/>
          <a:stretch/>
        </p:blipFill>
        <p:spPr>
          <a:xfrm>
            <a:off x="3417403" y="2623942"/>
            <a:ext cx="8564065" cy="277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9C284B6-1BDF-478C-8C16-3C50BF9C1478}"/>
              </a:ext>
            </a:extLst>
          </p:cNvPr>
          <p:cNvSpPr/>
          <p:nvPr/>
        </p:nvSpPr>
        <p:spPr>
          <a:xfrm>
            <a:off x="3417404" y="2976418"/>
            <a:ext cx="6028256" cy="230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1F23BD9-FE3E-43F5-8B74-A3ADB26D689C}"/>
              </a:ext>
            </a:extLst>
          </p:cNvPr>
          <p:cNvSpPr/>
          <p:nvPr/>
        </p:nvSpPr>
        <p:spPr>
          <a:xfrm>
            <a:off x="3417403" y="4377083"/>
            <a:ext cx="6028256" cy="230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605A3B6-8326-4705-84E0-638130656A8F}"/>
              </a:ext>
            </a:extLst>
          </p:cNvPr>
          <p:cNvSpPr/>
          <p:nvPr/>
        </p:nvSpPr>
        <p:spPr>
          <a:xfrm>
            <a:off x="6749592" y="4607991"/>
            <a:ext cx="923828" cy="399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376554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0"/>
          <p:cNvSpPr txBox="1">
            <a:spLocks/>
          </p:cNvSpPr>
          <p:nvPr/>
        </p:nvSpPr>
        <p:spPr>
          <a:xfrm>
            <a:off x="233311" y="87629"/>
            <a:ext cx="10154486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b="1" dirty="0"/>
              <a:t>Kazuistika 3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58799" y="1538386"/>
            <a:ext cx="10429875" cy="4620668"/>
          </a:xfrm>
        </p:spPr>
        <p:txBody>
          <a:bodyPr>
            <a:noAutofit/>
          </a:bodyPr>
          <a:lstStyle/>
          <a:p>
            <a:r>
              <a:rPr lang="cs-CZ" b="1" dirty="0">
                <a:ea typeface="Tahoma"/>
                <a:cs typeface="Tahoma"/>
              </a:rPr>
              <a:t>♀</a:t>
            </a:r>
            <a:r>
              <a:rPr lang="cs-CZ" dirty="0">
                <a:ea typeface="Tahoma"/>
                <a:cs typeface="Tahoma"/>
              </a:rPr>
              <a:t>, </a:t>
            </a:r>
            <a:r>
              <a:rPr lang="cs-CZ" dirty="0"/>
              <a:t>p. </a:t>
            </a:r>
            <a:r>
              <a:rPr lang="cs-CZ" b="1" dirty="0"/>
              <a:t>Tereza, 33 let</a:t>
            </a:r>
          </a:p>
          <a:p>
            <a:r>
              <a:rPr lang="cs-CZ" b="1" dirty="0"/>
              <a:t>RA</a:t>
            </a:r>
            <a:r>
              <a:rPr lang="cs-CZ" dirty="0"/>
              <a:t>: </a:t>
            </a:r>
            <a:r>
              <a:rPr lang="cs-CZ" b="0" i="0" u="none" strike="noStrike" baseline="0" dirty="0"/>
              <a:t>maminka - alergie, astma</a:t>
            </a:r>
            <a:endParaRPr lang="cs-CZ" dirty="0"/>
          </a:p>
          <a:p>
            <a:r>
              <a:rPr lang="cs-CZ" b="1" dirty="0"/>
              <a:t>OA</a:t>
            </a:r>
            <a:r>
              <a:rPr lang="cs-CZ" dirty="0"/>
              <a:t>: </a:t>
            </a:r>
            <a:r>
              <a:rPr lang="cs-CZ" b="0" i="0" u="none" strike="noStrike" baseline="0" dirty="0"/>
              <a:t>častější anginy v dětství, recentní hypertenze. GERD, Nosní polyp vpravo. Operace- ASK l. kolene, polypu konečníku, </a:t>
            </a:r>
            <a:endParaRPr lang="cs-CZ" dirty="0"/>
          </a:p>
          <a:p>
            <a:r>
              <a:rPr lang="cs-CZ" b="1" dirty="0"/>
              <a:t>AA</a:t>
            </a:r>
            <a:r>
              <a:rPr lang="cs-CZ" dirty="0"/>
              <a:t>: v dětství </a:t>
            </a:r>
            <a:r>
              <a:rPr lang="cs-CZ" b="0" i="0" u="none" strike="noStrike" baseline="0" dirty="0"/>
              <a:t>roztoči, peří. 2017 </a:t>
            </a:r>
            <a:r>
              <a:rPr lang="cs-CZ" b="0" i="0" u="none" strike="noStrike" baseline="0" dirty="0" err="1"/>
              <a:t>testace</a:t>
            </a:r>
            <a:r>
              <a:rPr lang="cs-CZ" b="0" i="0" u="none" strike="noStrike" baseline="0" dirty="0"/>
              <a:t>- negativní, </a:t>
            </a:r>
            <a:r>
              <a:rPr lang="cs-CZ" b="0" i="0" u="none" strike="noStrike" baseline="0" dirty="0" err="1"/>
              <a:t>sp</a:t>
            </a:r>
            <a:r>
              <a:rPr lang="cs-CZ" b="0" i="0" u="none" strike="noStrike" baseline="0" dirty="0"/>
              <a:t>. </a:t>
            </a:r>
            <a:r>
              <a:rPr lang="cs-CZ" b="0" i="0" u="none" strike="noStrike" baseline="0" dirty="0" err="1"/>
              <a:t>IgE</a:t>
            </a:r>
            <a:r>
              <a:rPr lang="cs-CZ" b="0" i="0" u="none" strike="noStrike" baseline="0" dirty="0"/>
              <a:t> pozitivní roztoči</a:t>
            </a:r>
            <a:endParaRPr lang="cs-CZ" dirty="0"/>
          </a:p>
          <a:p>
            <a:r>
              <a:rPr lang="cs-CZ" b="1" dirty="0"/>
              <a:t>FA</a:t>
            </a:r>
            <a:r>
              <a:rPr lang="cs-CZ" dirty="0"/>
              <a:t>:  </a:t>
            </a:r>
            <a:r>
              <a:rPr lang="cs-CZ" dirty="0" err="1"/>
              <a:t>Betaloc</a:t>
            </a:r>
            <a:r>
              <a:rPr lang="cs-CZ" dirty="0"/>
              <a:t> 50 1-0-0, </a:t>
            </a:r>
            <a:r>
              <a:rPr lang="cs-CZ" dirty="0" err="1"/>
              <a:t>Velaxin</a:t>
            </a:r>
            <a:r>
              <a:rPr lang="cs-CZ" dirty="0"/>
              <a:t> 75 1-0-0, </a:t>
            </a:r>
            <a:r>
              <a:rPr lang="cs-CZ" dirty="0" err="1"/>
              <a:t>Desloratadin</a:t>
            </a:r>
            <a:r>
              <a:rPr lang="cs-CZ" dirty="0"/>
              <a:t> </a:t>
            </a:r>
            <a:r>
              <a:rPr lang="cs-CZ" dirty="0" err="1"/>
              <a:t>dlp</a:t>
            </a:r>
            <a:r>
              <a:rPr lang="cs-CZ" dirty="0"/>
              <a:t>, vitamíny, </a:t>
            </a:r>
            <a:r>
              <a:rPr lang="cs-CZ" dirty="0" err="1"/>
              <a:t>Nolpaza</a:t>
            </a:r>
            <a:r>
              <a:rPr lang="cs-CZ" dirty="0"/>
              <a:t> od 3/2021</a:t>
            </a:r>
          </a:p>
          <a:p>
            <a:r>
              <a:rPr lang="cs-CZ" b="1" dirty="0"/>
              <a:t>PSA</a:t>
            </a:r>
            <a:r>
              <a:rPr lang="cs-CZ" dirty="0"/>
              <a:t>: v kanceláři   </a:t>
            </a:r>
            <a:r>
              <a:rPr lang="nn-NO" b="1" dirty="0"/>
              <a:t>Ab</a:t>
            </a:r>
            <a:r>
              <a:rPr lang="nn-NO" dirty="0"/>
              <a:t>: </a:t>
            </a:r>
            <a:r>
              <a:rPr lang="cs-CZ" dirty="0"/>
              <a:t>ne</a:t>
            </a:r>
            <a:r>
              <a:rPr lang="nn-NO" dirty="0"/>
              <a:t>kouří </a:t>
            </a:r>
            <a:endParaRPr lang="cs-CZ" dirty="0"/>
          </a:p>
          <a:p>
            <a:r>
              <a:rPr lang="cs-CZ" b="1" dirty="0" err="1"/>
              <a:t>Subj</a:t>
            </a:r>
            <a:r>
              <a:rPr lang="cs-CZ" dirty="0"/>
              <a:t>.: </a:t>
            </a:r>
            <a:r>
              <a:rPr lang="cs-CZ" b="0" i="0" u="none" strike="noStrike" baseline="0" dirty="0"/>
              <a:t>Potíže několik let, zahleněnost, pokašlávání. Minimální pyrózy(</a:t>
            </a:r>
            <a:r>
              <a:rPr lang="cs-CZ" b="0" i="0" u="none" strike="noStrike" baseline="0" dirty="0" err="1"/>
              <a:t>nolpaza</a:t>
            </a:r>
            <a:r>
              <a:rPr lang="cs-CZ" b="0" i="0" u="none" strike="noStrike" baseline="0" dirty="0"/>
              <a:t>). Bez Bolestí či sípání na hrudníku. Zadýchávání po fyzické práci, do schodů do 3.patra. Noční dechové potíže - 1-2x za měsíc</a:t>
            </a:r>
          </a:p>
          <a:p>
            <a:r>
              <a:rPr lang="cs-CZ" b="1" dirty="0" err="1"/>
              <a:t>Obj</a:t>
            </a:r>
            <a:r>
              <a:rPr lang="cs-CZ" dirty="0"/>
              <a:t>: </a:t>
            </a:r>
            <a:r>
              <a:rPr lang="cs-CZ" b="0" i="0" u="none" strike="noStrike" baseline="0" dirty="0"/>
              <a:t> dýchání </a:t>
            </a:r>
            <a:r>
              <a:rPr lang="cs-CZ" b="0" i="0" u="none" strike="noStrike" baseline="0" dirty="0" err="1"/>
              <a:t>bilat</a:t>
            </a:r>
            <a:r>
              <a:rPr lang="cs-CZ" b="0" i="0" u="none" strike="noStrike" baseline="0" dirty="0"/>
              <a:t>. sklípkové, AS pravidelná 69/min,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372058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E7F943-A33A-41E6-98D2-84977C35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95" y="252809"/>
            <a:ext cx="11323809" cy="63523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A8F476D-A505-4DB9-A447-CAF93A323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" r="7791" b="60078"/>
          <a:stretch/>
        </p:blipFill>
        <p:spPr>
          <a:xfrm>
            <a:off x="841248" y="4087367"/>
            <a:ext cx="10570464" cy="2518663"/>
          </a:xfrm>
          <a:prstGeom prst="rect">
            <a:avLst/>
          </a:prstGeom>
          <a:ln>
            <a:noFill/>
          </a:ln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A60D85C3-1EA4-4558-94D7-EE16183F3CCA}"/>
              </a:ext>
            </a:extLst>
          </p:cNvPr>
          <p:cNvSpPr txBox="1"/>
          <p:nvPr/>
        </p:nvSpPr>
        <p:spPr>
          <a:xfrm>
            <a:off x="1517904" y="3584448"/>
            <a:ext cx="2578608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4E9F771-19A4-489C-90B8-040E09613AFD}"/>
              </a:ext>
            </a:extLst>
          </p:cNvPr>
          <p:cNvSpPr/>
          <p:nvPr/>
        </p:nvSpPr>
        <p:spPr>
          <a:xfrm>
            <a:off x="1435608" y="3583606"/>
            <a:ext cx="2578608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25462E-2E67-9CB3-727D-97DA915DD911}"/>
              </a:ext>
            </a:extLst>
          </p:cNvPr>
          <p:cNvSpPr txBox="1"/>
          <p:nvPr/>
        </p:nvSpPr>
        <p:spPr>
          <a:xfrm>
            <a:off x="10866186" y="662630"/>
            <a:ext cx="1325814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Změna FEV 1 o 230 ml a  9,3% </a:t>
            </a:r>
          </a:p>
        </p:txBody>
      </p:sp>
    </p:spTree>
    <p:extLst>
      <p:ext uri="{BB962C8B-B14F-4D97-AF65-F5344CB8AC3E}">
        <p14:creationId xmlns:p14="http://schemas.microsoft.com/office/powerpoint/2010/main" val="1781930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A60D85C3-1EA4-4558-94D7-EE16183F3CCA}"/>
              </a:ext>
            </a:extLst>
          </p:cNvPr>
          <p:cNvSpPr txBox="1"/>
          <p:nvPr/>
        </p:nvSpPr>
        <p:spPr>
          <a:xfrm>
            <a:off x="1517904" y="3584448"/>
            <a:ext cx="2578608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E7FEAF5-70D2-7E05-010B-D9F5A708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1125428"/>
            <a:ext cx="11712387" cy="46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7103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02CBDA1-ED64-36C5-B0BE-2BFF4E39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6177"/>
          </a:xfrm>
        </p:spPr>
        <p:txBody>
          <a:bodyPr/>
          <a:lstStyle/>
          <a:p>
            <a:r>
              <a:rPr lang="cs-CZ" dirty="0"/>
              <a:t>Proč je potřeba zaměřit se na vyšetření malých dýchacích cest 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0B37E4-57E0-F12C-3717-038A2BA71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790581"/>
            <a:ext cx="12079705" cy="7905659"/>
          </a:xfrm>
        </p:spPr>
        <p:txBody>
          <a:bodyPr/>
          <a:lstStyle/>
          <a:p>
            <a:r>
              <a:rPr lang="cs-CZ" sz="2800" dirty="0"/>
              <a:t>postižení malých </a:t>
            </a:r>
            <a:r>
              <a:rPr lang="cs-CZ" sz="2800" dirty="0" err="1"/>
              <a:t>dc</a:t>
            </a:r>
            <a:r>
              <a:rPr lang="cs-CZ" sz="2800" dirty="0"/>
              <a:t> již od 1.stupně astmatu dle </a:t>
            </a:r>
            <a:r>
              <a:rPr lang="cs-CZ" sz="2800" dirty="0" err="1"/>
              <a:t>gina</a:t>
            </a:r>
            <a:r>
              <a:rPr lang="cs-CZ" sz="2800" dirty="0"/>
              <a:t>, patologie již před nástupem klinické symptomatologie nebo před patologickým nálezem na spirometrii či na zobrazovacích metodách</a:t>
            </a:r>
          </a:p>
          <a:p>
            <a:r>
              <a:rPr lang="cs-CZ" sz="2800" dirty="0"/>
              <a:t>Je to obtížné</a:t>
            </a:r>
          </a:p>
          <a:p>
            <a:pPr lvl="1"/>
            <a:r>
              <a:rPr lang="cs-CZ" sz="2400" dirty="0"/>
              <a:t>Malá velikost ztěžuje jejich zobrazování, </a:t>
            </a:r>
          </a:p>
          <a:p>
            <a:pPr lvl="1"/>
            <a:r>
              <a:rPr lang="cs-CZ" sz="2400" dirty="0"/>
              <a:t>Nedostatečná přístupnost pro biopsii</a:t>
            </a:r>
          </a:p>
          <a:p>
            <a:r>
              <a:rPr lang="en-US" sz="2800" dirty="0"/>
              <a:t>“silent zone” </a:t>
            </a:r>
            <a:r>
              <a:rPr lang="cs-CZ" sz="2800" dirty="0"/>
              <a:t>= ‘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quiet</a:t>
            </a:r>
            <a:r>
              <a:rPr lang="cs-CZ" sz="2800" dirty="0"/>
              <a:t> </a:t>
            </a:r>
            <a:r>
              <a:rPr lang="cs-CZ" sz="2800" dirty="0" err="1"/>
              <a:t>zone</a:t>
            </a:r>
            <a:r>
              <a:rPr lang="cs-CZ" sz="2800" dirty="0"/>
              <a:t>’ </a:t>
            </a:r>
            <a:r>
              <a:rPr lang="en-US" sz="2800" dirty="0"/>
              <a:t>of lung disease</a:t>
            </a:r>
            <a:r>
              <a:rPr lang="cs-CZ" sz="2800" dirty="0"/>
              <a:t>  = místo časného poškození plic bez rozpoznané obstrukce nebo symptomů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49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F4A95D6-97A3-4062-B59A-06473EDC6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7310" y="1751405"/>
            <a:ext cx="7433463" cy="27745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083DBEC-382D-4972-8145-EF70CFD6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BKT </a:t>
            </a:r>
            <a:r>
              <a:rPr lang="cs-CZ" dirty="0" err="1"/>
              <a:t>metacholinem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799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07C2A0E-D1B5-4816-A2F5-6D0E3358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04" y="1757129"/>
            <a:ext cx="8173591" cy="334374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083DBEC-382D-4972-8145-EF70CFD6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zavedení terapie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3F3945-67D1-4EA6-933D-671A9DC2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8" t="7608" r="50979" b="334"/>
          <a:stretch/>
        </p:blipFill>
        <p:spPr>
          <a:xfrm>
            <a:off x="9234023" y="2877672"/>
            <a:ext cx="1981201" cy="369224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65AA2A-7D95-434B-86A0-C951EAA58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7" y="2544517"/>
            <a:ext cx="8874098" cy="4025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NÁHLED REMEDIA">
            <a:extLst>
              <a:ext uri="{FF2B5EF4-FFF2-40B4-BE49-F238E27FC236}">
                <a16:creationId xmlns:a16="http://schemas.microsoft.com/office/drawing/2014/main" id="{729830BE-E095-491B-8633-6F3A51E2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30" y="0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7126A9-D6A2-8F37-3DD4-706B88AA8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1" t="12632" r="33078" b="12280"/>
          <a:stretch/>
        </p:blipFill>
        <p:spPr>
          <a:xfrm>
            <a:off x="394150" y="201415"/>
            <a:ext cx="10050939" cy="67015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477E59-ACD2-E8A5-725F-E5E78B57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4AFB7FA0-5BF5-D66C-B76D-66334C7E1E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11490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2500">
                  <a:extLst>
                    <a:ext uri="{9D8B030D-6E8A-4147-A177-3AD203B41FA5}">
                      <a16:colId xmlns:a16="http://schemas.microsoft.com/office/drawing/2014/main" val="1745530723"/>
                    </a:ext>
                  </a:extLst>
                </a:gridCol>
                <a:gridCol w="2165013">
                  <a:extLst>
                    <a:ext uri="{9D8B030D-6E8A-4147-A177-3AD203B41FA5}">
                      <a16:colId xmlns:a16="http://schemas.microsoft.com/office/drawing/2014/main" val="2390392257"/>
                    </a:ext>
                  </a:extLst>
                </a:gridCol>
                <a:gridCol w="2747127">
                  <a:extLst>
                    <a:ext uri="{9D8B030D-6E8A-4147-A177-3AD203B41FA5}">
                      <a16:colId xmlns:a16="http://schemas.microsoft.com/office/drawing/2014/main" val="3210018387"/>
                    </a:ext>
                  </a:extLst>
                </a:gridCol>
                <a:gridCol w="4087359">
                  <a:extLst>
                    <a:ext uri="{9D8B030D-6E8A-4147-A177-3AD203B41FA5}">
                      <a16:colId xmlns:a16="http://schemas.microsoft.com/office/drawing/2014/main" val="537320803"/>
                    </a:ext>
                  </a:extLst>
                </a:gridCol>
              </a:tblGrid>
              <a:tr h="374080">
                <a:tc>
                  <a:txBody>
                    <a:bodyPr/>
                    <a:lstStyle/>
                    <a:p>
                      <a:r>
                        <a:rPr lang="cs-CZ" dirty="0"/>
                        <a:t>Měření plicních funkcí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Měřené parametry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46478"/>
                  </a:ext>
                </a:extLst>
              </a:tr>
              <a:tr h="1215758">
                <a:tc>
                  <a:txBody>
                    <a:bodyPr/>
                    <a:lstStyle/>
                    <a:p>
                      <a:r>
                        <a:rPr lang="cs-CZ" b="1" dirty="0"/>
                        <a:t>Spirometrie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MEF</a:t>
                      </a:r>
                      <a:r>
                        <a:rPr lang="cs-CZ" baseline="-25000" dirty="0"/>
                        <a:t>25-75</a:t>
                      </a:r>
                    </a:p>
                    <a:p>
                      <a:r>
                        <a:rPr lang="cs-CZ" dirty="0"/>
                        <a:t>FEV</a:t>
                      </a:r>
                      <a:r>
                        <a:rPr lang="cs-CZ" baseline="-25000" dirty="0"/>
                        <a:t>3</a:t>
                      </a:r>
                      <a:r>
                        <a:rPr lang="cs-CZ" dirty="0"/>
                        <a:t>/FEV</a:t>
                      </a:r>
                      <a:r>
                        <a:rPr lang="cs-CZ" baseline="-25000" dirty="0"/>
                        <a:t>6</a:t>
                      </a:r>
                    </a:p>
                    <a:p>
                      <a:r>
                        <a:rPr lang="cs-CZ" dirty="0"/>
                        <a:t>FEV3/FVC,  </a:t>
                      </a:r>
                    </a:p>
                    <a:p>
                      <a:r>
                        <a:rPr lang="cs-CZ" dirty="0"/>
                        <a:t>1-FEV</a:t>
                      </a:r>
                      <a:r>
                        <a:rPr lang="cs-CZ" baseline="-25000" dirty="0"/>
                        <a:t>3</a:t>
                      </a:r>
                      <a:r>
                        <a:rPr lang="cs-CZ" dirty="0"/>
                        <a:t>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Široce dostupné</a:t>
                      </a:r>
                    </a:p>
                    <a:p>
                      <a:r>
                        <a:rPr lang="cs-CZ" dirty="0"/>
                        <a:t>Reprodukovatelné</a:t>
                      </a:r>
                    </a:p>
                    <a:p>
                      <a:r>
                        <a:rPr lang="cs-CZ" dirty="0"/>
                        <a:t>Standardizovaná kritéria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Závisí na úsilí </a:t>
                      </a:r>
                    </a:p>
                    <a:p>
                      <a:r>
                        <a:rPr lang="cs-CZ" dirty="0"/>
                        <a:t>Relativně málo citlivé na časné změny</a:t>
                      </a:r>
                    </a:p>
                    <a:p>
                      <a:r>
                        <a:rPr lang="cs-CZ" dirty="0"/>
                        <a:t>Není specifické pro malé 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95610"/>
                  </a:ext>
                </a:extLst>
              </a:tr>
              <a:tr h="1496318">
                <a:tc>
                  <a:txBody>
                    <a:bodyPr/>
                    <a:lstStyle/>
                    <a:p>
                      <a:r>
                        <a:rPr lang="cs-CZ" b="1" dirty="0" err="1"/>
                        <a:t>Bodypletyzmografie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RV</a:t>
                      </a:r>
                    </a:p>
                    <a:p>
                      <a:r>
                        <a:rPr lang="cs-CZ" dirty="0"/>
                        <a:t>RV/TLC</a:t>
                      </a:r>
                    </a:p>
                    <a:p>
                      <a:r>
                        <a:rPr lang="cs-CZ" dirty="0" err="1"/>
                        <a:t>Raw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Široce dostupné</a:t>
                      </a:r>
                    </a:p>
                    <a:p>
                      <a:r>
                        <a:rPr lang="cs-CZ" dirty="0"/>
                        <a:t>Reprodukovatelné</a:t>
                      </a:r>
                    </a:p>
                    <a:p>
                      <a:r>
                        <a:rPr lang="cs-CZ" dirty="0"/>
                        <a:t>Relativně snadno proveditelné</a:t>
                      </a:r>
                    </a:p>
                    <a:p>
                      <a:r>
                        <a:rPr lang="cs-CZ" dirty="0"/>
                        <a:t>Citlivé na časnou změnu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Není specifické pro malé DC</a:t>
                      </a:r>
                    </a:p>
                    <a:p>
                      <a:r>
                        <a:rPr lang="cs-CZ" dirty="0"/>
                        <a:t>Závisí na úsilí </a:t>
                      </a:r>
                    </a:p>
                    <a:p>
                      <a:r>
                        <a:rPr lang="cs-CZ" dirty="0"/>
                        <a:t>Relativně časově náročné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8409"/>
                  </a:ext>
                </a:extLst>
              </a:tr>
              <a:tr h="1496318">
                <a:tc>
                  <a:txBody>
                    <a:bodyPr/>
                    <a:lstStyle/>
                    <a:p>
                      <a:r>
                        <a:rPr lang="cs-CZ" b="1" dirty="0"/>
                        <a:t>Impulzní oscilometrie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Z, </a:t>
                      </a:r>
                      <a:r>
                        <a:rPr lang="cs-CZ" dirty="0" err="1"/>
                        <a:t>Rrs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Xrs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Neinvazivní, snadno proveditelné</a:t>
                      </a:r>
                    </a:p>
                    <a:p>
                      <a:r>
                        <a:rPr lang="cs-CZ" dirty="0"/>
                        <a:t>Není závislé na úsilí, reprodukovatelné</a:t>
                      </a:r>
                    </a:p>
                    <a:p>
                      <a:r>
                        <a:rPr lang="cs-CZ" dirty="0" err="1"/>
                        <a:t>Intradechová</a:t>
                      </a:r>
                      <a:r>
                        <a:rPr lang="cs-CZ" dirty="0"/>
                        <a:t> analýza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Není široce dostupné</a:t>
                      </a:r>
                    </a:p>
                    <a:p>
                      <a:r>
                        <a:rPr lang="cs-CZ" dirty="0"/>
                        <a:t>Interference při polykání, artefakty z HDC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48034"/>
                  </a:ext>
                </a:extLst>
              </a:tr>
              <a:tr h="875202">
                <a:tc>
                  <a:txBody>
                    <a:bodyPr/>
                    <a:lstStyle/>
                    <a:p>
                      <a:r>
                        <a:rPr lang="cs-CZ" b="1" dirty="0"/>
                        <a:t>Vymývání inertním</a:t>
                      </a:r>
                    </a:p>
                    <a:p>
                      <a:r>
                        <a:rPr lang="cs-CZ" b="1" dirty="0"/>
                        <a:t>Plynem (N2)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Uzavírací objem CV</a:t>
                      </a:r>
                    </a:p>
                    <a:p>
                      <a:r>
                        <a:rPr lang="cs-CZ" dirty="0" err="1"/>
                        <a:t>Uzavír</a:t>
                      </a:r>
                      <a:r>
                        <a:rPr lang="cs-CZ" dirty="0"/>
                        <a:t>. kapacita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Citlivé na časné změny</a:t>
                      </a:r>
                    </a:p>
                    <a:p>
                      <a:r>
                        <a:rPr lang="cs-CZ" dirty="0"/>
                        <a:t>Rozlišení  </a:t>
                      </a:r>
                      <a:r>
                        <a:rPr lang="cs-CZ" dirty="0" err="1"/>
                        <a:t>dist.a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proxim.DC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Vyžaduje speciální vybavení, obtížněji proveditelné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77899"/>
                  </a:ext>
                </a:extLst>
              </a:tr>
              <a:tr h="1400324">
                <a:tc>
                  <a:txBody>
                    <a:bodyPr/>
                    <a:lstStyle/>
                    <a:p>
                      <a:r>
                        <a:rPr lang="cs-CZ" b="1" dirty="0"/>
                        <a:t>Frakční vydechovaný oxid dusnatý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FeNO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Snadné, rychlé provedení</a:t>
                      </a:r>
                    </a:p>
                    <a:p>
                      <a:r>
                        <a:rPr lang="cs-CZ" dirty="0"/>
                        <a:t>Široce dostupné</a:t>
                      </a:r>
                    </a:p>
                    <a:p>
                      <a:r>
                        <a:rPr lang="cs-CZ" dirty="0"/>
                        <a:t>Citlivé na změny při léčbě astmatu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Nejasná role u CHOPN</a:t>
                      </a:r>
                    </a:p>
                    <a:p>
                      <a:r>
                        <a:rPr lang="cs-CZ" dirty="0"/>
                        <a:t>Ovlivněno kouřením(snižuje hodnotu </a:t>
                      </a:r>
                      <a:r>
                        <a:rPr lang="cs-CZ" dirty="0" err="1"/>
                        <a:t>FeNO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2770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10CC0139-DBB0-5FE9-AC3C-1EFB6498BF13}"/>
              </a:ext>
            </a:extLst>
          </p:cNvPr>
          <p:cNvSpPr txBox="1"/>
          <p:nvPr/>
        </p:nvSpPr>
        <p:spPr>
          <a:xfrm>
            <a:off x="3603090" y="6596390"/>
            <a:ext cx="832585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Upraveno podle </a:t>
            </a:r>
            <a:r>
              <a:rPr lang="cs-CZ" sz="1100" dirty="0" err="1">
                <a:cs typeface="Arial" panose="020B0604020202020204" pitchFamily="34" charset="0"/>
              </a:rPr>
              <a:t>McNulty</a:t>
            </a:r>
            <a:r>
              <a:rPr lang="cs-CZ" sz="1100" dirty="0">
                <a:cs typeface="Arial" panose="020B0604020202020204" pitchFamily="34" charset="0"/>
              </a:rPr>
              <a:t> W, &amp; </a:t>
            </a:r>
            <a:r>
              <a:rPr lang="cs-CZ" sz="1100" dirty="0" err="1">
                <a:cs typeface="Arial" panose="020B0604020202020204" pitchFamily="34" charset="0"/>
              </a:rPr>
              <a:t>Usmani</a:t>
            </a:r>
            <a:r>
              <a:rPr lang="cs-CZ" sz="1100" dirty="0">
                <a:cs typeface="Arial" panose="020B0604020202020204" pitchFamily="34" charset="0"/>
              </a:rPr>
              <a:t> OS : </a:t>
            </a:r>
            <a:r>
              <a:rPr lang="cs-CZ" sz="1100" dirty="0" err="1">
                <a:cs typeface="Arial" panose="020B0604020202020204" pitchFamily="34" charset="0"/>
              </a:rPr>
              <a:t>Techniques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of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assessing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small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airways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dysfunction</a:t>
            </a:r>
            <a:r>
              <a:rPr lang="cs-CZ" sz="1100" dirty="0">
                <a:cs typeface="Arial" panose="020B0604020202020204" pitchFamily="34" charset="0"/>
              </a:rPr>
              <a:t>, </a:t>
            </a:r>
            <a:r>
              <a:rPr lang="cs-CZ" sz="1100" dirty="0" err="1">
                <a:cs typeface="Arial" panose="020B0604020202020204" pitchFamily="34" charset="0"/>
              </a:rPr>
              <a:t>European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Clinical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Respiratory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Journal</a:t>
            </a:r>
            <a:r>
              <a:rPr lang="cs-CZ" sz="1100" dirty="0">
                <a:cs typeface="Arial" panose="020B0604020202020204" pitchFamily="34" charset="0"/>
              </a:rPr>
              <a:t>, 1:1, 2014 </a:t>
            </a:r>
          </a:p>
        </p:txBody>
      </p:sp>
      <p:graphicFrame>
        <p:nvGraphicFramePr>
          <p:cNvPr id="9" name="Tabulka 6">
            <a:extLst>
              <a:ext uri="{FF2B5EF4-FFF2-40B4-BE49-F238E27FC236}">
                <a16:creationId xmlns:a16="http://schemas.microsoft.com/office/drawing/2014/main" id="{0600BF82-A88A-D3FC-F280-D37854C6F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389773"/>
              </p:ext>
            </p:extLst>
          </p:nvPr>
        </p:nvGraphicFramePr>
        <p:xfrm>
          <a:off x="70743" y="1460500"/>
          <a:ext cx="12050513" cy="3937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1689">
                  <a:extLst>
                    <a:ext uri="{9D8B030D-6E8A-4147-A177-3AD203B41FA5}">
                      <a16:colId xmlns:a16="http://schemas.microsoft.com/office/drawing/2014/main" val="1745530723"/>
                    </a:ext>
                  </a:extLst>
                </a:gridCol>
                <a:gridCol w="2153652">
                  <a:extLst>
                    <a:ext uri="{9D8B030D-6E8A-4147-A177-3AD203B41FA5}">
                      <a16:colId xmlns:a16="http://schemas.microsoft.com/office/drawing/2014/main" val="2390392257"/>
                    </a:ext>
                  </a:extLst>
                </a:gridCol>
                <a:gridCol w="2731169">
                  <a:extLst>
                    <a:ext uri="{9D8B030D-6E8A-4147-A177-3AD203B41FA5}">
                      <a16:colId xmlns:a16="http://schemas.microsoft.com/office/drawing/2014/main" val="3210018387"/>
                    </a:ext>
                  </a:extLst>
                </a:gridCol>
                <a:gridCol w="4024003">
                  <a:extLst>
                    <a:ext uri="{9D8B030D-6E8A-4147-A177-3AD203B41FA5}">
                      <a16:colId xmlns:a16="http://schemas.microsoft.com/office/drawing/2014/main" val="537320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Zobrazovací</a:t>
                      </a:r>
                      <a:r>
                        <a:rPr lang="cs-CZ" dirty="0"/>
                        <a:t> metody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Měřené parametry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4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CT s vysokým rozlišením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Hodnocení změn DC</a:t>
                      </a:r>
                    </a:p>
                    <a:p>
                      <a:r>
                        <a:rPr lang="cs-CZ" dirty="0"/>
                        <a:t>Posouzení zadržení vzduchu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Široce dostupné</a:t>
                      </a:r>
                    </a:p>
                    <a:p>
                      <a:r>
                        <a:rPr lang="cs-CZ" dirty="0"/>
                        <a:t>Relativně  rychle a snadno proveditelné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Dávka záření</a:t>
                      </a:r>
                    </a:p>
                    <a:p>
                      <a:r>
                        <a:rPr lang="cs-CZ" dirty="0"/>
                        <a:t>Potřeba </a:t>
                      </a:r>
                      <a:r>
                        <a:rPr lang="cs-CZ" dirty="0" err="1"/>
                        <a:t>zvl.software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zádná</a:t>
                      </a:r>
                      <a:r>
                        <a:rPr lang="cs-CZ" dirty="0"/>
                        <a:t> standardizovaná měření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524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cs-CZ" b="1" dirty="0"/>
                        <a:t>MR s </a:t>
                      </a:r>
                      <a:r>
                        <a:rPr lang="cs-CZ" b="1" dirty="0" err="1"/>
                        <a:t>hyperpolarizovaným</a:t>
                      </a:r>
                      <a:r>
                        <a:rPr lang="cs-CZ" b="1" dirty="0"/>
                        <a:t> 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Posouzení distribuce ventilace a zdánlivé difuze(ADC)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Posouzení heterogenity v distribuci nemoci</a:t>
                      </a:r>
                    </a:p>
                    <a:p>
                      <a:r>
                        <a:rPr lang="cs-CZ" dirty="0"/>
                        <a:t>Žádné ionizující záření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Drahé</a:t>
                      </a:r>
                    </a:p>
                    <a:p>
                      <a:r>
                        <a:rPr lang="cs-CZ" dirty="0"/>
                        <a:t>Omezeno na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11240"/>
                  </a:ext>
                </a:extLst>
              </a:tr>
              <a:tr h="385569">
                <a:tc>
                  <a:txBody>
                    <a:bodyPr/>
                    <a:lstStyle/>
                    <a:p>
                      <a:r>
                        <a:rPr lang="cs-CZ" b="1" dirty="0"/>
                        <a:t>Nukleární medicína</a:t>
                      </a:r>
                    </a:p>
                    <a:p>
                      <a:r>
                        <a:rPr lang="cs-CZ" b="1" dirty="0"/>
                        <a:t>2D gama-scintigrafie </a:t>
                      </a:r>
                    </a:p>
                    <a:p>
                      <a:r>
                        <a:rPr lang="cs-CZ" b="1" dirty="0"/>
                        <a:t>SPECT</a:t>
                      </a:r>
                    </a:p>
                    <a:p>
                      <a:r>
                        <a:rPr lang="cs-CZ" b="1" dirty="0"/>
                        <a:t>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Ventilace</a:t>
                      </a:r>
                    </a:p>
                    <a:p>
                      <a:r>
                        <a:rPr lang="cs-CZ" dirty="0"/>
                        <a:t>Distribuce inhalovaného léků a </a:t>
                      </a:r>
                      <a:r>
                        <a:rPr lang="cs-CZ" dirty="0" err="1"/>
                        <a:t>recpetoru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Posouzení heterogenity v distribuci nemoci</a:t>
                      </a:r>
                    </a:p>
                    <a:p>
                      <a:r>
                        <a:rPr lang="cs-CZ" dirty="0"/>
                        <a:t>Pomůže zacílit léky na místo v plicích</a:t>
                      </a:r>
                    </a:p>
                    <a:p>
                      <a:r>
                        <a:rPr lang="cs-CZ" dirty="0"/>
                        <a:t>Studium jednotlivých léků a receptorů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Dávka záření(0,15mSv)</a:t>
                      </a:r>
                    </a:p>
                    <a:p>
                      <a:r>
                        <a:rPr lang="cs-CZ" dirty="0"/>
                        <a:t>Obtížné identifikovat malé DC</a:t>
                      </a:r>
                    </a:p>
                    <a:p>
                      <a:r>
                        <a:rPr lang="cs-CZ" dirty="0"/>
                        <a:t>Některé izotopy drahé</a:t>
                      </a:r>
                    </a:p>
                    <a:p>
                      <a:r>
                        <a:rPr lang="cs-CZ" dirty="0"/>
                        <a:t>SPECT a PET nejsou široce dostupné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5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FBD5-CA16-994D-DFC6-6790772CB5B0}"/>
              </a:ext>
            </a:extLst>
          </p:cNvPr>
          <p:cNvSpPr txBox="1"/>
          <p:nvPr/>
        </p:nvSpPr>
        <p:spPr>
          <a:xfrm>
            <a:off x="2261936" y="6545180"/>
            <a:ext cx="993006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>
                <a:cs typeface="Arial" panose="020B0604020202020204" pitchFamily="34" charset="0"/>
              </a:rPr>
              <a:t>Usmani</a:t>
            </a:r>
            <a:r>
              <a:rPr lang="cs-CZ" sz="1100" dirty="0">
                <a:cs typeface="Arial" panose="020B0604020202020204" pitchFamily="34" charset="0"/>
              </a:rPr>
              <a:t> O </a:t>
            </a:r>
            <a:r>
              <a:rPr lang="cs-CZ" sz="1100" dirty="0" err="1">
                <a:cs typeface="Arial" panose="020B0604020202020204" pitchFamily="34" charset="0"/>
              </a:rPr>
              <a:t>Dhand</a:t>
            </a:r>
            <a:r>
              <a:rPr lang="cs-CZ" sz="1100" dirty="0">
                <a:cs typeface="Arial" panose="020B0604020202020204" pitchFamily="34" charset="0"/>
              </a:rPr>
              <a:t> R et al, </a:t>
            </a:r>
            <a:r>
              <a:rPr lang="en-US" sz="1100" dirty="0">
                <a:cs typeface="Arial" panose="020B0604020202020204" pitchFamily="34" charset="0"/>
              </a:rPr>
              <a:t>Why We Should Target Small </a:t>
            </a:r>
            <a:r>
              <a:rPr lang="en-US" sz="1100" dirty="0" err="1">
                <a:cs typeface="Arial" panose="020B0604020202020204" pitchFamily="34" charset="0"/>
              </a:rPr>
              <a:t>AirwaysDisease</a:t>
            </a:r>
            <a:r>
              <a:rPr lang="en-US" sz="1100" dirty="0">
                <a:cs typeface="Arial" panose="020B0604020202020204" pitchFamily="34" charset="0"/>
              </a:rPr>
              <a:t> in Our Management of C</a:t>
            </a:r>
            <a:r>
              <a:rPr lang="cs-CZ" sz="1100" dirty="0">
                <a:cs typeface="Arial" panose="020B0604020202020204" pitchFamily="34" charset="0"/>
              </a:rPr>
              <a:t>OPD, </a:t>
            </a:r>
            <a:r>
              <a:rPr lang="en-US" sz="1100" dirty="0">
                <a:cs typeface="Arial" panose="020B0604020202020204" pitchFamily="34" charset="0"/>
              </a:rPr>
              <a:t>ª 2021 Mayo Foundation for Medical Education and</a:t>
            </a:r>
            <a:r>
              <a:rPr lang="cs-CZ" sz="1100" dirty="0">
                <a:cs typeface="Arial" panose="020B0604020202020204" pitchFamily="34" charset="0"/>
              </a:rPr>
              <a:t> R</a:t>
            </a:r>
            <a:r>
              <a:rPr lang="en-US" sz="1100" dirty="0" err="1">
                <a:cs typeface="Arial" panose="020B0604020202020204" pitchFamily="34" charset="0"/>
              </a:rPr>
              <a:t>esearch</a:t>
            </a:r>
            <a:r>
              <a:rPr lang="en-US" sz="1100" dirty="0">
                <a:cs typeface="Arial" panose="020B0604020202020204" pitchFamily="34" charset="0"/>
              </a:rPr>
              <a:t>.</a:t>
            </a:r>
            <a:endParaRPr lang="cs-CZ" sz="1100" dirty="0"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AFDAEE8-ACCF-2150-9ECE-83D465100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8" t="31228" r="32967" b="23333"/>
          <a:stretch/>
        </p:blipFill>
        <p:spPr>
          <a:xfrm>
            <a:off x="5249780" y="72192"/>
            <a:ext cx="6701589" cy="3064226"/>
          </a:xfrm>
          <a:prstGeom prst="rect">
            <a:avLst/>
          </a:prstGeom>
        </p:spPr>
      </p:pic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0E6C727-355C-925C-0FD3-96D0795CDA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284" y="312820"/>
            <a:ext cx="5911516" cy="63927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Spirometrie</a:t>
            </a:r>
          </a:p>
          <a:p>
            <a:pPr marL="457200" lvl="1" indent="0">
              <a:buNone/>
            </a:pPr>
            <a:r>
              <a:rPr lang="cs-CZ" b="1" dirty="0"/>
              <a:t>MEF</a:t>
            </a:r>
            <a:r>
              <a:rPr lang="cs-CZ" b="1" baseline="-25000" dirty="0"/>
              <a:t>75-25</a:t>
            </a:r>
          </a:p>
          <a:p>
            <a:pPr marL="457200" lvl="1" indent="0">
              <a:buNone/>
            </a:pPr>
            <a:r>
              <a:rPr lang="cs-CZ" b="1" dirty="0"/>
              <a:t>FEV</a:t>
            </a:r>
            <a:r>
              <a:rPr lang="cs-CZ" b="1" baseline="-25000" dirty="0"/>
              <a:t>3</a:t>
            </a:r>
            <a:r>
              <a:rPr lang="cs-CZ" b="1" dirty="0"/>
              <a:t>/FEV</a:t>
            </a:r>
            <a:r>
              <a:rPr lang="cs-CZ" b="1" baseline="-25000" dirty="0"/>
              <a:t>6</a:t>
            </a:r>
            <a:endParaRPr lang="cs-CZ" b="1" dirty="0"/>
          </a:p>
          <a:p>
            <a:pPr marL="457200" lvl="1" indent="0" fontAlgn="t">
              <a:buNone/>
            </a:pPr>
            <a:r>
              <a:rPr lang="cs-CZ" b="1" dirty="0"/>
              <a:t>FEV</a:t>
            </a:r>
            <a:r>
              <a:rPr lang="cs-CZ" b="1" baseline="-25000" dirty="0"/>
              <a:t>3</a:t>
            </a:r>
            <a:r>
              <a:rPr lang="cs-CZ" b="1" dirty="0"/>
              <a:t>/FVC,  </a:t>
            </a:r>
            <a:endParaRPr lang="cs-CZ" dirty="0"/>
          </a:p>
          <a:p>
            <a:pPr marL="457200" lvl="1" indent="0" fontAlgn="t">
              <a:buNone/>
            </a:pPr>
            <a:r>
              <a:rPr lang="cs-CZ" b="1" dirty="0"/>
              <a:t>1-FEV</a:t>
            </a:r>
            <a:r>
              <a:rPr lang="cs-CZ" b="1" baseline="-25000" dirty="0"/>
              <a:t>3</a:t>
            </a:r>
            <a:r>
              <a:rPr lang="cs-CZ" b="1" dirty="0"/>
              <a:t>/FVC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Bodypletyzmografie</a:t>
            </a:r>
            <a:endParaRPr lang="cs-CZ" dirty="0"/>
          </a:p>
          <a:p>
            <a:pPr marL="457200" lvl="1" indent="0" fontAlgn="t">
              <a:buNone/>
            </a:pPr>
            <a:r>
              <a:rPr lang="cs-CZ" b="1" dirty="0"/>
              <a:t>RV</a:t>
            </a:r>
          </a:p>
          <a:p>
            <a:pPr marL="457200" lvl="1" indent="0" fontAlgn="t">
              <a:buNone/>
            </a:pPr>
            <a:r>
              <a:rPr lang="cs-CZ" b="1" dirty="0"/>
              <a:t>RV/TLC</a:t>
            </a:r>
          </a:p>
          <a:p>
            <a:pPr marL="457200" lvl="1" indent="0" fontAlgn="t">
              <a:buNone/>
            </a:pPr>
            <a:r>
              <a:rPr lang="cs-CZ" b="1" dirty="0" err="1"/>
              <a:t>Raw</a:t>
            </a:r>
            <a:endParaRPr lang="cs-CZ" b="1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IMPUlzní</a:t>
            </a:r>
            <a:r>
              <a:rPr lang="cs-CZ" dirty="0"/>
              <a:t> oscilometrie/oscilometrie</a:t>
            </a:r>
          </a:p>
          <a:p>
            <a:pPr marL="457200" lvl="1" indent="0">
              <a:buNone/>
            </a:pPr>
            <a:r>
              <a:rPr lang="cs-CZ" b="1" dirty="0"/>
              <a:t>odpory R, Reaktance X</a:t>
            </a:r>
          </a:p>
          <a:p>
            <a:pPr marL="457200" lvl="1" indent="0">
              <a:buNone/>
            </a:pPr>
            <a:r>
              <a:rPr lang="cs-CZ" b="1" dirty="0"/>
              <a:t>∆R5-20(frekvenční závislost rezistence)</a:t>
            </a:r>
          </a:p>
          <a:p>
            <a:pPr marL="457200" lvl="1" indent="0">
              <a:buNone/>
            </a:pPr>
            <a:r>
              <a:rPr lang="cs-CZ" b="1" dirty="0" err="1"/>
              <a:t>Ax</a:t>
            </a:r>
            <a:endParaRPr lang="cs-CZ" b="1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Testy vyplavování dusíku  SBNW, MBNW</a:t>
            </a:r>
          </a:p>
          <a:p>
            <a:pPr marL="457200" lvl="1" indent="0">
              <a:buNone/>
            </a:pPr>
            <a:r>
              <a:rPr lang="cs-CZ" b="1" dirty="0"/>
              <a:t>Uzavírací objem CV, Uzavírací kapacita CC</a:t>
            </a:r>
          </a:p>
          <a:p>
            <a:pPr marL="457200" lvl="1" indent="0">
              <a:buNone/>
            </a:pPr>
            <a:r>
              <a:rPr lang="cs-CZ" b="1" dirty="0"/>
              <a:t>↑ LCI, ↑ </a:t>
            </a:r>
            <a:r>
              <a:rPr lang="cs-CZ" b="1" dirty="0" err="1"/>
              <a:t>Scond</a:t>
            </a:r>
            <a:r>
              <a:rPr lang="cs-CZ" b="1" dirty="0"/>
              <a:t>, ↑ </a:t>
            </a:r>
            <a:r>
              <a:rPr lang="cs-CZ" b="1" dirty="0" err="1"/>
              <a:t>Sacin</a:t>
            </a:r>
            <a:endParaRPr lang="cs-CZ" b="1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Fe</a:t>
            </a:r>
            <a:r>
              <a:rPr lang="cs-CZ" baseline="-25000" dirty="0" err="1"/>
              <a:t>NO</a:t>
            </a:r>
            <a:endParaRPr lang="cs-CZ" i="1" baseline="-2500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120CE95C-13E6-54A8-99A6-3FCF5B8DE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9" t="17894" r="32529" b="36667"/>
          <a:stretch/>
        </p:blipFill>
        <p:spPr>
          <a:xfrm>
            <a:off x="5249780" y="974011"/>
            <a:ext cx="6701589" cy="306422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2C2F6D5-7DFB-13D6-F4FC-1A4F1683EE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71" t="22982" r="32091" b="31475"/>
          <a:stretch/>
        </p:blipFill>
        <p:spPr>
          <a:xfrm>
            <a:off x="5249780" y="1803638"/>
            <a:ext cx="6677527" cy="306422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0610BFC-6B42-6D87-402B-B4D41A5E69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6" t="17544" r="35709" b="32097"/>
          <a:stretch/>
        </p:blipFill>
        <p:spPr>
          <a:xfrm>
            <a:off x="5249779" y="2363382"/>
            <a:ext cx="6673516" cy="306422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AD348F89-6BB6-0591-ABC2-395679B3EE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545" t="30877" r="12025" b="20857"/>
          <a:stretch/>
        </p:blipFill>
        <p:spPr>
          <a:xfrm>
            <a:off x="5233737" y="3001751"/>
            <a:ext cx="6689558" cy="30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161E1-78F0-4113-9D05-64A4A9BD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cs-CZ" b="1" dirty="0"/>
              <a:t>SAD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35BFE3-746C-42B1-A3B5-A6D827D3A73B}"/>
              </a:ext>
            </a:extLst>
          </p:cNvPr>
          <p:cNvSpPr txBox="1"/>
          <p:nvPr/>
        </p:nvSpPr>
        <p:spPr>
          <a:xfrm>
            <a:off x="634826" y="1443921"/>
            <a:ext cx="517828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Systematický přehled literatury s cílem zjistit prevalenci SAD u dospělých pacientů s astmatem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15 publikací - 2 355 pacientů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Metody hodnocení: impulzní oscilometrie, spirometrie, </a:t>
            </a:r>
            <a:r>
              <a:rPr lang="cs-CZ" sz="2400" dirty="0" err="1"/>
              <a:t>bodypletyzmografie</a:t>
            </a:r>
            <a:r>
              <a:rPr lang="cs-CZ" sz="2400" dirty="0"/>
              <a:t>, metoda </a:t>
            </a:r>
            <a:r>
              <a:rPr lang="cs-CZ" sz="2400" dirty="0" err="1"/>
              <a:t>vícedechového</a:t>
            </a:r>
            <a:r>
              <a:rPr lang="cs-CZ" sz="2400" dirty="0"/>
              <a:t> vyplavování dusíku a HRCT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Celková prevalence SAD 50–60%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SAD bylo přítomno napříč všemi stupni astmatu - i u lehčích stadií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47FC8BA-A912-4F7F-9CAF-83EAB28D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33" y="947684"/>
            <a:ext cx="4581940" cy="5516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AA6E3A-F1C9-442F-BCA8-A2197312ACFB}"/>
              </a:ext>
            </a:extLst>
          </p:cNvPr>
          <p:cNvSpPr txBox="1"/>
          <p:nvPr/>
        </p:nvSpPr>
        <p:spPr>
          <a:xfrm>
            <a:off x="3968411" y="6560294"/>
            <a:ext cx="80682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dirty="0" err="1">
                <a:cs typeface="Arial" panose="020B0604020202020204" pitchFamily="34" charset="0"/>
              </a:rPr>
              <a:t>Usmani</a:t>
            </a:r>
            <a:r>
              <a:rPr lang="cs-CZ" sz="1100" dirty="0">
                <a:cs typeface="Arial" panose="020B0604020202020204" pitchFamily="34" charset="0"/>
              </a:rPr>
              <a:t> O et al., </a:t>
            </a:r>
            <a:r>
              <a:rPr lang="en-US" sz="1100" dirty="0">
                <a:cs typeface="Arial" panose="020B0604020202020204" pitchFamily="34" charset="0"/>
              </a:rPr>
              <a:t>The prevalence of small airways disease in adult asthma: A systematic literature review</a:t>
            </a:r>
            <a:r>
              <a:rPr lang="cs-CZ" sz="1100" dirty="0">
                <a:cs typeface="Arial" panose="020B0604020202020204" pitchFamily="34" charset="0"/>
              </a:rPr>
              <a:t>, </a:t>
            </a:r>
            <a:r>
              <a:rPr lang="cs-CZ" sz="1100" dirty="0" err="1">
                <a:cs typeface="Arial" panose="020B0604020202020204" pitchFamily="34" charset="0"/>
              </a:rPr>
              <a:t>Respiratory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Medicine</a:t>
            </a:r>
            <a:r>
              <a:rPr lang="cs-CZ" sz="1100" dirty="0">
                <a:cs typeface="Arial" panose="020B0604020202020204" pitchFamily="34" charset="0"/>
              </a:rPr>
              <a:t> 2016, 19-22</a:t>
            </a:r>
          </a:p>
        </p:txBody>
      </p:sp>
    </p:spTree>
    <p:extLst>
      <p:ext uri="{BB962C8B-B14F-4D97-AF65-F5344CB8AC3E}">
        <p14:creationId xmlns:p14="http://schemas.microsoft.com/office/powerpoint/2010/main" val="317601950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7849B-A345-4B9D-8A4A-5D25C61F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14" y="0"/>
            <a:ext cx="10364451" cy="1596177"/>
          </a:xfrm>
        </p:spPr>
        <p:txBody>
          <a:bodyPr/>
          <a:lstStyle/>
          <a:p>
            <a:r>
              <a:rPr lang="cs-CZ" b="1" dirty="0"/>
              <a:t>ATLANTIS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1766B8-A473-4A0F-8D42-D35F6DF6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1" y="1716527"/>
            <a:ext cx="6684561" cy="427571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C6FE4C5-91C0-413F-B9C4-A7AD96A8389B}"/>
              </a:ext>
            </a:extLst>
          </p:cNvPr>
          <p:cNvSpPr txBox="1"/>
          <p:nvPr/>
        </p:nvSpPr>
        <p:spPr>
          <a:xfrm>
            <a:off x="8347525" y="1417638"/>
            <a:ext cx="3844475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prospektivní </a:t>
            </a:r>
            <a:r>
              <a:rPr lang="cs-CZ" dirty="0" err="1"/>
              <a:t>kohortová</a:t>
            </a:r>
            <a:r>
              <a:rPr lang="cs-CZ" dirty="0"/>
              <a:t> 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cíl: posouzení, která  kombinace biomarkerů, fyziologických testů a zobrazovacích metod nejlépe odráží přítomnost a rozsah dysfunkce malých DC u astmatiků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30. červen 2014 až 3. březen 2017, 29 center, - 773 astmatiků ve </a:t>
            </a:r>
            <a:r>
              <a:rPr lang="cs-CZ" dirty="0" err="1"/>
              <a:t>stabil</a:t>
            </a:r>
            <a:r>
              <a:rPr lang="cs-CZ" dirty="0"/>
              <a:t>. stavu, 99 kontrol.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Provedena spirometrie, body, IOS, test </a:t>
            </a:r>
            <a:r>
              <a:rPr lang="cs-CZ" dirty="0" err="1"/>
              <a:t>vícedechového</a:t>
            </a:r>
            <a:r>
              <a:rPr lang="cs-CZ" dirty="0"/>
              <a:t> vyplavování dusíku, HRCT, dotazníky- test kontroly astmatu a kvality života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8A88E3-162A-44F3-96E3-798995A103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931"/>
          <a:stretch/>
        </p:blipFill>
        <p:spPr>
          <a:xfrm>
            <a:off x="50785" y="1193044"/>
            <a:ext cx="8135248" cy="507112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153BA1C-9D35-4032-A345-9C8E45F1DF1B}"/>
              </a:ext>
            </a:extLst>
          </p:cNvPr>
          <p:cNvSpPr txBox="1"/>
          <p:nvPr/>
        </p:nvSpPr>
        <p:spPr>
          <a:xfrm>
            <a:off x="8347525" y="4983293"/>
            <a:ext cx="379368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SAD je přítomen napříč všemi  stadii</a:t>
            </a:r>
          </a:p>
          <a:p>
            <a:r>
              <a:rPr lang="cs-CZ" dirty="0"/>
              <a:t>     astmatu, zejména u těžších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Prevalence dysfunkce dýchacích cest 91%,  měřená několika proměnnými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C775ACA-CA52-41B2-9809-9C5E8599EAA4}"/>
              </a:ext>
            </a:extLst>
          </p:cNvPr>
          <p:cNvSpPr txBox="1"/>
          <p:nvPr/>
        </p:nvSpPr>
        <p:spPr>
          <a:xfrm>
            <a:off x="1455820" y="6444343"/>
            <a:ext cx="1068539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err="1">
                <a:cs typeface="Arial" panose="020B0604020202020204" pitchFamily="34" charset="0"/>
              </a:rPr>
              <a:t>Postma</a:t>
            </a:r>
            <a:r>
              <a:rPr lang="cs-CZ" sz="1100" dirty="0">
                <a:cs typeface="Arial" panose="020B0604020202020204" pitchFamily="34" charset="0"/>
              </a:rPr>
              <a:t> DS, </a:t>
            </a:r>
            <a:r>
              <a:rPr lang="cs-CZ" sz="1100" dirty="0" err="1">
                <a:cs typeface="Arial" panose="020B0604020202020204" pitchFamily="34" charset="0"/>
              </a:rPr>
              <a:t>Brightling</a:t>
            </a:r>
            <a:r>
              <a:rPr lang="cs-CZ" sz="1100" dirty="0">
                <a:cs typeface="Arial" panose="020B0604020202020204" pitchFamily="34" charset="0"/>
              </a:rPr>
              <a:t> Ch, </a:t>
            </a:r>
            <a:r>
              <a:rPr lang="cs-CZ" sz="1100" dirty="0" err="1">
                <a:cs typeface="Arial" panose="020B0604020202020204" pitchFamily="34" charset="0"/>
              </a:rPr>
              <a:t>Baldi</a:t>
            </a:r>
            <a:r>
              <a:rPr lang="cs-CZ" sz="1100" dirty="0">
                <a:cs typeface="Arial" panose="020B0604020202020204" pitchFamily="34" charset="0"/>
              </a:rPr>
              <a:t> S, Van den </a:t>
            </a:r>
            <a:r>
              <a:rPr lang="cs-CZ" sz="1100" dirty="0" err="1">
                <a:cs typeface="Arial" panose="020B0604020202020204" pitchFamily="34" charset="0"/>
              </a:rPr>
              <a:t>Berge</a:t>
            </a:r>
            <a:r>
              <a:rPr lang="cs-CZ" sz="1100" dirty="0">
                <a:cs typeface="Arial" panose="020B0604020202020204" pitchFamily="34" charset="0"/>
              </a:rPr>
              <a:t> M, </a:t>
            </a:r>
            <a:r>
              <a:rPr lang="cs-CZ" sz="1100" dirty="0" err="1">
                <a:cs typeface="Arial" panose="020B0604020202020204" pitchFamily="34" charset="0"/>
              </a:rPr>
              <a:t>Fabbri</a:t>
            </a:r>
            <a:r>
              <a:rPr lang="cs-CZ" sz="1100" dirty="0">
                <a:cs typeface="Arial" panose="020B0604020202020204" pitchFamily="34" charset="0"/>
              </a:rPr>
              <a:t> L, </a:t>
            </a:r>
            <a:r>
              <a:rPr lang="cs-CZ" sz="1100" dirty="0" err="1">
                <a:cs typeface="Arial" panose="020B0604020202020204" pitchFamily="34" charset="0"/>
              </a:rPr>
              <a:t>Gagnatelli</a:t>
            </a:r>
            <a:r>
              <a:rPr lang="cs-CZ" sz="1100" dirty="0">
                <a:cs typeface="Arial" panose="020B0604020202020204" pitchFamily="34" charset="0"/>
              </a:rPr>
              <a:t> A, Papi A, Van der </a:t>
            </a:r>
            <a:r>
              <a:rPr lang="cs-CZ" sz="1100" dirty="0" err="1">
                <a:cs typeface="Arial" panose="020B0604020202020204" pitchFamily="34" charset="0"/>
              </a:rPr>
              <a:t>Molen</a:t>
            </a:r>
            <a:r>
              <a:rPr lang="cs-CZ" sz="1100" dirty="0">
                <a:cs typeface="Arial" panose="020B0604020202020204" pitchFamily="34" charset="0"/>
              </a:rPr>
              <a:t>, Rabe K, </a:t>
            </a:r>
            <a:r>
              <a:rPr lang="cs-CZ" sz="1100" dirty="0" err="1">
                <a:cs typeface="Arial" panose="020B0604020202020204" pitchFamily="34" charset="0"/>
              </a:rPr>
              <a:t>Siddiqui</a:t>
            </a:r>
            <a:r>
              <a:rPr lang="cs-CZ" sz="1100" dirty="0">
                <a:cs typeface="Arial" panose="020B0604020202020204" pitchFamily="34" charset="0"/>
              </a:rPr>
              <a:t> S, </a:t>
            </a:r>
            <a:r>
              <a:rPr lang="cs-CZ" sz="1100" dirty="0" err="1">
                <a:cs typeface="Arial" panose="020B0604020202020204" pitchFamily="34" charset="0"/>
              </a:rPr>
              <a:t>Singh</a:t>
            </a:r>
            <a:r>
              <a:rPr lang="cs-CZ" sz="1100" dirty="0">
                <a:cs typeface="Arial" panose="020B0604020202020204" pitchFamily="34" charset="0"/>
              </a:rPr>
              <a:t> D, </a:t>
            </a:r>
            <a:r>
              <a:rPr lang="cs-CZ" sz="1100" dirty="0" err="1">
                <a:cs typeface="Arial" panose="020B0604020202020204" pitchFamily="34" charset="0"/>
              </a:rPr>
              <a:t>Nicolini</a:t>
            </a:r>
            <a:r>
              <a:rPr lang="cs-CZ" sz="1100" dirty="0">
                <a:cs typeface="Arial" panose="020B0604020202020204" pitchFamily="34" charset="0"/>
              </a:rPr>
              <a:t>, G,  Monica Kraft, on </a:t>
            </a:r>
            <a:r>
              <a:rPr lang="cs-CZ" sz="1100" dirty="0" err="1">
                <a:cs typeface="Arial" panose="020B0604020202020204" pitchFamily="34" charset="0"/>
              </a:rPr>
              <a:t>behalf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of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cs-CZ" sz="1100" dirty="0" err="1">
                <a:cs typeface="Arial" panose="020B0604020202020204" pitchFamily="34" charset="0"/>
              </a:rPr>
              <a:t>the</a:t>
            </a:r>
            <a:r>
              <a:rPr lang="cs-CZ" sz="1100" dirty="0">
                <a:cs typeface="Arial" panose="020B0604020202020204" pitchFamily="34" charset="0"/>
              </a:rPr>
              <a:t> ATLANTIS study </a:t>
            </a:r>
            <a:r>
              <a:rPr lang="cs-CZ" sz="1100" dirty="0" err="1">
                <a:cs typeface="Arial" panose="020B0604020202020204" pitchFamily="34" charset="0"/>
              </a:rPr>
              <a:t>group</a:t>
            </a:r>
            <a:r>
              <a:rPr lang="cs-CZ" sz="1100" dirty="0">
                <a:cs typeface="Arial" panose="020B0604020202020204" pitchFamily="34" charset="0"/>
              </a:rPr>
              <a:t>* </a:t>
            </a:r>
            <a:r>
              <a:rPr lang="en-US" sz="1100" dirty="0">
                <a:cs typeface="Arial" panose="020B0604020202020204" pitchFamily="34" charset="0"/>
              </a:rPr>
              <a:t>Exploring the relevance and extent of small Airways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dysfunction in asthma (ATLANTIS): baseline data from a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prospective cohort study</a:t>
            </a:r>
            <a:r>
              <a:rPr lang="cs-CZ" sz="1100" dirty="0">
                <a:cs typeface="Arial" panose="020B0604020202020204" pitchFamily="34" charset="0"/>
              </a:rPr>
              <a:t>, </a:t>
            </a:r>
            <a:r>
              <a:rPr lang="cs-CZ" sz="1100" dirty="0" err="1">
                <a:cs typeface="Arial" panose="020B0604020202020204" pitchFamily="34" charset="0"/>
              </a:rPr>
              <a:t>The</a:t>
            </a:r>
            <a:r>
              <a:rPr lang="cs-CZ" sz="1100" dirty="0">
                <a:cs typeface="Arial" panose="020B0604020202020204" pitchFamily="34" charset="0"/>
              </a:rPr>
              <a:t> Lancet, </a:t>
            </a:r>
            <a:r>
              <a:rPr lang="cs-CZ" sz="1100" dirty="0" err="1">
                <a:cs typeface="Arial" panose="020B0604020202020204" pitchFamily="34" charset="0"/>
              </a:rPr>
              <a:t>March</a:t>
            </a:r>
            <a:r>
              <a:rPr lang="cs-CZ" sz="1100" dirty="0">
                <a:cs typeface="Arial" panose="020B0604020202020204" pitchFamily="34" charset="0"/>
              </a:rPr>
              <a:t> 12, 2019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2E7B1B2-8C2E-4AAC-42BF-672B7815DA59}"/>
              </a:ext>
            </a:extLst>
          </p:cNvPr>
          <p:cNvSpPr/>
          <p:nvPr/>
        </p:nvSpPr>
        <p:spPr>
          <a:xfrm>
            <a:off x="8347525" y="1193044"/>
            <a:ext cx="3793690" cy="50711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B1F74F3-C212-1EFE-80FF-E1349E53C282}"/>
              </a:ext>
            </a:extLst>
          </p:cNvPr>
          <p:cNvSpPr/>
          <p:nvPr/>
        </p:nvSpPr>
        <p:spPr>
          <a:xfrm>
            <a:off x="50785" y="1022684"/>
            <a:ext cx="2090836" cy="974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17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161E1-78F0-4113-9D05-64A4A9BD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cs-CZ" b="1" dirty="0"/>
              <a:t>SAD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0B1036-CB4A-40DA-99EB-EDDDA4452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92" t="1655" r="485" b="20426"/>
          <a:stretch/>
        </p:blipFill>
        <p:spPr>
          <a:xfrm>
            <a:off x="700391" y="1417637"/>
            <a:ext cx="3897549" cy="481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FF68CA-77C4-4A59-A260-E5E5D1C87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5" t="1782" r="42654" b="24377"/>
          <a:stretch/>
        </p:blipFill>
        <p:spPr>
          <a:xfrm>
            <a:off x="5285442" y="1417638"/>
            <a:ext cx="6361889" cy="4818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86C38B-DFBB-C44E-93A8-C9B7D1302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" t="1782" r="52513" b="24377"/>
          <a:stretch/>
        </p:blipFill>
        <p:spPr>
          <a:xfrm>
            <a:off x="5285442" y="1417637"/>
            <a:ext cx="5243605" cy="4818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E016A02-DD5A-7528-7CCB-98D4A87A601B}"/>
              </a:ext>
            </a:extLst>
          </p:cNvPr>
          <p:cNvSpPr txBox="1">
            <a:spLocks/>
          </p:cNvSpPr>
          <p:nvPr/>
        </p:nvSpPr>
        <p:spPr>
          <a:xfrm>
            <a:off x="4174958" y="6499212"/>
            <a:ext cx="7960086" cy="322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>
                <a:cs typeface="Arial" panose="020B0604020202020204" pitchFamily="34" charset="0"/>
              </a:rPr>
              <a:t>Lipworth</a:t>
            </a:r>
            <a:r>
              <a:rPr lang="cs-CZ" sz="1100" dirty="0">
                <a:cs typeface="Arial" panose="020B0604020202020204" pitchFamily="34" charset="0"/>
              </a:rPr>
              <a:t> B</a:t>
            </a:r>
            <a:r>
              <a:rPr lang="en-US" sz="1100" dirty="0">
                <a:cs typeface="Arial" panose="020B0604020202020204" pitchFamily="34" charset="0"/>
              </a:rPr>
              <a:t>, Manoharan</a:t>
            </a:r>
            <a:r>
              <a:rPr lang="cs-CZ" sz="1100" dirty="0">
                <a:cs typeface="Arial" panose="020B0604020202020204" pitchFamily="34" charset="0"/>
              </a:rPr>
              <a:t> A</a:t>
            </a:r>
            <a:r>
              <a:rPr lang="en-US" sz="1100" dirty="0">
                <a:cs typeface="Arial" panose="020B0604020202020204" pitchFamily="34" charset="0"/>
              </a:rPr>
              <a:t>, Anderson</a:t>
            </a:r>
            <a:r>
              <a:rPr lang="cs-CZ" sz="1100" dirty="0">
                <a:cs typeface="Arial" panose="020B0604020202020204" pitchFamily="34" charset="0"/>
              </a:rPr>
              <a:t> W, </a:t>
            </a:r>
            <a:r>
              <a:rPr lang="en-US" sz="1100" dirty="0">
                <a:cs typeface="Arial" panose="020B0604020202020204" pitchFamily="34" charset="0"/>
              </a:rPr>
              <a:t>Unlocking the quiet zone: the small airway asthma</a:t>
            </a:r>
            <a:r>
              <a:rPr lang="cs-CZ" sz="1100" dirty="0"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phenotype</a:t>
            </a:r>
            <a:r>
              <a:rPr lang="cs-CZ" sz="1100" dirty="0">
                <a:cs typeface="Arial" panose="020B0604020202020204" pitchFamily="34" charset="0"/>
              </a:rPr>
              <a:t>, </a:t>
            </a:r>
            <a:r>
              <a:rPr lang="cs-CZ" sz="1100" dirty="0" err="1">
                <a:cs typeface="Arial" panose="020B0604020202020204" pitchFamily="34" charset="0"/>
              </a:rPr>
              <a:t>LancetRespMed</a:t>
            </a:r>
            <a:r>
              <a:rPr lang="cs-CZ" sz="1100" dirty="0">
                <a:cs typeface="Arial" panose="020B0604020202020204" pitchFamily="34" charset="0"/>
              </a:rPr>
              <a:t> 2014; 2: 497–506</a:t>
            </a:r>
          </a:p>
        </p:txBody>
      </p:sp>
    </p:spTree>
    <p:extLst>
      <p:ext uri="{BB962C8B-B14F-4D97-AF65-F5344CB8AC3E}">
        <p14:creationId xmlns:p14="http://schemas.microsoft.com/office/powerpoint/2010/main" val="3523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0201590-8915-46FE-97D5-186CDCF8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-5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34" charset="-128"/>
              <a:cs typeface="Andalus" pitchFamily="18" charset="-78"/>
            </a:endParaRPr>
          </a:p>
        </p:txBody>
      </p:sp>
      <p:pic>
        <p:nvPicPr>
          <p:cNvPr id="325635" name="Picture 2">
            <a:extLst>
              <a:ext uri="{FF2B5EF4-FFF2-40B4-BE49-F238E27FC236}">
                <a16:creationId xmlns:a16="http://schemas.microsoft.com/office/drawing/2014/main" id="{DD515917-CED4-43AE-B670-D81DD6BA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7" b="18840"/>
          <a:stretch>
            <a:fillRect/>
          </a:stretch>
        </p:blipFill>
        <p:spPr bwMode="auto">
          <a:xfrm>
            <a:off x="7903010" y="1544637"/>
            <a:ext cx="25685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36" name="Picture 2">
            <a:extLst>
              <a:ext uri="{FF2B5EF4-FFF2-40B4-BE49-F238E27FC236}">
                <a16:creationId xmlns:a16="http://schemas.microsoft.com/office/drawing/2014/main" id="{61C79390-06C4-4078-955E-B96FA245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70" b="18840"/>
          <a:stretch>
            <a:fillRect/>
          </a:stretch>
        </p:blipFill>
        <p:spPr bwMode="auto">
          <a:xfrm>
            <a:off x="1938771" y="1544637"/>
            <a:ext cx="2590800" cy="26876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637" name="Picture 2">
            <a:extLst>
              <a:ext uri="{FF2B5EF4-FFF2-40B4-BE49-F238E27FC236}">
                <a16:creationId xmlns:a16="http://schemas.microsoft.com/office/drawing/2014/main" id="{69FEFC67-84B0-4C00-A602-8198C4A62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1646" y="1603373"/>
            <a:ext cx="8458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u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srgbClr val="FFFFFF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5639" name="Text Box 6">
            <a:extLst>
              <a:ext uri="{FF2B5EF4-FFF2-40B4-BE49-F238E27FC236}">
                <a16:creationId xmlns:a16="http://schemas.microsoft.com/office/drawing/2014/main" id="{7EC8C18E-A760-4647-86FD-1A4B6701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076" y="5410777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u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1600" i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Gamma camera images of </a:t>
            </a:r>
            <a:r>
              <a:rPr lang="en-GB" altLang="en-US" sz="1600" i="1" baseline="30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99m</a:t>
            </a:r>
            <a:r>
              <a:rPr lang="en-GB" altLang="en-US" sz="1600" i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Tc-labelled salbutamol 30 µg</a:t>
            </a:r>
            <a:br>
              <a:rPr lang="en-GB" altLang="en-US" sz="1600" i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1600" i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monodisperse aerosols in the same patient with asthma</a:t>
            </a:r>
            <a:endParaRPr lang="en-US" altLang="en-US" sz="1600" i="1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5640" name="TextBox 1">
            <a:extLst>
              <a:ext uri="{FF2B5EF4-FFF2-40B4-BE49-F238E27FC236}">
                <a16:creationId xmlns:a16="http://schemas.microsoft.com/office/drawing/2014/main" id="{838F22F3-8ACE-4424-B33B-59CB55F3B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846" y="157321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u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2400" dirty="0">
                <a:solidFill>
                  <a:srgbClr val="FFFF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1.5 µm</a:t>
            </a:r>
          </a:p>
        </p:txBody>
      </p:sp>
      <p:sp>
        <p:nvSpPr>
          <p:cNvPr id="325641" name="TextBox 16">
            <a:extLst>
              <a:ext uri="{FF2B5EF4-FFF2-40B4-BE49-F238E27FC236}">
                <a16:creationId xmlns:a16="http://schemas.microsoft.com/office/drawing/2014/main" id="{5BBD8D87-6EB8-40C6-927C-FE528FFC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746" y="157956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u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2400" dirty="0">
                <a:solidFill>
                  <a:srgbClr val="FFFF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6.0 µm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07EE872-5A21-4A54-87FB-54CFA5CB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771" y="1544637"/>
            <a:ext cx="2514600" cy="26876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 b="1">
                <a:solidFill>
                  <a:srgbClr val="00FFFF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altLang="en-US" sz="2000" b="0">
              <a:solidFill>
                <a:srgbClr val="FFFFFF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D03019-B058-4880-8528-D2538D17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17795"/>
              </p:ext>
            </p:extLst>
          </p:nvPr>
        </p:nvGraphicFramePr>
        <p:xfrm>
          <a:off x="710047" y="4332286"/>
          <a:ext cx="10126663" cy="822960"/>
        </p:xfrm>
        <a:graphic>
          <a:graphicData uri="http://schemas.openxmlformats.org/drawingml/2006/table">
            <a:tbl>
              <a:tblPr firstRow="1" bandRow="1"/>
              <a:tblGrid>
                <a:gridCol w="101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>
                      <a:lvl1pPr marL="0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6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2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38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85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31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77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23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69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TLD :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 :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6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2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38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85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31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77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23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69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56.3%* ± 9.2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0.79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± 0.14 </a:t>
                      </a:r>
                    </a:p>
                  </a:txBody>
                  <a:tcPr marL="91436" marR="914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6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2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38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85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31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77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23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69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51.0% ± 8.9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0.60 ± 0.15 </a:t>
                      </a:r>
                    </a:p>
                  </a:txBody>
                  <a:tcPr marL="91436" marR="914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6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2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38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85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31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77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23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69" algn="l" defTabSz="91429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46.0% ± 13.6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0.36 ± 0.10 </a:t>
                      </a:r>
                    </a:p>
                  </a:txBody>
                  <a:tcPr marL="91436" marR="914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5648" name="Picture 2">
            <a:extLst>
              <a:ext uri="{FF2B5EF4-FFF2-40B4-BE49-F238E27FC236}">
                <a16:creationId xmlns:a16="http://schemas.microsoft.com/office/drawing/2014/main" id="{4E1B3653-B700-41D4-8C5A-96DFFE7F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r="34213" b="18840"/>
          <a:stretch>
            <a:fillRect/>
          </a:stretch>
        </p:blipFill>
        <p:spPr bwMode="auto">
          <a:xfrm>
            <a:off x="4645460" y="1544637"/>
            <a:ext cx="267493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8BA80D5A-1D84-4930-A27B-0B5D5268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071" y="1544637"/>
            <a:ext cx="2514600" cy="26876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 b="1">
                <a:solidFill>
                  <a:srgbClr val="00FFFF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altLang="en-US" sz="2000" b="0">
              <a:solidFill>
                <a:srgbClr val="FFFFFF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33B06208-36EE-4B31-9D83-A6C35591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996" y="1544637"/>
            <a:ext cx="2514600" cy="26876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 b="1">
                <a:solidFill>
                  <a:srgbClr val="00FFFF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altLang="en-US" sz="2000" b="0">
              <a:solidFill>
                <a:srgbClr val="FFFFFF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25651" name="TextBox 22">
            <a:extLst>
              <a:ext uri="{FF2B5EF4-FFF2-40B4-BE49-F238E27FC236}">
                <a16:creationId xmlns:a16="http://schemas.microsoft.com/office/drawing/2014/main" id="{8D97CDD2-24FC-4C7E-99CB-54A3A49E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156568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u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2400" dirty="0">
                <a:solidFill>
                  <a:srgbClr val="FFFF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3.0 µm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76BB4F3D-F235-493E-919A-862EB9538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746" y="6395171"/>
            <a:ext cx="309649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>
              <a:defRPr/>
            </a:pPr>
            <a:r>
              <a:rPr lang="en-GB" altLang="en-US" sz="1100" dirty="0" err="1">
                <a:latin typeface="+mn-lt"/>
                <a:ea typeface="MS PGothic" pitchFamily="34" charset="-128"/>
              </a:rPr>
              <a:t>Usmani</a:t>
            </a:r>
            <a:r>
              <a:rPr lang="en-GB" altLang="en-US" sz="1100" dirty="0">
                <a:latin typeface="+mn-lt"/>
                <a:ea typeface="MS PGothic" pitchFamily="34" charset="-128"/>
              </a:rPr>
              <a:t> OS et al, AJRCCM 2005;172:1497-1504</a:t>
            </a:r>
            <a:endParaRPr lang="en-GB" altLang="en-US" sz="1100" dirty="0">
              <a:latin typeface="+mn-lt"/>
            </a:endParaRPr>
          </a:p>
        </p:txBody>
      </p:sp>
      <p:sp>
        <p:nvSpPr>
          <p:cNvPr id="325653" name="Footer Placeholder 1">
            <a:extLst>
              <a:ext uri="{FF2B5EF4-FFF2-40B4-BE49-F238E27FC236}">
                <a16:creationId xmlns:a16="http://schemas.microsoft.com/office/drawing/2014/main" id="{7CBA9DE7-DC17-4999-B3ED-5E76290AF4F5}"/>
              </a:ext>
            </a:extLst>
          </p:cNvPr>
          <p:cNvSpPr txBox="1">
            <a:spLocks/>
          </p:cNvSpPr>
          <p:nvPr/>
        </p:nvSpPr>
        <p:spPr bwMode="auto">
          <a:xfrm>
            <a:off x="318654" y="6082145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u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1400" b="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Lung deposition data are shown as </a:t>
            </a:r>
            <a:r>
              <a:rPr lang="en-GB" altLang="en-US" sz="1400" b="0" dirty="0" err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mean±standard</a:t>
            </a:r>
            <a:r>
              <a:rPr lang="en-GB" altLang="en-US" sz="1400" b="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deviation, as a percentage of the delivered radionuclide dose </a:t>
            </a:r>
            <a:br>
              <a:rPr lang="en-GB" altLang="en-US" sz="1400" b="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*p &lt; 0.01 vs 6.0 µm particle size; #p &lt; 0.01 vs  all other sizes</a:t>
            </a: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914400" eaLnBrk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TLD = Total Lung Deposition; PI = Penetration Index</a:t>
            </a: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A791DDB5-F338-4E63-9DD4-5D88EFD22942}"/>
              </a:ext>
            </a:extLst>
          </p:cNvPr>
          <p:cNvSpPr txBox="1">
            <a:spLocks/>
          </p:cNvSpPr>
          <p:nvPr/>
        </p:nvSpPr>
        <p:spPr bwMode="auto">
          <a:xfrm>
            <a:off x="-4763" y="1"/>
            <a:ext cx="12192001" cy="1381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ndalus" pitchFamily="18" charset="-7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ndalus" pitchFamily="18" charset="-7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ndalus" pitchFamily="18" charset="-7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ndalus" pitchFamily="18" charset="-7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lang="en-US" alt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Drug </a:t>
            </a:r>
            <a:r>
              <a:rPr lang="en-US" altLang="en-US" sz="400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Particle Size </a:t>
            </a:r>
            <a:r>
              <a:rPr lang="en-US" alt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en-U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solidFill>
                  <a:srgbClr val="00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Inhalation Flow </a:t>
            </a:r>
            <a:br>
              <a:rPr lang="en-US" altLang="en-U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alt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Lung Deposition in Asthma</a:t>
            </a:r>
            <a:endParaRPr lang="en-GB" alt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3F23D-605D-4DB9-879B-4DA7655F61E3}"/>
              </a:ext>
            </a:extLst>
          </p:cNvPr>
          <p:cNvSpPr txBox="1"/>
          <p:nvPr/>
        </p:nvSpPr>
        <p:spPr>
          <a:xfrm>
            <a:off x="280556" y="5450031"/>
            <a:ext cx="5647700" cy="507831"/>
          </a:xfrm>
          <a:prstGeom prst="rect">
            <a:avLst/>
          </a:prstGeom>
          <a:solidFill>
            <a:srgbClr val="66FFFF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GB" sz="2700" b="1" dirty="0">
                <a:latin typeface="Arial"/>
                <a:cs typeface="Arial" panose="020B0604020202020204" pitchFamily="34" charset="0"/>
              </a:rPr>
              <a:t>SLOW inhalation better than fast 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9985</TotalTime>
  <Words>2235</Words>
  <Application>Microsoft Office PowerPoint</Application>
  <PresentationFormat>Širokoúhlá obrazovka</PresentationFormat>
  <Paragraphs>318</Paragraphs>
  <Slides>31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Tw Cen MT</vt:lpstr>
      <vt:lpstr>Wingdings</vt:lpstr>
      <vt:lpstr>Wingdings 3</vt:lpstr>
      <vt:lpstr>Kapka</vt:lpstr>
      <vt:lpstr>CorelDRAW</vt:lpstr>
      <vt:lpstr>V centru pozornosti malé dýchací cesty  Stanislava Kacrová </vt:lpstr>
      <vt:lpstr>Prezentace aplikace PowerPoint</vt:lpstr>
      <vt:lpstr>Proč je potřeba zaměřit se na vyšetření malých dýchacích cest ?</vt:lpstr>
      <vt:lpstr>Prezentace aplikace PowerPoint</vt:lpstr>
      <vt:lpstr>Prezentace aplikace PowerPoint</vt:lpstr>
      <vt:lpstr>SAD</vt:lpstr>
      <vt:lpstr>ATLANTIS</vt:lpstr>
      <vt:lpstr>SAD</vt:lpstr>
      <vt:lpstr>Prezentace aplikace PowerPoint</vt:lpstr>
      <vt:lpstr>Plicní depozice extra fine fixních kombinací u COPD</vt:lpstr>
      <vt:lpstr>Impulsní oscilometrie  IOS</vt:lpstr>
      <vt:lpstr>Prezentace aplikace PowerPoint</vt:lpstr>
      <vt:lpstr>Princip</vt:lpstr>
      <vt:lpstr>Prezentace aplikace PowerPoint</vt:lpstr>
      <vt:lpstr>Prezentace aplikace PowerPoint</vt:lpstr>
      <vt:lpstr>Prezentace aplikace PowerPoint</vt:lpstr>
      <vt:lpstr>Měřené parametry</vt:lpstr>
      <vt:lpstr>Klinická interpretace</vt:lpstr>
      <vt:lpstr>Patologický nález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BKT metacholinem</vt:lpstr>
      <vt:lpstr>Prezentace aplikace PowerPoint</vt:lpstr>
      <vt:lpstr>Prezentace aplikace PowerPoint</vt:lpstr>
      <vt:lpstr>Prezentace aplikace PowerPoint</vt:lpstr>
      <vt:lpstr>BKT metacholinem</vt:lpstr>
      <vt:lpstr>Po zavedení terapie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centru pozornosti malé dýchací cesty</dc:title>
  <dc:creator>Stanislava Kacrová</dc:creator>
  <cp:lastModifiedBy>Stanka Kacrova</cp:lastModifiedBy>
  <cp:revision>38</cp:revision>
  <dcterms:created xsi:type="dcterms:W3CDTF">2022-05-06T07:48:51Z</dcterms:created>
  <dcterms:modified xsi:type="dcterms:W3CDTF">2022-06-23T10:01:25Z</dcterms:modified>
</cp:coreProperties>
</file>