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0C4D0-5EC0-4221-89C7-5A08937A9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B44E48-487E-4346-8717-A149FE7DD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7437EC-0D04-4FE8-A15B-8A9A3ADD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2AEE70-381A-4820-90F3-AC104D2C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FF1F35-F94E-4636-886F-24114AE8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97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8CF336-CDFD-4613-9FD1-DC02FE5D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3DA9E0-DD15-4F7C-9702-043F3242D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3AC36F-DA04-41C0-B9D9-142F94BF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4812A0-CDCC-48ED-8BC3-FC800A30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A9DEEC-7E38-4EAA-91A1-58130D47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21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CF0B004-BB8B-48C5-864C-1DF18DB1D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6D21FC-1C1D-4600-92A0-CED94FBEB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C32375-C814-4D37-B385-8D5762DF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B01B1C-3906-4EDF-8330-1570A015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D584A1-AD68-4D46-AC50-594D64E3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24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F21A7-B113-4F24-B6BC-0246CA9A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93412F-16B7-4B5C-8AF7-8FC50122A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9CEA39-9004-46C7-807B-C5A20097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FAEE13-9EF1-4434-A9CC-1BCB1948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233F1F-7261-45E2-8493-EB7034B9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79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C8CD4-27A2-439E-AFBB-9A227ED3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0FC4A8-7AF3-4B84-9EEB-3D42E15B3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C862DD-2066-4F1C-BA3A-991E41EB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5E2B4F-F225-475A-B7A1-4AA3C87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E0A639-2AFA-4165-9DD1-6BAEFE15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85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994D1-2555-4DF8-B3F7-17E47BF3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305AC-C1BE-4AE5-BE45-FF68FE418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739BAF-2829-4D28-915A-50CD63089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7BDEF6-920D-49BE-B19D-EDD7CB7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7C3210-AE90-4A65-A9E8-9FEC267A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A4B645-6C97-442E-B234-DB52540A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88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E0C38-5829-44AD-AF6B-226AC596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F68641-8E29-4228-B7BB-F35C6B9BE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B08C3E-985A-4EAA-A9C9-820DE225A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46629E-6A9B-4C4A-B6E5-73385F92C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5988F71-D98B-42C2-B197-A404D19CD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4232B8-8934-49B9-B5D8-2FED0072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F69520-9A7B-4D04-81E7-84B16E50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DAB441E-3B65-452B-9123-CA06B6A4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41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47D3A-4443-454C-903C-293CD964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F1B471-5520-4321-B6D9-3ED30FD2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95432D-F26A-4179-A479-4A4547F2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49917E-FA09-4A32-8C5E-E389A68F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28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21A04A-2A38-4816-8756-DA5AFF1A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D2C5B8-3718-475B-ACAF-44F72290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7C088E-36B5-4E60-8894-D22B855A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1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0F5DE-2BD3-4E79-9788-D0FEBD0E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82D6C4-4C26-4A10-869D-77380583E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34509B-4C94-4A2D-8418-1900FAD25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9F8574-4072-4A3E-BD8C-213F8EA3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CF6DF3-56B4-4175-A188-3D2D6686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4CF698-D25B-4F60-B7CF-024A5890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87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A6FFB-0319-4BD9-BDC6-20049B5F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3AD771-FAD9-472E-A4EA-92930266B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4BA7EB-4E5D-4996-A283-ACD4CF1EE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F6DDB3-7D2A-426F-A94C-9A368F77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FDBF3F-F981-4749-97C4-1DEEF2A3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64087E-81F6-4FCC-903D-25F281CF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57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EE8A6F-8A31-453B-B6D3-FB9D6092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B8A2B3-67CE-44A6-9E76-EDFEB09DD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1EE8E0-19D9-4574-8D50-87DC0F2B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A9777-91F1-4B90-AB69-7B04B9C375F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B2F240-EFE4-40C1-BFEF-32DCCFD13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C22C1B-ED50-4BC3-8FF5-9C13130C1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DFEF-415D-4BB4-ABF6-9BE3378AB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03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oblečení, interiér, bílá&#10;&#10;Popis byl vytvořen automaticky">
            <a:extLst>
              <a:ext uri="{FF2B5EF4-FFF2-40B4-BE49-F238E27FC236}">
                <a16:creationId xmlns:a16="http://schemas.microsoft.com/office/drawing/2014/main" id="{0EBFA287-AEDC-41D3-8513-6B8973D4E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7961"/>
            <a:ext cx="5707893" cy="34194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E7CF198-081F-4877-BABD-AD8416D41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698" y="692618"/>
            <a:ext cx="5324475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Možnosti fyzioterapie v léčbě GERD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DF1444-A4CD-4CCD-987B-4B88E7811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825" y="3632013"/>
            <a:ext cx="4829175" cy="1655762"/>
          </a:xfrm>
        </p:spPr>
        <p:txBody>
          <a:bodyPr/>
          <a:lstStyle/>
          <a:p>
            <a:r>
              <a:rPr lang="cs-CZ" dirty="0"/>
              <a:t>Mgr. Pavla Horová,</a:t>
            </a:r>
          </a:p>
          <a:p>
            <a:r>
              <a:rPr lang="cs-CZ" dirty="0"/>
              <a:t>Doc. Mgr. Kateřina Neumannová, Ph.D.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ED59CA-EE20-44D9-82AE-304AC6D0A375}"/>
              </a:ext>
            </a:extLst>
          </p:cNvPr>
          <p:cNvSpPr txBox="1"/>
          <p:nvPr/>
        </p:nvSpPr>
        <p:spPr>
          <a:xfrm>
            <a:off x="1152523" y="5516404"/>
            <a:ext cx="507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Katedra fyzioterapie, Fakulta tělesné kultury, Univerzita Palackého v Olomouci</a:t>
            </a:r>
          </a:p>
        </p:txBody>
      </p:sp>
    </p:spTree>
    <p:extLst>
      <p:ext uri="{BB962C8B-B14F-4D97-AF65-F5344CB8AC3E}">
        <p14:creationId xmlns:p14="http://schemas.microsoft.com/office/powerpoint/2010/main" val="5587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B086CE-F934-4553-94FC-002D5FA87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66" y="207466"/>
            <a:ext cx="8718033" cy="6222496"/>
          </a:xfrm>
          <a:prstGeom prst="rect">
            <a:avLst/>
          </a:prstGeom>
        </p:spPr>
      </p:pic>
      <p:sp>
        <p:nvSpPr>
          <p:cNvPr id="5" name="Vývojový diagram: postup 4">
            <a:extLst>
              <a:ext uri="{FF2B5EF4-FFF2-40B4-BE49-F238E27FC236}">
                <a16:creationId xmlns:a16="http://schemas.microsoft.com/office/drawing/2014/main" id="{5DA0AFA9-76AF-4C16-9904-2A8E03222DA2}"/>
              </a:ext>
            </a:extLst>
          </p:cNvPr>
          <p:cNvSpPr/>
          <p:nvPr/>
        </p:nvSpPr>
        <p:spPr>
          <a:xfrm>
            <a:off x="3328025" y="4296396"/>
            <a:ext cx="2767975" cy="262157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Kineziologický rozbor</a:t>
            </a:r>
          </a:p>
        </p:txBody>
      </p:sp>
    </p:spTree>
    <p:extLst>
      <p:ext uri="{BB962C8B-B14F-4D97-AF65-F5344CB8AC3E}">
        <p14:creationId xmlns:p14="http://schemas.microsoft.com/office/powerpoint/2010/main" val="229863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1E9A7-C996-4419-AA3B-E97BDF6D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Threshold</a:t>
            </a:r>
            <a:r>
              <a:rPr lang="cs-CZ" dirty="0"/>
              <a:t> IMT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02521B0-1A6A-46B5-AC61-A402BB4E8231}"/>
              </a:ext>
            </a:extLst>
          </p:cNvPr>
          <p:cNvSpPr txBox="1"/>
          <p:nvPr/>
        </p:nvSpPr>
        <p:spPr>
          <a:xfrm>
            <a:off x="838200" y="2101617"/>
            <a:ext cx="7458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Manuální nastavení odporu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Threshold</a:t>
            </a:r>
            <a:r>
              <a:rPr lang="cs-CZ" dirty="0"/>
              <a:t> </a:t>
            </a:r>
            <a:r>
              <a:rPr lang="cs-CZ" dirty="0" err="1"/>
              <a:t>inspiratory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trainer</a:t>
            </a:r>
            <a:r>
              <a:rPr lang="cs-CZ" dirty="0"/>
              <a:t> (IMT)	9 – 41 cm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Možnost využití s bakteriologickými filtry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Lze připojit na tracheostomii u hospitalizovaných pacientů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Single use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Předpis na pojišťovnu: </a:t>
            </a:r>
            <a:r>
              <a:rPr lang="cs-CZ" dirty="0"/>
              <a:t>pediatr, pneumolog, neurolog, alergolog, rehabilitační lékař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Hrazení pacientem: 597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Kód SÚKL: </a:t>
            </a:r>
            <a:r>
              <a:rPr lang="cs-CZ" b="1" dirty="0"/>
              <a:t>5004883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B83DE8-C120-41DC-AFA8-76BF61BE1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21" y="1094581"/>
            <a:ext cx="3573497" cy="49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6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25FA251-B905-4258-84B4-10A20750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720090"/>
            <a:ext cx="11287126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0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C332F-6964-475E-B4C4-A9ACD3D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836"/>
            <a:ext cx="10515600" cy="1325563"/>
          </a:xfrm>
        </p:spPr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D086B5B-0F85-47A6-BCBF-03AE82C63C35}"/>
              </a:ext>
            </a:extLst>
          </p:cNvPr>
          <p:cNvSpPr txBox="1"/>
          <p:nvPr/>
        </p:nvSpPr>
        <p:spPr>
          <a:xfrm>
            <a:off x="838200" y="1197629"/>
            <a:ext cx="82699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MĚKKÉ A MOBILIZAČNÍ TECHNIKY</a:t>
            </a:r>
          </a:p>
          <a:p>
            <a:r>
              <a:rPr lang="cs-CZ" dirty="0"/>
              <a:t>	- ošetření reflexních změn (šíjové svaly, mezižeberní svaly, 	bránice, mm. </a:t>
            </a:r>
            <a:r>
              <a:rPr lang="cs-CZ" dirty="0" err="1"/>
              <a:t>pectorales</a:t>
            </a:r>
            <a:r>
              <a:rPr lang="cs-CZ" dirty="0"/>
              <a:t>,…)</a:t>
            </a:r>
          </a:p>
          <a:p>
            <a:r>
              <a:rPr lang="cs-CZ" dirty="0"/>
              <a:t>	- ošetření žvýkacích svalů a jazylky</a:t>
            </a:r>
          </a:p>
          <a:p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VISCERÁLNÍ MANIPULACE</a:t>
            </a:r>
          </a:p>
          <a:p>
            <a:r>
              <a:rPr lang="cs-CZ" dirty="0"/>
              <a:t>	- vyšetření </a:t>
            </a:r>
            <a:r>
              <a:rPr lang="cs-CZ" dirty="0" err="1"/>
              <a:t>fasciálních</a:t>
            </a:r>
            <a:r>
              <a:rPr lang="cs-CZ" dirty="0"/>
              <a:t> tahů, ovlivnění mobility a motility břišních orgánů</a:t>
            </a:r>
          </a:p>
          <a:p>
            <a:r>
              <a:rPr lang="cs-CZ" dirty="0"/>
              <a:t>	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TERAPIE POLYKÁNÍ</a:t>
            </a:r>
          </a:p>
          <a:p>
            <a:r>
              <a:rPr lang="cs-CZ" dirty="0"/>
              <a:t>	- pacienti s pocitem cizího tělesa v krku (globus </a:t>
            </a:r>
            <a:r>
              <a:rPr lang="cs-CZ" dirty="0" err="1"/>
              <a:t>pallidus</a:t>
            </a:r>
            <a:r>
              <a:rPr lang="cs-CZ" dirty="0"/>
              <a:t>)</a:t>
            </a:r>
          </a:p>
          <a:p>
            <a:r>
              <a:rPr lang="cs-CZ" dirty="0"/>
              <a:t>	- př. pacientka po zánětu v dutině ústní</a:t>
            </a:r>
          </a:p>
          <a:p>
            <a:r>
              <a:rPr lang="cs-CZ" dirty="0"/>
              <a:t>	- využití </a:t>
            </a:r>
            <a:r>
              <a:rPr lang="cs-CZ" dirty="0" err="1"/>
              <a:t>Threshold</a:t>
            </a:r>
            <a:r>
              <a:rPr lang="cs-CZ" dirty="0"/>
              <a:t> PEP (z vyšetření oslabení výdechových 	svalů)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RESPIRAČNÍ TRÉNINK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	- </a:t>
            </a:r>
            <a:r>
              <a:rPr lang="cs-CZ" dirty="0"/>
              <a:t>brániční dýchání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	- </a:t>
            </a:r>
            <a:r>
              <a:rPr lang="cs-CZ" dirty="0"/>
              <a:t>korekce dechového vzoru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	- </a:t>
            </a:r>
            <a:r>
              <a:rPr lang="cs-CZ" dirty="0"/>
              <a:t>trénink dýchacích svalů</a:t>
            </a:r>
          </a:p>
          <a:p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POSTURÁLNÍ TRÉNINK (posturálně-dechový trénink)</a:t>
            </a:r>
          </a:p>
        </p:txBody>
      </p:sp>
      <p:pic>
        <p:nvPicPr>
          <p:cNvPr id="8" name="Obrázek 7" descr="Obsah obrázku ležící, místnost&#10;&#10;Popis byl vytvořen automaticky">
            <a:extLst>
              <a:ext uri="{FF2B5EF4-FFF2-40B4-BE49-F238E27FC236}">
                <a16:creationId xmlns:a16="http://schemas.microsoft.com/office/drawing/2014/main" id="{4A1BCD33-B62C-43E1-8487-585AF0219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2203" y="2253676"/>
            <a:ext cx="5194005" cy="30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3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48ECE-1599-42E8-8307-8B80D864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74" y="4621530"/>
            <a:ext cx="2867025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Výzkum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28796B5-F628-427D-936B-25CCBEEC9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8" y="322862"/>
            <a:ext cx="5569042" cy="2356133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7991EA7-8762-455D-86A5-9F361E3C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087"/>
            <a:ext cx="5897880" cy="187452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E4BCE6D4-DF2E-473E-88D4-D54FCB647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5" y="4393778"/>
            <a:ext cx="6644640" cy="2164080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CBD0A01F-67FF-43A7-84A2-4C83B0373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55" y="2384883"/>
            <a:ext cx="7306975" cy="17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D58C3-C60B-4BA0-9B2A-C2B455E0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5" y="209675"/>
            <a:ext cx="10515600" cy="1325563"/>
          </a:xfrm>
        </p:spPr>
        <p:txBody>
          <a:bodyPr/>
          <a:lstStyle/>
          <a:p>
            <a:r>
              <a:rPr lang="cs-CZ" dirty="0"/>
              <a:t>Pilotní výsledky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CCED7-F79A-41F0-A2C2-20D88C58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65" y="1287742"/>
            <a:ext cx="10515600" cy="1603375"/>
          </a:xfrm>
        </p:spPr>
        <p:txBody>
          <a:bodyPr/>
          <a:lstStyle/>
          <a:p>
            <a:r>
              <a:rPr lang="cs-CZ" dirty="0"/>
              <a:t>Výzkumný soubor: </a:t>
            </a:r>
          </a:p>
          <a:p>
            <a:pPr lvl="1"/>
            <a:r>
              <a:rPr lang="cs-CZ" dirty="0"/>
              <a:t>27 žen, 9 mužů</a:t>
            </a:r>
          </a:p>
          <a:p>
            <a:pPr lvl="1"/>
            <a:r>
              <a:rPr lang="cs-CZ" dirty="0"/>
              <a:t>Průměrný věk 46,8 let</a:t>
            </a:r>
            <a:r>
              <a:rPr lang="en-GB" dirty="0"/>
              <a:t>;</a:t>
            </a:r>
            <a:r>
              <a:rPr lang="cs-CZ" dirty="0"/>
              <a:t> výšky 172 cm</a:t>
            </a:r>
            <a:r>
              <a:rPr lang="en-GB" dirty="0"/>
              <a:t>;</a:t>
            </a:r>
            <a:r>
              <a:rPr lang="cs-CZ" dirty="0"/>
              <a:t>  hmotnost 76 kg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EB52D18-E0B3-4992-9C9C-F11A99BF2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06980"/>
              </p:ext>
            </p:extLst>
          </p:nvPr>
        </p:nvGraphicFramePr>
        <p:xfrm>
          <a:off x="2032000" y="2891117"/>
          <a:ext cx="812799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666687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517773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65578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Proměnná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Před rehabilitací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 rehabilitaci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69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PI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7,18 </a:t>
                      </a:r>
                      <a:r>
                        <a:rPr lang="cs-CZ" dirty="0" err="1"/>
                        <a:t>kPa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9,88 </a:t>
                      </a:r>
                      <a:r>
                        <a:rPr lang="cs-CZ" dirty="0" err="1"/>
                        <a:t>kPa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67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PE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10,8 </a:t>
                      </a:r>
                      <a:r>
                        <a:rPr lang="cs-CZ" dirty="0" err="1"/>
                        <a:t>kPa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12,94 </a:t>
                      </a:r>
                      <a:r>
                        <a:rPr lang="cs-CZ" dirty="0" err="1"/>
                        <a:t>kPa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7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Belafsky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score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12,94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8,17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00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Hull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score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18,64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12,23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960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Axillare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4,58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50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Mezosternale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4,55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5,81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85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Xiphosternale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3,71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6,02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601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½ </a:t>
                      </a:r>
                      <a:r>
                        <a:rPr lang="cs-CZ" dirty="0" err="1"/>
                        <a:t>vzd</a:t>
                      </a:r>
                      <a:r>
                        <a:rPr lang="cs-CZ" dirty="0"/>
                        <a:t>. </a:t>
                      </a:r>
                      <a:r>
                        <a:rPr lang="cs-CZ" dirty="0" err="1"/>
                        <a:t>Processus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xiphoideus</a:t>
                      </a:r>
                      <a:r>
                        <a:rPr lang="cs-CZ" dirty="0"/>
                        <a:t> - </a:t>
                      </a:r>
                      <a:r>
                        <a:rPr lang="cs-CZ" dirty="0" err="1"/>
                        <a:t>umbilicus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1,83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4,94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9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52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2CF18-2ED9-4F08-AB58-C5B65D60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1940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Děkuji za pozornost!</a:t>
            </a:r>
          </a:p>
        </p:txBody>
      </p:sp>
      <p:pic>
        <p:nvPicPr>
          <p:cNvPr id="4" name="Zástupný obsah 6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A4117609-30F2-48FD-AD1A-3797CD9F0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43" y="3785936"/>
            <a:ext cx="881314" cy="881314"/>
          </a:xfrm>
        </p:spPr>
      </p:pic>
    </p:spTree>
    <p:extLst>
      <p:ext uri="{BB962C8B-B14F-4D97-AF65-F5344CB8AC3E}">
        <p14:creationId xmlns:p14="http://schemas.microsoft.com/office/powerpoint/2010/main" val="314166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B28EA-A4A7-4C5B-8B47-CC72DB66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REFLUX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F89ACD8-CB37-40B0-A3B6-E8B5A75513FF}"/>
              </a:ext>
            </a:extLst>
          </p:cNvPr>
          <p:cNvSpPr txBox="1"/>
          <p:nvPr/>
        </p:nvSpPr>
        <p:spPr>
          <a:xfrm>
            <a:off x="838200" y="1762794"/>
            <a:ext cx="6593541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B944B"/>
                </a:solidFill>
              </a:rPr>
              <a:t>Montrealská definice refluxní nemoci jícnu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Stav, který se vyvíjí při refluxu obsahu žaludku, způsobující rušivé symptomy a/nebo komplikace</a:t>
            </a:r>
            <a:r>
              <a:rPr lang="cs-CZ" sz="2000" b="1" dirty="0"/>
              <a:t>.</a:t>
            </a:r>
          </a:p>
          <a:p>
            <a:pPr>
              <a:lnSpc>
                <a:spcPct val="150000"/>
              </a:lnSpc>
            </a:pPr>
            <a:endParaRPr lang="cs-CZ" sz="2000" b="1" dirty="0">
              <a:solidFill>
                <a:srgbClr val="0B944B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B944B"/>
                </a:solidFill>
              </a:rPr>
              <a:t>GER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	→ Pálení žáhy, regurgitace, bolesti na hrudi…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B944B"/>
                </a:solidFill>
              </a:rPr>
              <a:t>EER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	→ Chronický kašel, zahlenění, rhinitidy, bolesti v krku po ránu, hořkost v ústech, chrapot, dechové obtíže</a:t>
            </a:r>
          </a:p>
        </p:txBody>
      </p:sp>
      <p:pic>
        <p:nvPicPr>
          <p:cNvPr id="8" name="Obrázek 7" descr="Obsah obrázku šipka&#10;&#10;Popis byl vytvořen automaticky">
            <a:extLst>
              <a:ext uri="{FF2B5EF4-FFF2-40B4-BE49-F238E27FC236}">
                <a16:creationId xmlns:a16="http://schemas.microsoft.com/office/drawing/2014/main" id="{8CB65F10-68E9-4A62-9114-33E333C5B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18" y="2464578"/>
            <a:ext cx="3008616" cy="24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6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7DD25-D12A-44EB-99D8-4C247D36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JE PŘÍČINA?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416718-E478-4D7D-BC8E-9A1339ACA3B4}"/>
              </a:ext>
            </a:extLst>
          </p:cNvPr>
          <p:cNvSpPr txBox="1"/>
          <p:nvPr/>
        </p:nvSpPr>
        <p:spPr>
          <a:xfrm>
            <a:off x="838200" y="1369934"/>
            <a:ext cx="569595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B944B"/>
                </a:solidFill>
              </a:rPr>
              <a:t>PŘÍČINA GERD: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B944B"/>
                </a:solidFill>
              </a:rPr>
              <a:t>      </a:t>
            </a:r>
            <a:r>
              <a:rPr lang="cs-CZ" sz="2000" b="1" dirty="0"/>
              <a:t>porucha </a:t>
            </a:r>
            <a:r>
              <a:rPr lang="cs-CZ" sz="2000" b="1" dirty="0" err="1"/>
              <a:t>antirefluxní</a:t>
            </a:r>
            <a:r>
              <a:rPr lang="cs-CZ" sz="2000" b="1" dirty="0"/>
              <a:t> bariéry</a:t>
            </a:r>
          </a:p>
          <a:p>
            <a:pPr>
              <a:lnSpc>
                <a:spcPct val="150000"/>
              </a:lnSpc>
            </a:pPr>
            <a:endParaRPr lang="cs-CZ" sz="2000" b="1" dirty="0"/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B944B"/>
                </a:solidFill>
              </a:rPr>
              <a:t>ANTIREFLUXNÍ BARIÉRA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B944B"/>
                </a:solidFill>
              </a:rPr>
              <a:t>      </a:t>
            </a:r>
            <a:r>
              <a:rPr lang="cs-CZ" sz="2000" b="1" dirty="0"/>
              <a:t>= dolní jícnový svěrač, bránice,  </a:t>
            </a:r>
            <a:r>
              <a:rPr lang="cs-CZ" sz="2000" b="1" dirty="0" err="1"/>
              <a:t>phrenoezophageálním</a:t>
            </a:r>
            <a:r>
              <a:rPr lang="cs-CZ" sz="2000" b="1" dirty="0"/>
              <a:t> vaz</a:t>
            </a:r>
          </a:p>
          <a:p>
            <a:pPr>
              <a:lnSpc>
                <a:spcPct val="150000"/>
              </a:lnSpc>
            </a:pPr>
            <a:endParaRPr lang="cs-CZ" sz="2000" b="1" dirty="0"/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B944B"/>
                </a:solidFill>
              </a:rPr>
              <a:t>FUNKCE BRÁNICE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dechová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posturální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sfinkterová</a:t>
            </a:r>
          </a:p>
        </p:txBody>
      </p:sp>
      <p:pic>
        <p:nvPicPr>
          <p:cNvPr id="8" name="Obrázek 7" descr="Obsah obrázku deštník&#10;&#10;Popis byl vytvořen automaticky">
            <a:extLst>
              <a:ext uri="{FF2B5EF4-FFF2-40B4-BE49-F238E27FC236}">
                <a16:creationId xmlns:a16="http://schemas.microsoft.com/office/drawing/2014/main" id="{95C1F537-6A55-4215-B41E-7095A7F57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71" y="1769703"/>
            <a:ext cx="6173729" cy="451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1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3FE90-18CF-4706-ABA0-08E90A18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JE PŘÍČINA?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0C653A-7818-42E6-8B81-769A94195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57" y="1937810"/>
            <a:ext cx="5388719" cy="3877553"/>
          </a:xfrm>
          <a:prstGeom prst="rect">
            <a:avLst/>
          </a:prstGeom>
        </p:spPr>
      </p:pic>
      <p:pic>
        <p:nvPicPr>
          <p:cNvPr id="5" name="Obrázek 4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C4FCBE66-5F37-4DDC-BFB7-3F340FD32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4" y="1819275"/>
            <a:ext cx="4005200" cy="4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5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3879D-057A-4AE1-8DE3-8E3A11A7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FYZIOTERAPIE a POUŽÍVANÉ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09DD4B-0E31-47EE-BFDA-9A139B88D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Cíl: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Změna pohybových a stravovacích návyků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Změna napětí měkkých tkání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Posílení dechové, posturální a </a:t>
            </a:r>
            <a:r>
              <a:rPr lang="cs-CZ" dirty="0" err="1"/>
              <a:t>svěračové</a:t>
            </a:r>
            <a:r>
              <a:rPr lang="cs-CZ" dirty="0"/>
              <a:t> funkce bránice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Metody: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Měkké a mobilizační techniky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Viscerální manipulace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Posturální trénink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Trénink dýchacích svalů (respirační fyzioterapie)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80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2FC95-BAAA-462C-948E-824B413F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ODESLÁNÍ PACIENTA NA FYZIOTERAPII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C8748A-1E2F-45C5-A3B9-94990F7D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Anamnestická data</a:t>
            </a:r>
          </a:p>
          <a:p>
            <a:r>
              <a:rPr lang="cs-CZ" dirty="0"/>
              <a:t>Odborné lékařské vyšetření</a:t>
            </a:r>
          </a:p>
          <a:p>
            <a:pPr lvl="1"/>
            <a:r>
              <a:rPr lang="cs-CZ" dirty="0"/>
              <a:t>Alergolog</a:t>
            </a:r>
          </a:p>
          <a:p>
            <a:pPr lvl="1"/>
            <a:r>
              <a:rPr lang="cs-CZ" dirty="0"/>
              <a:t>Pneumolog</a:t>
            </a:r>
          </a:p>
          <a:p>
            <a:pPr lvl="1"/>
            <a:r>
              <a:rPr lang="cs-CZ" dirty="0"/>
              <a:t>Gastroenterolog</a:t>
            </a:r>
          </a:p>
          <a:p>
            <a:pPr lvl="1"/>
            <a:r>
              <a:rPr lang="cs-CZ" dirty="0"/>
              <a:t>ORL</a:t>
            </a:r>
          </a:p>
          <a:p>
            <a:r>
              <a:rPr lang="cs-CZ" dirty="0"/>
              <a:t> Spirometrické vyšetření</a:t>
            </a:r>
          </a:p>
          <a:p>
            <a:r>
              <a:rPr lang="cs-CZ" dirty="0"/>
              <a:t>Vyšetření okluzních ústních tlaků (síla dýchacích svalů)</a:t>
            </a:r>
          </a:p>
          <a:p>
            <a:r>
              <a:rPr lang="cs-CZ" dirty="0"/>
              <a:t>FT poukaz + poukaz na léčebnou pomůcku</a:t>
            </a:r>
          </a:p>
        </p:txBody>
      </p:sp>
    </p:spTree>
    <p:extLst>
      <p:ext uri="{BB962C8B-B14F-4D97-AF65-F5344CB8AC3E}">
        <p14:creationId xmlns:p14="http://schemas.microsoft.com/office/powerpoint/2010/main" val="14072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66159-A11F-444F-B977-BDC35315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síly dýchacích svalů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C0AABF-3A9C-4DD9-B3D5-7BECE5298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8" y="1564041"/>
            <a:ext cx="9936083" cy="49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0DFAF-5DFE-4495-976C-F2E7E6AF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síly dýchacích svalů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7AE576E7-CEFF-41EF-9CF5-C157881F0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2053501"/>
            <a:ext cx="5257800" cy="411861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9191394-E531-47CB-AB85-DAE3E24F10A9}"/>
              </a:ext>
            </a:extLst>
          </p:cNvPr>
          <p:cNvSpPr/>
          <p:nvPr/>
        </p:nvSpPr>
        <p:spPr>
          <a:xfrm>
            <a:off x="1163385" y="2053501"/>
            <a:ext cx="5580316" cy="358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850E354-D0D2-43C8-AE86-E61B7DA7C464}"/>
              </a:ext>
            </a:extLst>
          </p:cNvPr>
          <p:cNvSpPr/>
          <p:nvPr/>
        </p:nvSpPr>
        <p:spPr>
          <a:xfrm>
            <a:off x="1163385" y="3513169"/>
            <a:ext cx="5580316" cy="358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2E0434A-D2DA-42EB-B1F1-AC5D69BC6597}"/>
              </a:ext>
            </a:extLst>
          </p:cNvPr>
          <p:cNvSpPr/>
          <p:nvPr/>
        </p:nvSpPr>
        <p:spPr>
          <a:xfrm>
            <a:off x="1163384" y="3888772"/>
            <a:ext cx="5580315" cy="358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7404903-DA88-4B3C-8FE3-879704DB179E}"/>
              </a:ext>
            </a:extLst>
          </p:cNvPr>
          <p:cNvSpPr/>
          <p:nvPr/>
        </p:nvSpPr>
        <p:spPr>
          <a:xfrm>
            <a:off x="1163383" y="5727023"/>
            <a:ext cx="5580315" cy="358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Obsah obrázku osoba, interiér&#10;&#10;Popis byl vytvořen automaticky">
            <a:extLst>
              <a:ext uri="{FF2B5EF4-FFF2-40B4-BE49-F238E27FC236}">
                <a16:creationId xmlns:a16="http://schemas.microsoft.com/office/drawing/2014/main" id="{73143FFD-A007-4C79-BC7B-E4E39EB38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75" y="1866471"/>
            <a:ext cx="3130675" cy="43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2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41160-25C8-4875-8334-DEC5E1AB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síly dýchacích svalů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36B5D08-63CB-4709-BF72-3761D2ACBDE3}"/>
              </a:ext>
            </a:extLst>
          </p:cNvPr>
          <p:cNvSpPr txBox="1">
            <a:spLocks/>
          </p:cNvSpPr>
          <p:nvPr/>
        </p:nvSpPr>
        <p:spPr>
          <a:xfrm>
            <a:off x="838200" y="1585524"/>
            <a:ext cx="7759390" cy="4797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/>
              <a:t>Stanovení síly dýchacích svalů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PI</a:t>
            </a:r>
            <a:r>
              <a:rPr lang="cs-CZ" baseline="-25000" dirty="0" err="1"/>
              <a:t>max</a:t>
            </a:r>
            <a:r>
              <a:rPr lang="cs-CZ" dirty="0"/>
              <a:t> (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inspiratory</a:t>
            </a:r>
            <a:r>
              <a:rPr lang="cs-CZ" dirty="0"/>
              <a:t> maximum)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PE</a:t>
            </a:r>
            <a:r>
              <a:rPr lang="cs-CZ" baseline="-25000" dirty="0" err="1"/>
              <a:t>max</a:t>
            </a:r>
            <a:r>
              <a:rPr lang="cs-CZ" baseline="-25000" dirty="0"/>
              <a:t> </a:t>
            </a:r>
            <a:r>
              <a:rPr lang="cs-CZ" dirty="0"/>
              <a:t>(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exspiratory</a:t>
            </a:r>
            <a:r>
              <a:rPr lang="cs-CZ" dirty="0"/>
              <a:t> maximum)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cs-CZ" baseline="-25000" dirty="0"/>
          </a:p>
          <a:p>
            <a:pPr lvl="2">
              <a:buFontTx/>
              <a:buChar char="-"/>
            </a:pPr>
            <a:r>
              <a:rPr lang="cs-CZ" dirty="0" err="1"/>
              <a:t>kPa</a:t>
            </a:r>
            <a:r>
              <a:rPr lang="cs-CZ" dirty="0"/>
              <a:t> / cmH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pPr lvl="2">
              <a:buFontTx/>
              <a:buChar char="-"/>
            </a:pPr>
            <a:r>
              <a:rPr lang="cs-CZ" dirty="0"/>
              <a:t>% náležité hodnoty normy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/>
              <a:t>Únava a ekonomika dýchacích svalů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TTmus</a:t>
            </a:r>
            <a:r>
              <a:rPr lang="cs-CZ" dirty="0"/>
              <a:t> (&lt; 0,1)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Tlak nutný k nadechnutí určitého objemu vztažený k </a:t>
            </a:r>
            <a:r>
              <a:rPr lang="cs-CZ" dirty="0" err="1"/>
              <a:t>PImax</a:t>
            </a: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P0.1 (&lt; 0,2 </a:t>
            </a:r>
            <a:r>
              <a:rPr lang="cs-CZ" dirty="0" err="1"/>
              <a:t>kPa</a:t>
            </a:r>
            <a:r>
              <a:rPr lang="cs-CZ" dirty="0"/>
              <a:t>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Síla nervového impulsu vedoucí ke klidovému nádechu</a:t>
            </a:r>
            <a:br>
              <a:rPr lang="cs-CZ" dirty="0"/>
            </a:br>
            <a:r>
              <a:rPr lang="cs-CZ" dirty="0"/>
              <a:t>→ Vyšší hodnoty ukazují na zvýšenou neuromuskulární aktivaci respiračního systému → vyšší percepce dušnosti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F97C069B-C888-4971-93FE-07C06AAC2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42" y="1778475"/>
            <a:ext cx="4629355" cy="2393475"/>
          </a:xfrm>
          <a:prstGeom prst="rect">
            <a:avLst/>
          </a:prstGeom>
        </p:spPr>
      </p:pic>
      <p:pic>
        <p:nvPicPr>
          <p:cNvPr id="6" name="Obrázek 5" descr="Obsah obrázku jídlo&#10;&#10;Popis byl vytvořen automaticky">
            <a:extLst>
              <a:ext uri="{FF2B5EF4-FFF2-40B4-BE49-F238E27FC236}">
                <a16:creationId xmlns:a16="http://schemas.microsoft.com/office/drawing/2014/main" id="{FD1F61CE-E046-41E9-A6C6-6C2B963E1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18" y="4106738"/>
            <a:ext cx="2350681" cy="21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92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523</Words>
  <Application>Microsoft Office PowerPoint</Application>
  <PresentationFormat>Širokoúhlá obrazovka</PresentationFormat>
  <Paragraphs>126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Motiv Office</vt:lpstr>
      <vt:lpstr>Možnosti fyzioterapie v léčbě GERD</vt:lpstr>
      <vt:lpstr>REFLUX</vt:lpstr>
      <vt:lpstr>KDE JE PŘÍČINA?</vt:lpstr>
      <vt:lpstr>KDE JE PŘÍČINA?</vt:lpstr>
      <vt:lpstr>CÍL FYZIOTERAPIE a POUŽÍVANÉ METODY</vt:lpstr>
      <vt:lpstr>ODESLÁNÍ PACIENTA NA FYZIOTERAPII</vt:lpstr>
      <vt:lpstr>Vyšetření síly dýchacích svalů</vt:lpstr>
      <vt:lpstr>Vyšetření síly dýchacích svalů</vt:lpstr>
      <vt:lpstr>Vyšetření síly dýchacích svalů</vt:lpstr>
      <vt:lpstr>Prezentace aplikace PowerPoint</vt:lpstr>
      <vt:lpstr>Threshold IMT</vt:lpstr>
      <vt:lpstr>Prezentace aplikace PowerPoint</vt:lpstr>
      <vt:lpstr>FYZIOTERAPIE</vt:lpstr>
      <vt:lpstr>Výzkum</vt:lpstr>
      <vt:lpstr>Pilotní výsledky výzkumu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fyzioterapie v léčbě GERD</dc:title>
  <dc:creator>Horova Pavla</dc:creator>
  <cp:lastModifiedBy>Stanka Kacrova</cp:lastModifiedBy>
  <cp:revision>18</cp:revision>
  <dcterms:created xsi:type="dcterms:W3CDTF">2022-05-18T16:19:59Z</dcterms:created>
  <dcterms:modified xsi:type="dcterms:W3CDTF">2022-06-23T09:56:17Z</dcterms:modified>
</cp:coreProperties>
</file>