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4174" r:id="rId1"/>
  </p:sldMasterIdLst>
  <p:notesMasterIdLst>
    <p:notesMasterId r:id="rId24"/>
  </p:notesMasterIdLst>
  <p:sldIdLst>
    <p:sldId id="256" r:id="rId2"/>
    <p:sldId id="295" r:id="rId3"/>
    <p:sldId id="296" r:id="rId4"/>
    <p:sldId id="264" r:id="rId5"/>
    <p:sldId id="268" r:id="rId6"/>
    <p:sldId id="270" r:id="rId7"/>
    <p:sldId id="272" r:id="rId8"/>
    <p:sldId id="273" r:id="rId9"/>
    <p:sldId id="267" r:id="rId10"/>
    <p:sldId id="303" r:id="rId11"/>
    <p:sldId id="302" r:id="rId12"/>
    <p:sldId id="305" r:id="rId13"/>
    <p:sldId id="306" r:id="rId14"/>
    <p:sldId id="307" r:id="rId15"/>
    <p:sldId id="308" r:id="rId16"/>
    <p:sldId id="293" r:id="rId17"/>
    <p:sldId id="287" r:id="rId18"/>
    <p:sldId id="286" r:id="rId19"/>
    <p:sldId id="310" r:id="rId20"/>
    <p:sldId id="311" r:id="rId21"/>
    <p:sldId id="314" r:id="rId22"/>
    <p:sldId id="315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eta Frajtová" initials="AF" lastIdx="11" clrIdx="0">
    <p:extLst>
      <p:ext uri="{19B8F6BF-5375-455C-9EA6-DF929625EA0E}">
        <p15:presenceInfo xmlns:p15="http://schemas.microsoft.com/office/powerpoint/2012/main" userId="a36a48f43fa5b5fa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FA188"/>
    <a:srgbClr val="BE9C8D"/>
    <a:srgbClr val="E2BCA3"/>
    <a:srgbClr val="C0A793"/>
    <a:srgbClr val="B08D78"/>
    <a:srgbClr val="365776"/>
    <a:srgbClr val="40698E"/>
    <a:srgbClr val="365585"/>
    <a:srgbClr val="263D6C"/>
    <a:srgbClr val="4877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4843"/>
    <p:restoredTop sz="94681"/>
  </p:normalViewPr>
  <p:slideViewPr>
    <p:cSldViewPr snapToGrid="0" snapToObjects="1">
      <p:cViewPr varScale="1">
        <p:scale>
          <a:sx n="84" d="100"/>
          <a:sy n="84" d="100"/>
        </p:scale>
        <p:origin x="6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7D9966A-0798-CB41-BB14-DA49AEF56EEB}" type="doc">
      <dgm:prSet loTypeId="urn:microsoft.com/office/officeart/2005/8/layout/hierarchy3" loCatId="" qsTypeId="urn:microsoft.com/office/officeart/2005/8/quickstyle/simple2" qsCatId="simple" csTypeId="urn:microsoft.com/office/officeart/2005/8/colors/accent3_3" csCatId="accent3" phldr="1"/>
      <dgm:spPr/>
      <dgm:t>
        <a:bodyPr/>
        <a:lstStyle/>
        <a:p>
          <a:endParaRPr lang="cs-CZ"/>
        </a:p>
      </dgm:t>
    </dgm:pt>
    <dgm:pt modelId="{E2999D40-05DD-A142-BAD1-F07F554324AC}">
      <dgm:prSet phldrT="[Text]"/>
      <dgm:spPr/>
      <dgm:t>
        <a:bodyPr/>
        <a:lstStyle/>
        <a:p>
          <a:r>
            <a:rPr lang="cs-CZ" dirty="0">
              <a:solidFill>
                <a:schemeClr val="bg1"/>
              </a:solidFill>
            </a:rPr>
            <a:t>ODPOROVANÝ NÁDECH</a:t>
          </a:r>
        </a:p>
      </dgm:t>
    </dgm:pt>
    <dgm:pt modelId="{0B50D451-FE49-1149-9071-1919AAF3A029}" type="parTrans" cxnId="{E3F8BA4E-6A23-084D-A145-D6D6635D2FB0}">
      <dgm:prSet/>
      <dgm:spPr/>
      <dgm:t>
        <a:bodyPr/>
        <a:lstStyle/>
        <a:p>
          <a:endParaRPr lang="cs-CZ"/>
        </a:p>
      </dgm:t>
    </dgm:pt>
    <dgm:pt modelId="{B81B87BD-FEE5-B14C-AAC0-82E66520A77A}" type="sibTrans" cxnId="{E3F8BA4E-6A23-084D-A145-D6D6635D2FB0}">
      <dgm:prSet/>
      <dgm:spPr/>
      <dgm:t>
        <a:bodyPr/>
        <a:lstStyle/>
        <a:p>
          <a:endParaRPr lang="cs-CZ"/>
        </a:p>
      </dgm:t>
    </dgm:pt>
    <dgm:pt modelId="{167AA5E5-0780-A34D-B683-78B0999880E2}">
      <dgm:prSet phldrT="[Text]" custT="1"/>
      <dgm:spPr/>
      <dgm:t>
        <a:bodyPr/>
        <a:lstStyle/>
        <a:p>
          <a:pPr algn="ctr">
            <a:buFont typeface="Arial" panose="020B0604020202020204" pitchFamily="34" charset="0"/>
            <a:buChar char="•"/>
          </a:pPr>
          <a:r>
            <a:rPr lang="cs-CZ" sz="1800" dirty="0"/>
            <a:t>Trénink nádechových svalů pomocí cíleně aplikovaného odporu</a:t>
          </a:r>
        </a:p>
      </dgm:t>
    </dgm:pt>
    <dgm:pt modelId="{ED1A8764-3786-3F44-97DA-2876B4C97BD5}" type="parTrans" cxnId="{70D2F153-4EC6-914F-8714-E88A6ED9D145}">
      <dgm:prSet/>
      <dgm:spPr/>
      <dgm:t>
        <a:bodyPr/>
        <a:lstStyle/>
        <a:p>
          <a:endParaRPr lang="cs-CZ"/>
        </a:p>
      </dgm:t>
    </dgm:pt>
    <dgm:pt modelId="{6405814E-4D31-5B4A-95E6-E1DA4FE8A296}" type="sibTrans" cxnId="{70D2F153-4EC6-914F-8714-E88A6ED9D145}">
      <dgm:prSet/>
      <dgm:spPr/>
      <dgm:t>
        <a:bodyPr/>
        <a:lstStyle/>
        <a:p>
          <a:endParaRPr lang="cs-CZ"/>
        </a:p>
      </dgm:t>
    </dgm:pt>
    <dgm:pt modelId="{1C5867AB-63B1-824B-A703-9BEF888E3C8C}">
      <dgm:prSet phldrT="[Text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cs-CZ" sz="1800" b="1" dirty="0"/>
            <a:t>IMT</a:t>
          </a:r>
          <a:r>
            <a:rPr lang="cs-CZ" sz="1800" dirty="0"/>
            <a:t> = </a:t>
          </a:r>
          <a:r>
            <a:rPr lang="cs-CZ" sz="1800" dirty="0" err="1"/>
            <a:t>Inspiratory</a:t>
          </a:r>
          <a:r>
            <a:rPr lang="cs-CZ" sz="1800" dirty="0"/>
            <a:t> </a:t>
          </a:r>
          <a:r>
            <a:rPr lang="cs-CZ" sz="1800" dirty="0" err="1"/>
            <a:t>Muscle</a:t>
          </a:r>
          <a:r>
            <a:rPr lang="cs-CZ" sz="1800" dirty="0"/>
            <a:t> </a:t>
          </a:r>
          <a:r>
            <a:rPr lang="cs-CZ" sz="1800" dirty="0" err="1"/>
            <a:t>Training</a:t>
          </a:r>
          <a:endParaRPr lang="cs-CZ" sz="1800" dirty="0"/>
        </a:p>
      </dgm:t>
    </dgm:pt>
    <dgm:pt modelId="{0ADF8B2F-9821-0340-9F89-0A6B36AD582B}" type="parTrans" cxnId="{C08B1B60-5333-6143-8A35-4F9F974D4C09}">
      <dgm:prSet/>
      <dgm:spPr/>
      <dgm:t>
        <a:bodyPr/>
        <a:lstStyle/>
        <a:p>
          <a:endParaRPr lang="cs-CZ"/>
        </a:p>
      </dgm:t>
    </dgm:pt>
    <dgm:pt modelId="{9C8CFA88-4945-7746-88C7-10DFCD42E58D}" type="sibTrans" cxnId="{C08B1B60-5333-6143-8A35-4F9F974D4C09}">
      <dgm:prSet/>
      <dgm:spPr/>
      <dgm:t>
        <a:bodyPr/>
        <a:lstStyle/>
        <a:p>
          <a:endParaRPr lang="cs-CZ"/>
        </a:p>
      </dgm:t>
    </dgm:pt>
    <dgm:pt modelId="{EB0F9BED-497A-C742-9CE9-EFC57EC7A810}">
      <dgm:prSet phldrT="[Text]"/>
      <dgm:spPr/>
      <dgm:t>
        <a:bodyPr/>
        <a:lstStyle/>
        <a:p>
          <a:r>
            <a:rPr lang="cs-CZ" dirty="0">
              <a:solidFill>
                <a:schemeClr val="bg1"/>
              </a:solidFill>
            </a:rPr>
            <a:t>K ČEMU JE DOBRÝ?</a:t>
          </a:r>
        </a:p>
      </dgm:t>
    </dgm:pt>
    <dgm:pt modelId="{9A41B202-398C-AF40-8EE6-A8F00B9C2C8E}" type="parTrans" cxnId="{17A49B0D-800B-114A-B965-34C86C8245FF}">
      <dgm:prSet/>
      <dgm:spPr/>
      <dgm:t>
        <a:bodyPr/>
        <a:lstStyle/>
        <a:p>
          <a:endParaRPr lang="cs-CZ"/>
        </a:p>
      </dgm:t>
    </dgm:pt>
    <dgm:pt modelId="{AD99D37B-8AA3-C242-9FB7-EDB3901CAB62}" type="sibTrans" cxnId="{17A49B0D-800B-114A-B965-34C86C8245FF}">
      <dgm:prSet/>
      <dgm:spPr/>
      <dgm:t>
        <a:bodyPr/>
        <a:lstStyle/>
        <a:p>
          <a:endParaRPr lang="cs-CZ"/>
        </a:p>
      </dgm:t>
    </dgm:pt>
    <dgm:pt modelId="{E0175B73-6387-B044-AB2C-F04ADC6C3B85}">
      <dgm:prSet phldrT="[Text]" custT="1"/>
      <dgm:spPr/>
      <dgm:t>
        <a:bodyPr/>
        <a:lstStyle/>
        <a:p>
          <a:pPr algn="ctr">
            <a:buFont typeface="Arial" panose="020B0604020202020204" pitchFamily="34" charset="0"/>
            <a:buChar char="•"/>
          </a:pPr>
          <a:r>
            <a:rPr lang="cs-CZ" sz="1800" dirty="0"/>
            <a:t>Zvýšení svalové síly a / nebo vytrvalosti  inspiračních svalů</a:t>
          </a:r>
        </a:p>
      </dgm:t>
    </dgm:pt>
    <dgm:pt modelId="{CA9DB886-8943-824D-8A0D-8560D4C08096}" type="parTrans" cxnId="{2D984114-2166-A649-AC5B-9383E31C44A2}">
      <dgm:prSet/>
      <dgm:spPr/>
      <dgm:t>
        <a:bodyPr/>
        <a:lstStyle/>
        <a:p>
          <a:endParaRPr lang="cs-CZ"/>
        </a:p>
      </dgm:t>
    </dgm:pt>
    <dgm:pt modelId="{6BC15C40-617F-5648-8D05-0E936B4EEDCA}" type="sibTrans" cxnId="{2D984114-2166-A649-AC5B-9383E31C44A2}">
      <dgm:prSet/>
      <dgm:spPr/>
      <dgm:t>
        <a:bodyPr/>
        <a:lstStyle/>
        <a:p>
          <a:endParaRPr lang="cs-CZ"/>
        </a:p>
      </dgm:t>
    </dgm:pt>
    <dgm:pt modelId="{32D4DA9A-3F21-214F-BA22-AF513A5DC242}">
      <dgm:prSet custT="1"/>
      <dgm:spPr/>
      <dgm:t>
        <a:bodyPr/>
        <a:lstStyle/>
        <a:p>
          <a:r>
            <a:rPr lang="cs-CZ" sz="1800" dirty="0"/>
            <a:t>Postupné vystavování nádechových svalů zátěži s následnou adaptací svalových vláken na zátěž</a:t>
          </a:r>
        </a:p>
      </dgm:t>
    </dgm:pt>
    <dgm:pt modelId="{ED23C353-BB96-744A-8F73-A847941308AB}" type="parTrans" cxnId="{D0136A86-7CAD-924F-B3E2-51F25B7BFEFD}">
      <dgm:prSet/>
      <dgm:spPr/>
      <dgm:t>
        <a:bodyPr/>
        <a:lstStyle/>
        <a:p>
          <a:endParaRPr lang="cs-CZ"/>
        </a:p>
      </dgm:t>
    </dgm:pt>
    <dgm:pt modelId="{3C2DA8DE-7981-FA4B-90B6-3F1E853A2B92}" type="sibTrans" cxnId="{D0136A86-7CAD-924F-B3E2-51F25B7BFEFD}">
      <dgm:prSet/>
      <dgm:spPr/>
      <dgm:t>
        <a:bodyPr/>
        <a:lstStyle/>
        <a:p>
          <a:endParaRPr lang="cs-CZ"/>
        </a:p>
      </dgm:t>
    </dgm:pt>
    <dgm:pt modelId="{0A1E99FE-74F4-0048-BEF8-1A1AFBBE4716}" type="pres">
      <dgm:prSet presAssocID="{97D9966A-0798-CB41-BB14-DA49AEF56EEB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A4A31FAD-DFE6-D344-9D30-5E43D73ADF19}" type="pres">
      <dgm:prSet presAssocID="{E2999D40-05DD-A142-BAD1-F07F554324AC}" presName="root" presStyleCnt="0"/>
      <dgm:spPr/>
    </dgm:pt>
    <dgm:pt modelId="{C7DB8392-8BD2-0741-A5D4-C245B208CCFF}" type="pres">
      <dgm:prSet presAssocID="{E2999D40-05DD-A142-BAD1-F07F554324AC}" presName="rootComposite" presStyleCnt="0"/>
      <dgm:spPr/>
    </dgm:pt>
    <dgm:pt modelId="{14FEA985-85E6-CC41-87D6-AAC47FDF8DE5}" type="pres">
      <dgm:prSet presAssocID="{E2999D40-05DD-A142-BAD1-F07F554324AC}" presName="rootText" presStyleLbl="node1" presStyleIdx="0" presStyleCnt="2"/>
      <dgm:spPr/>
    </dgm:pt>
    <dgm:pt modelId="{D69D5E24-5B2C-CE4B-86EE-1CB603D146DE}" type="pres">
      <dgm:prSet presAssocID="{E2999D40-05DD-A142-BAD1-F07F554324AC}" presName="rootConnector" presStyleLbl="node1" presStyleIdx="0" presStyleCnt="2"/>
      <dgm:spPr/>
    </dgm:pt>
    <dgm:pt modelId="{F2099B1F-4D96-2B4B-97BE-E241F032484D}" type="pres">
      <dgm:prSet presAssocID="{E2999D40-05DD-A142-BAD1-F07F554324AC}" presName="childShape" presStyleCnt="0"/>
      <dgm:spPr/>
    </dgm:pt>
    <dgm:pt modelId="{A43158D3-F9F1-1E47-9BC7-693ADC0311F4}" type="pres">
      <dgm:prSet presAssocID="{ED1A8764-3786-3F44-97DA-2876B4C97BD5}" presName="Name13" presStyleLbl="parChTrans1D2" presStyleIdx="0" presStyleCnt="4"/>
      <dgm:spPr/>
    </dgm:pt>
    <dgm:pt modelId="{FF7203D3-B407-0D4E-8453-C6C506A52B69}" type="pres">
      <dgm:prSet presAssocID="{167AA5E5-0780-A34D-B683-78B0999880E2}" presName="childText" presStyleLbl="bgAcc1" presStyleIdx="0" presStyleCnt="4" custScaleX="106250" custScaleY="114211">
        <dgm:presLayoutVars>
          <dgm:bulletEnabled val="1"/>
        </dgm:presLayoutVars>
      </dgm:prSet>
      <dgm:spPr/>
    </dgm:pt>
    <dgm:pt modelId="{8D07A39C-F674-2D4F-ABB4-3DFBCA221ABF}" type="pres">
      <dgm:prSet presAssocID="{0ADF8B2F-9821-0340-9F89-0A6B36AD582B}" presName="Name13" presStyleLbl="parChTrans1D2" presStyleIdx="1" presStyleCnt="4"/>
      <dgm:spPr/>
    </dgm:pt>
    <dgm:pt modelId="{0F120278-214F-3C40-818E-F777FA16F7A9}" type="pres">
      <dgm:prSet presAssocID="{1C5867AB-63B1-824B-A703-9BEF888E3C8C}" presName="childText" presStyleLbl="bgAcc1" presStyleIdx="1" presStyleCnt="4" custScaleX="112644" custScaleY="114973">
        <dgm:presLayoutVars>
          <dgm:bulletEnabled val="1"/>
        </dgm:presLayoutVars>
      </dgm:prSet>
      <dgm:spPr/>
    </dgm:pt>
    <dgm:pt modelId="{DCEE8B15-D23C-BD42-B2C3-0089B88AAAF7}" type="pres">
      <dgm:prSet presAssocID="{EB0F9BED-497A-C742-9CE9-EFC57EC7A810}" presName="root" presStyleCnt="0"/>
      <dgm:spPr/>
    </dgm:pt>
    <dgm:pt modelId="{92F5BFF2-EBA1-3543-AA52-D005B3DB52BE}" type="pres">
      <dgm:prSet presAssocID="{EB0F9BED-497A-C742-9CE9-EFC57EC7A810}" presName="rootComposite" presStyleCnt="0"/>
      <dgm:spPr/>
    </dgm:pt>
    <dgm:pt modelId="{BC8A80A5-FEEC-9347-AF84-4E57DD82A1C4}" type="pres">
      <dgm:prSet presAssocID="{EB0F9BED-497A-C742-9CE9-EFC57EC7A810}" presName="rootText" presStyleLbl="node1" presStyleIdx="1" presStyleCnt="2"/>
      <dgm:spPr/>
    </dgm:pt>
    <dgm:pt modelId="{76B45B9F-BB9F-DC4A-9077-2AC0C02C96F3}" type="pres">
      <dgm:prSet presAssocID="{EB0F9BED-497A-C742-9CE9-EFC57EC7A810}" presName="rootConnector" presStyleLbl="node1" presStyleIdx="1" presStyleCnt="2"/>
      <dgm:spPr/>
    </dgm:pt>
    <dgm:pt modelId="{DB7BF21C-9669-0042-9D7D-7D3926E82CBF}" type="pres">
      <dgm:prSet presAssocID="{EB0F9BED-497A-C742-9CE9-EFC57EC7A810}" presName="childShape" presStyleCnt="0"/>
      <dgm:spPr/>
    </dgm:pt>
    <dgm:pt modelId="{08FBB629-3E3A-E342-81D6-397C69EDCE33}" type="pres">
      <dgm:prSet presAssocID="{CA9DB886-8943-824D-8A0D-8560D4C08096}" presName="Name13" presStyleLbl="parChTrans1D2" presStyleIdx="2" presStyleCnt="4"/>
      <dgm:spPr/>
    </dgm:pt>
    <dgm:pt modelId="{33C12F58-1144-0840-8FC1-4D9D16C15A25}" type="pres">
      <dgm:prSet presAssocID="{E0175B73-6387-B044-AB2C-F04ADC6C3B85}" presName="childText" presStyleLbl="bgAcc1" presStyleIdx="2" presStyleCnt="4" custScaleX="145686" custScaleY="128208" custLinFactNeighborX="-2121" custLinFactNeighborY="-3393">
        <dgm:presLayoutVars>
          <dgm:bulletEnabled val="1"/>
        </dgm:presLayoutVars>
      </dgm:prSet>
      <dgm:spPr/>
    </dgm:pt>
    <dgm:pt modelId="{CA4FCF64-C16F-D647-8AC8-E2C15D7BD31B}" type="pres">
      <dgm:prSet presAssocID="{ED23C353-BB96-744A-8F73-A847941308AB}" presName="Name13" presStyleLbl="parChTrans1D2" presStyleIdx="3" presStyleCnt="4"/>
      <dgm:spPr/>
    </dgm:pt>
    <dgm:pt modelId="{76E25A70-1182-EA42-894C-774F6E4CD4F8}" type="pres">
      <dgm:prSet presAssocID="{32D4DA9A-3F21-214F-BA22-AF513A5DC242}" presName="childText" presStyleLbl="bgAcc1" presStyleIdx="3" presStyleCnt="4" custScaleX="149419" custScaleY="111835" custLinFactNeighborY="-11028">
        <dgm:presLayoutVars>
          <dgm:bulletEnabled val="1"/>
        </dgm:presLayoutVars>
      </dgm:prSet>
      <dgm:spPr/>
    </dgm:pt>
  </dgm:ptLst>
  <dgm:cxnLst>
    <dgm:cxn modelId="{72052D00-0D5D-4441-92DB-2FC1061AE235}" type="presOf" srcId="{E2999D40-05DD-A142-BAD1-F07F554324AC}" destId="{D69D5E24-5B2C-CE4B-86EE-1CB603D146DE}" srcOrd="1" destOrd="0" presId="urn:microsoft.com/office/officeart/2005/8/layout/hierarchy3"/>
    <dgm:cxn modelId="{0F87AF05-718E-1740-9D3F-541B81D8717E}" type="presOf" srcId="{E0175B73-6387-B044-AB2C-F04ADC6C3B85}" destId="{33C12F58-1144-0840-8FC1-4D9D16C15A25}" srcOrd="0" destOrd="0" presId="urn:microsoft.com/office/officeart/2005/8/layout/hierarchy3"/>
    <dgm:cxn modelId="{17A49B0D-800B-114A-B965-34C86C8245FF}" srcId="{97D9966A-0798-CB41-BB14-DA49AEF56EEB}" destId="{EB0F9BED-497A-C742-9CE9-EFC57EC7A810}" srcOrd="1" destOrd="0" parTransId="{9A41B202-398C-AF40-8EE6-A8F00B9C2C8E}" sibTransId="{AD99D37B-8AA3-C242-9FB7-EDB3901CAB62}"/>
    <dgm:cxn modelId="{2D984114-2166-A649-AC5B-9383E31C44A2}" srcId="{EB0F9BED-497A-C742-9CE9-EFC57EC7A810}" destId="{E0175B73-6387-B044-AB2C-F04ADC6C3B85}" srcOrd="0" destOrd="0" parTransId="{CA9DB886-8943-824D-8A0D-8560D4C08096}" sibTransId="{6BC15C40-617F-5648-8D05-0E936B4EEDCA}"/>
    <dgm:cxn modelId="{5FE5EE24-B314-5342-8F8D-82F3D7D99DDA}" type="presOf" srcId="{167AA5E5-0780-A34D-B683-78B0999880E2}" destId="{FF7203D3-B407-0D4E-8453-C6C506A52B69}" srcOrd="0" destOrd="0" presId="urn:microsoft.com/office/officeart/2005/8/layout/hierarchy3"/>
    <dgm:cxn modelId="{0C83C22E-C125-424E-885D-99054FF1A825}" type="presOf" srcId="{97D9966A-0798-CB41-BB14-DA49AEF56EEB}" destId="{0A1E99FE-74F4-0048-BEF8-1A1AFBBE4716}" srcOrd="0" destOrd="0" presId="urn:microsoft.com/office/officeart/2005/8/layout/hierarchy3"/>
    <dgm:cxn modelId="{C08B1B60-5333-6143-8A35-4F9F974D4C09}" srcId="{E2999D40-05DD-A142-BAD1-F07F554324AC}" destId="{1C5867AB-63B1-824B-A703-9BEF888E3C8C}" srcOrd="1" destOrd="0" parTransId="{0ADF8B2F-9821-0340-9F89-0A6B36AD582B}" sibTransId="{9C8CFA88-4945-7746-88C7-10DFCD42E58D}"/>
    <dgm:cxn modelId="{E3F8BA4E-6A23-084D-A145-D6D6635D2FB0}" srcId="{97D9966A-0798-CB41-BB14-DA49AEF56EEB}" destId="{E2999D40-05DD-A142-BAD1-F07F554324AC}" srcOrd="0" destOrd="0" parTransId="{0B50D451-FE49-1149-9071-1919AAF3A029}" sibTransId="{B81B87BD-FEE5-B14C-AAC0-82E66520A77A}"/>
    <dgm:cxn modelId="{FF42BA72-8BD8-0B4A-A4C2-7BF77BC467C4}" type="presOf" srcId="{0ADF8B2F-9821-0340-9F89-0A6B36AD582B}" destId="{8D07A39C-F674-2D4F-ABB4-3DFBCA221ABF}" srcOrd="0" destOrd="0" presId="urn:microsoft.com/office/officeart/2005/8/layout/hierarchy3"/>
    <dgm:cxn modelId="{70D2F153-4EC6-914F-8714-E88A6ED9D145}" srcId="{E2999D40-05DD-A142-BAD1-F07F554324AC}" destId="{167AA5E5-0780-A34D-B683-78B0999880E2}" srcOrd="0" destOrd="0" parTransId="{ED1A8764-3786-3F44-97DA-2876B4C97BD5}" sibTransId="{6405814E-4D31-5B4A-95E6-E1DA4FE8A296}"/>
    <dgm:cxn modelId="{D0136A86-7CAD-924F-B3E2-51F25B7BFEFD}" srcId="{EB0F9BED-497A-C742-9CE9-EFC57EC7A810}" destId="{32D4DA9A-3F21-214F-BA22-AF513A5DC242}" srcOrd="1" destOrd="0" parTransId="{ED23C353-BB96-744A-8F73-A847941308AB}" sibTransId="{3C2DA8DE-7981-FA4B-90B6-3F1E853A2B92}"/>
    <dgm:cxn modelId="{03764E90-1BE6-FE4C-9DD2-CE614C187091}" type="presOf" srcId="{E2999D40-05DD-A142-BAD1-F07F554324AC}" destId="{14FEA985-85E6-CC41-87D6-AAC47FDF8DE5}" srcOrd="0" destOrd="0" presId="urn:microsoft.com/office/officeart/2005/8/layout/hierarchy3"/>
    <dgm:cxn modelId="{0B14C690-A5B1-A144-8A03-96672B8EDD8C}" type="presOf" srcId="{ED23C353-BB96-744A-8F73-A847941308AB}" destId="{CA4FCF64-C16F-D647-8AC8-E2C15D7BD31B}" srcOrd="0" destOrd="0" presId="urn:microsoft.com/office/officeart/2005/8/layout/hierarchy3"/>
    <dgm:cxn modelId="{287B35A3-CF51-6148-803D-58D2F4929A55}" type="presOf" srcId="{32D4DA9A-3F21-214F-BA22-AF513A5DC242}" destId="{76E25A70-1182-EA42-894C-774F6E4CD4F8}" srcOrd="0" destOrd="0" presId="urn:microsoft.com/office/officeart/2005/8/layout/hierarchy3"/>
    <dgm:cxn modelId="{D5AE1EB6-C844-8C45-BF34-E42311AD1783}" type="presOf" srcId="{EB0F9BED-497A-C742-9CE9-EFC57EC7A810}" destId="{BC8A80A5-FEEC-9347-AF84-4E57DD82A1C4}" srcOrd="0" destOrd="0" presId="urn:microsoft.com/office/officeart/2005/8/layout/hierarchy3"/>
    <dgm:cxn modelId="{80E6D1C2-93F5-9E41-B8CC-77A92CF8D7A0}" type="presOf" srcId="{1C5867AB-63B1-824B-A703-9BEF888E3C8C}" destId="{0F120278-214F-3C40-818E-F777FA16F7A9}" srcOrd="0" destOrd="0" presId="urn:microsoft.com/office/officeart/2005/8/layout/hierarchy3"/>
    <dgm:cxn modelId="{891D93CC-C5B5-AD47-9ECE-DE92E30088CA}" type="presOf" srcId="{EB0F9BED-497A-C742-9CE9-EFC57EC7A810}" destId="{76B45B9F-BB9F-DC4A-9077-2AC0C02C96F3}" srcOrd="1" destOrd="0" presId="urn:microsoft.com/office/officeart/2005/8/layout/hierarchy3"/>
    <dgm:cxn modelId="{728A50E0-ACFB-AF4D-B0B0-76FBD27C81D9}" type="presOf" srcId="{ED1A8764-3786-3F44-97DA-2876B4C97BD5}" destId="{A43158D3-F9F1-1E47-9BC7-693ADC0311F4}" srcOrd="0" destOrd="0" presId="urn:microsoft.com/office/officeart/2005/8/layout/hierarchy3"/>
    <dgm:cxn modelId="{8BBB77FC-0EB9-6E4F-9D35-AE36B4046853}" type="presOf" srcId="{CA9DB886-8943-824D-8A0D-8560D4C08096}" destId="{08FBB629-3E3A-E342-81D6-397C69EDCE33}" srcOrd="0" destOrd="0" presId="urn:microsoft.com/office/officeart/2005/8/layout/hierarchy3"/>
    <dgm:cxn modelId="{821DA60B-8B32-2846-8E94-22DFA1DCC162}" type="presParOf" srcId="{0A1E99FE-74F4-0048-BEF8-1A1AFBBE4716}" destId="{A4A31FAD-DFE6-D344-9D30-5E43D73ADF19}" srcOrd="0" destOrd="0" presId="urn:microsoft.com/office/officeart/2005/8/layout/hierarchy3"/>
    <dgm:cxn modelId="{EC384DF6-703E-2B47-A398-3CCF4B1665FE}" type="presParOf" srcId="{A4A31FAD-DFE6-D344-9D30-5E43D73ADF19}" destId="{C7DB8392-8BD2-0741-A5D4-C245B208CCFF}" srcOrd="0" destOrd="0" presId="urn:microsoft.com/office/officeart/2005/8/layout/hierarchy3"/>
    <dgm:cxn modelId="{428C7ED7-BE8C-2A4E-973B-B9A9FBCBC76C}" type="presParOf" srcId="{C7DB8392-8BD2-0741-A5D4-C245B208CCFF}" destId="{14FEA985-85E6-CC41-87D6-AAC47FDF8DE5}" srcOrd="0" destOrd="0" presId="urn:microsoft.com/office/officeart/2005/8/layout/hierarchy3"/>
    <dgm:cxn modelId="{16351EEE-7C86-1940-B47F-42D494F11F34}" type="presParOf" srcId="{C7DB8392-8BD2-0741-A5D4-C245B208CCFF}" destId="{D69D5E24-5B2C-CE4B-86EE-1CB603D146DE}" srcOrd="1" destOrd="0" presId="urn:microsoft.com/office/officeart/2005/8/layout/hierarchy3"/>
    <dgm:cxn modelId="{9ADEEC91-1559-474D-B6EF-95A4EE2F234F}" type="presParOf" srcId="{A4A31FAD-DFE6-D344-9D30-5E43D73ADF19}" destId="{F2099B1F-4D96-2B4B-97BE-E241F032484D}" srcOrd="1" destOrd="0" presId="urn:microsoft.com/office/officeart/2005/8/layout/hierarchy3"/>
    <dgm:cxn modelId="{8A4427F6-4058-5847-A1B9-D31EFAECEDC1}" type="presParOf" srcId="{F2099B1F-4D96-2B4B-97BE-E241F032484D}" destId="{A43158D3-F9F1-1E47-9BC7-693ADC0311F4}" srcOrd="0" destOrd="0" presId="urn:microsoft.com/office/officeart/2005/8/layout/hierarchy3"/>
    <dgm:cxn modelId="{6F3314A7-920F-714C-9BC7-5FF82B108BC2}" type="presParOf" srcId="{F2099B1F-4D96-2B4B-97BE-E241F032484D}" destId="{FF7203D3-B407-0D4E-8453-C6C506A52B69}" srcOrd="1" destOrd="0" presId="urn:microsoft.com/office/officeart/2005/8/layout/hierarchy3"/>
    <dgm:cxn modelId="{7D53E28A-824E-674C-BEA2-DAB6739959E6}" type="presParOf" srcId="{F2099B1F-4D96-2B4B-97BE-E241F032484D}" destId="{8D07A39C-F674-2D4F-ABB4-3DFBCA221ABF}" srcOrd="2" destOrd="0" presId="urn:microsoft.com/office/officeart/2005/8/layout/hierarchy3"/>
    <dgm:cxn modelId="{1F2B75B4-F3C2-0D47-B36C-D710498BF97E}" type="presParOf" srcId="{F2099B1F-4D96-2B4B-97BE-E241F032484D}" destId="{0F120278-214F-3C40-818E-F777FA16F7A9}" srcOrd="3" destOrd="0" presId="urn:microsoft.com/office/officeart/2005/8/layout/hierarchy3"/>
    <dgm:cxn modelId="{0E74F528-8A76-5449-B432-434691FC90E9}" type="presParOf" srcId="{0A1E99FE-74F4-0048-BEF8-1A1AFBBE4716}" destId="{DCEE8B15-D23C-BD42-B2C3-0089B88AAAF7}" srcOrd="1" destOrd="0" presId="urn:microsoft.com/office/officeart/2005/8/layout/hierarchy3"/>
    <dgm:cxn modelId="{445AF6A9-819A-D34D-A188-AF718A30CCCD}" type="presParOf" srcId="{DCEE8B15-D23C-BD42-B2C3-0089B88AAAF7}" destId="{92F5BFF2-EBA1-3543-AA52-D005B3DB52BE}" srcOrd="0" destOrd="0" presId="urn:microsoft.com/office/officeart/2005/8/layout/hierarchy3"/>
    <dgm:cxn modelId="{FD70A3AC-3A4B-F244-A254-92387DAEBCFF}" type="presParOf" srcId="{92F5BFF2-EBA1-3543-AA52-D005B3DB52BE}" destId="{BC8A80A5-FEEC-9347-AF84-4E57DD82A1C4}" srcOrd="0" destOrd="0" presId="urn:microsoft.com/office/officeart/2005/8/layout/hierarchy3"/>
    <dgm:cxn modelId="{3004AC1E-BB6D-354F-BD1E-2F97CDD87A92}" type="presParOf" srcId="{92F5BFF2-EBA1-3543-AA52-D005B3DB52BE}" destId="{76B45B9F-BB9F-DC4A-9077-2AC0C02C96F3}" srcOrd="1" destOrd="0" presId="urn:microsoft.com/office/officeart/2005/8/layout/hierarchy3"/>
    <dgm:cxn modelId="{06F39D21-C337-7045-A456-EEE50BF2EEB7}" type="presParOf" srcId="{DCEE8B15-D23C-BD42-B2C3-0089B88AAAF7}" destId="{DB7BF21C-9669-0042-9D7D-7D3926E82CBF}" srcOrd="1" destOrd="0" presId="urn:microsoft.com/office/officeart/2005/8/layout/hierarchy3"/>
    <dgm:cxn modelId="{9824173C-DD16-3D45-AA68-5745C99DCD7E}" type="presParOf" srcId="{DB7BF21C-9669-0042-9D7D-7D3926E82CBF}" destId="{08FBB629-3E3A-E342-81D6-397C69EDCE33}" srcOrd="0" destOrd="0" presId="urn:microsoft.com/office/officeart/2005/8/layout/hierarchy3"/>
    <dgm:cxn modelId="{B1621752-4848-6E4B-922A-4E87A5AAD30A}" type="presParOf" srcId="{DB7BF21C-9669-0042-9D7D-7D3926E82CBF}" destId="{33C12F58-1144-0840-8FC1-4D9D16C15A25}" srcOrd="1" destOrd="0" presId="urn:microsoft.com/office/officeart/2005/8/layout/hierarchy3"/>
    <dgm:cxn modelId="{E689F790-292F-7F40-8BC1-AC010DD5030D}" type="presParOf" srcId="{DB7BF21C-9669-0042-9D7D-7D3926E82CBF}" destId="{CA4FCF64-C16F-D647-8AC8-E2C15D7BD31B}" srcOrd="2" destOrd="0" presId="urn:microsoft.com/office/officeart/2005/8/layout/hierarchy3"/>
    <dgm:cxn modelId="{2EB5A8A7-3E2F-2E4B-BDB6-745B9D7294F5}" type="presParOf" srcId="{DB7BF21C-9669-0042-9D7D-7D3926E82CBF}" destId="{76E25A70-1182-EA42-894C-774F6E4CD4F8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EF20FD7-9096-4E66-A6E1-AF8CBD544A3B}" type="doc">
      <dgm:prSet loTypeId="urn:microsoft.com/office/officeart/2005/8/layout/vList2" loCatId="list" qsTypeId="urn:microsoft.com/office/officeart/2005/8/quickstyle/simple1" qsCatId="simple" csTypeId="urn:microsoft.com/office/officeart/2005/8/colors/accent3_4" csCatId="accent3" phldr="1"/>
      <dgm:spPr/>
      <dgm:t>
        <a:bodyPr/>
        <a:lstStyle/>
        <a:p>
          <a:endParaRPr lang="en-US"/>
        </a:p>
      </dgm:t>
    </dgm:pt>
    <dgm:pt modelId="{2A142CB1-2106-498F-9EB0-910E6BF93AE8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cs-CZ" dirty="0"/>
            <a:t>Zvýšení svalové síly inspiračních svalů a jejich vytrvalosti</a:t>
          </a:r>
          <a:endParaRPr lang="en-US" dirty="0"/>
        </a:p>
      </dgm:t>
    </dgm:pt>
    <dgm:pt modelId="{7DCCB10F-0C90-4CCC-9D43-36FBB4434D0C}" type="parTrans" cxnId="{A4BC63AB-1B33-4F24-A7D5-E9E74567FFDE}">
      <dgm:prSet/>
      <dgm:spPr/>
      <dgm:t>
        <a:bodyPr/>
        <a:lstStyle/>
        <a:p>
          <a:endParaRPr lang="en-US"/>
        </a:p>
      </dgm:t>
    </dgm:pt>
    <dgm:pt modelId="{04B35D52-3D05-46C8-BC74-2508A3238AB7}" type="sibTrans" cxnId="{A4BC63AB-1B33-4F24-A7D5-E9E74567FFDE}">
      <dgm:prSet/>
      <dgm:spPr/>
      <dgm:t>
        <a:bodyPr/>
        <a:lstStyle/>
        <a:p>
          <a:endParaRPr lang="en-US"/>
        </a:p>
      </dgm:t>
    </dgm:pt>
    <dgm:pt modelId="{98C30D3B-5BCD-4C46-8A1B-B17260020ED1}">
      <dgm:prSet/>
      <dgm:spPr/>
      <dgm:t>
        <a:bodyPr/>
        <a:lstStyle/>
        <a:p>
          <a:r>
            <a:rPr lang="cs-CZ" dirty="0"/>
            <a:t>Zlepšení fyzické zdatnosti</a:t>
          </a:r>
        </a:p>
      </dgm:t>
    </dgm:pt>
    <dgm:pt modelId="{498A8FBC-AF34-A140-A7FF-1033D596AEA6}" type="parTrans" cxnId="{9B790B71-A350-154A-9042-99B112776CFE}">
      <dgm:prSet/>
      <dgm:spPr/>
      <dgm:t>
        <a:bodyPr/>
        <a:lstStyle/>
        <a:p>
          <a:endParaRPr lang="cs-CZ"/>
        </a:p>
      </dgm:t>
    </dgm:pt>
    <dgm:pt modelId="{7270CC9E-1420-B34D-9F9D-ABED02C233ED}" type="sibTrans" cxnId="{9B790B71-A350-154A-9042-99B112776CFE}">
      <dgm:prSet/>
      <dgm:spPr/>
      <dgm:t>
        <a:bodyPr/>
        <a:lstStyle/>
        <a:p>
          <a:endParaRPr lang="cs-CZ"/>
        </a:p>
      </dgm:t>
    </dgm:pt>
    <dgm:pt modelId="{7F4F3B3E-FDDB-714A-B7C8-8F6B5AB6A953}">
      <dgm:prSet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cs-CZ" dirty="0"/>
            <a:t>Zmírnění dušnosti</a:t>
          </a:r>
        </a:p>
      </dgm:t>
    </dgm:pt>
    <dgm:pt modelId="{EF7DFDB6-CBA6-A743-B592-7C0674EB43D5}" type="sibTrans" cxnId="{9E5C77C3-A6B4-BD44-9D82-AEACAC364118}">
      <dgm:prSet/>
      <dgm:spPr/>
      <dgm:t>
        <a:bodyPr/>
        <a:lstStyle/>
        <a:p>
          <a:endParaRPr lang="cs-CZ"/>
        </a:p>
      </dgm:t>
    </dgm:pt>
    <dgm:pt modelId="{7C2D5826-26E4-4D4F-B567-0B34C87A9B5B}" type="parTrans" cxnId="{9E5C77C3-A6B4-BD44-9D82-AEACAC364118}">
      <dgm:prSet/>
      <dgm:spPr/>
      <dgm:t>
        <a:bodyPr/>
        <a:lstStyle/>
        <a:p>
          <a:endParaRPr lang="cs-CZ"/>
        </a:p>
      </dgm:t>
    </dgm:pt>
    <dgm:pt modelId="{FA41CA25-C5C1-074C-B83F-3DC71F19EF4E}">
      <dgm:prSet/>
      <dgm:spPr/>
      <dgm:t>
        <a:bodyPr/>
        <a:lstStyle/>
        <a:p>
          <a:r>
            <a:rPr lang="cs-CZ" dirty="0"/>
            <a:t>Zlepšení tolerance zátěže </a:t>
          </a:r>
        </a:p>
      </dgm:t>
    </dgm:pt>
    <dgm:pt modelId="{F4DC72AB-5F04-CA4A-923C-1506C7C8F2F5}" type="parTrans" cxnId="{217CC0E9-5E00-6E4D-8190-B3CECC477399}">
      <dgm:prSet/>
      <dgm:spPr/>
      <dgm:t>
        <a:bodyPr/>
        <a:lstStyle/>
        <a:p>
          <a:endParaRPr lang="cs-CZ"/>
        </a:p>
      </dgm:t>
    </dgm:pt>
    <dgm:pt modelId="{1923C586-2473-7D47-A239-9F9C690EFF85}" type="sibTrans" cxnId="{217CC0E9-5E00-6E4D-8190-B3CECC477399}">
      <dgm:prSet/>
      <dgm:spPr/>
      <dgm:t>
        <a:bodyPr/>
        <a:lstStyle/>
        <a:p>
          <a:endParaRPr lang="cs-CZ"/>
        </a:p>
      </dgm:t>
    </dgm:pt>
    <dgm:pt modelId="{22C31F5E-5FF6-034C-8DF1-A8A778063C20}" type="pres">
      <dgm:prSet presAssocID="{4EF20FD7-9096-4E66-A6E1-AF8CBD544A3B}" presName="linear" presStyleCnt="0">
        <dgm:presLayoutVars>
          <dgm:animLvl val="lvl"/>
          <dgm:resizeHandles val="exact"/>
        </dgm:presLayoutVars>
      </dgm:prSet>
      <dgm:spPr/>
    </dgm:pt>
    <dgm:pt modelId="{8F00DFAF-80E9-D249-9186-C8F04D618690}" type="pres">
      <dgm:prSet presAssocID="{2A142CB1-2106-498F-9EB0-910E6BF93AE8}" presName="parentText" presStyleLbl="node1" presStyleIdx="0" presStyleCnt="4" custLinFactY="-2435" custLinFactNeighborX="-281" custLinFactNeighborY="-100000">
        <dgm:presLayoutVars>
          <dgm:chMax val="0"/>
          <dgm:bulletEnabled val="1"/>
        </dgm:presLayoutVars>
      </dgm:prSet>
      <dgm:spPr/>
    </dgm:pt>
    <dgm:pt modelId="{7C9CA86D-3C3A-7E4C-83EE-2F30BAF8B831}" type="pres">
      <dgm:prSet presAssocID="{04B35D52-3D05-46C8-BC74-2508A3238AB7}" presName="spacer" presStyleCnt="0"/>
      <dgm:spPr/>
    </dgm:pt>
    <dgm:pt modelId="{DF4BE903-DA66-9549-8072-1982070BAD2B}" type="pres">
      <dgm:prSet presAssocID="{98C30D3B-5BCD-4C46-8A1B-B17260020ED1}" presName="parentText" presStyleLbl="node1" presStyleIdx="1" presStyleCnt="4" custLinFactNeighborX="0" custLinFactNeighborY="-64724">
        <dgm:presLayoutVars>
          <dgm:chMax val="0"/>
          <dgm:bulletEnabled val="1"/>
        </dgm:presLayoutVars>
      </dgm:prSet>
      <dgm:spPr/>
    </dgm:pt>
    <dgm:pt modelId="{5C45A002-042B-4C4A-9BCD-EC7575C5B140}" type="pres">
      <dgm:prSet presAssocID="{7270CC9E-1420-B34D-9F9D-ABED02C233ED}" presName="spacer" presStyleCnt="0"/>
      <dgm:spPr/>
    </dgm:pt>
    <dgm:pt modelId="{593ADB4F-BA8C-F645-A56F-D198DF7ABCD3}" type="pres">
      <dgm:prSet presAssocID="{7F4F3B3E-FDDB-714A-B7C8-8F6B5AB6A953}" presName="parentText" presStyleLbl="node1" presStyleIdx="2" presStyleCnt="4" custLinFactNeighborX="0" custLinFactNeighborY="-24395">
        <dgm:presLayoutVars>
          <dgm:chMax val="0"/>
          <dgm:bulletEnabled val="1"/>
        </dgm:presLayoutVars>
      </dgm:prSet>
      <dgm:spPr/>
    </dgm:pt>
    <dgm:pt modelId="{ABA90A2A-6762-574A-97A2-8064A126E9AC}" type="pres">
      <dgm:prSet presAssocID="{EF7DFDB6-CBA6-A743-B592-7C0674EB43D5}" presName="spacer" presStyleCnt="0"/>
      <dgm:spPr/>
    </dgm:pt>
    <dgm:pt modelId="{990FF338-3225-CF41-A466-2AD940DE73FD}" type="pres">
      <dgm:prSet presAssocID="{FA41CA25-C5C1-074C-B83F-3DC71F19EF4E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BFDD2003-1ADB-DC4C-BC5E-B4FCCB93365B}" type="presOf" srcId="{98C30D3B-5BCD-4C46-8A1B-B17260020ED1}" destId="{DF4BE903-DA66-9549-8072-1982070BAD2B}" srcOrd="0" destOrd="0" presId="urn:microsoft.com/office/officeart/2005/8/layout/vList2"/>
    <dgm:cxn modelId="{9358FB3A-D6C8-8D43-B366-494737D36053}" type="presOf" srcId="{4EF20FD7-9096-4E66-A6E1-AF8CBD544A3B}" destId="{22C31F5E-5FF6-034C-8DF1-A8A778063C20}" srcOrd="0" destOrd="0" presId="urn:microsoft.com/office/officeart/2005/8/layout/vList2"/>
    <dgm:cxn modelId="{A59B7D60-5CA3-5D44-B658-9A2EBC3AAE1E}" type="presOf" srcId="{FA41CA25-C5C1-074C-B83F-3DC71F19EF4E}" destId="{990FF338-3225-CF41-A466-2AD940DE73FD}" srcOrd="0" destOrd="0" presId="urn:microsoft.com/office/officeart/2005/8/layout/vList2"/>
    <dgm:cxn modelId="{9B790B71-A350-154A-9042-99B112776CFE}" srcId="{4EF20FD7-9096-4E66-A6E1-AF8CBD544A3B}" destId="{98C30D3B-5BCD-4C46-8A1B-B17260020ED1}" srcOrd="1" destOrd="0" parTransId="{498A8FBC-AF34-A140-A7FF-1033D596AEA6}" sibTransId="{7270CC9E-1420-B34D-9F9D-ABED02C233ED}"/>
    <dgm:cxn modelId="{5697A459-46B2-2E4E-B5BA-70A4C2467D92}" type="presOf" srcId="{7F4F3B3E-FDDB-714A-B7C8-8F6B5AB6A953}" destId="{593ADB4F-BA8C-F645-A56F-D198DF7ABCD3}" srcOrd="0" destOrd="0" presId="urn:microsoft.com/office/officeart/2005/8/layout/vList2"/>
    <dgm:cxn modelId="{A4BC63AB-1B33-4F24-A7D5-E9E74567FFDE}" srcId="{4EF20FD7-9096-4E66-A6E1-AF8CBD544A3B}" destId="{2A142CB1-2106-498F-9EB0-910E6BF93AE8}" srcOrd="0" destOrd="0" parTransId="{7DCCB10F-0C90-4CCC-9D43-36FBB4434D0C}" sibTransId="{04B35D52-3D05-46C8-BC74-2508A3238AB7}"/>
    <dgm:cxn modelId="{9E5C77C3-A6B4-BD44-9D82-AEACAC364118}" srcId="{4EF20FD7-9096-4E66-A6E1-AF8CBD544A3B}" destId="{7F4F3B3E-FDDB-714A-B7C8-8F6B5AB6A953}" srcOrd="2" destOrd="0" parTransId="{7C2D5826-26E4-4D4F-B567-0B34C87A9B5B}" sibTransId="{EF7DFDB6-CBA6-A743-B592-7C0674EB43D5}"/>
    <dgm:cxn modelId="{217CC0E9-5E00-6E4D-8190-B3CECC477399}" srcId="{4EF20FD7-9096-4E66-A6E1-AF8CBD544A3B}" destId="{FA41CA25-C5C1-074C-B83F-3DC71F19EF4E}" srcOrd="3" destOrd="0" parTransId="{F4DC72AB-5F04-CA4A-923C-1506C7C8F2F5}" sibTransId="{1923C586-2473-7D47-A239-9F9C690EFF85}"/>
    <dgm:cxn modelId="{2A0DEBF0-F76D-074C-B734-30022E567CC0}" type="presOf" srcId="{2A142CB1-2106-498F-9EB0-910E6BF93AE8}" destId="{8F00DFAF-80E9-D249-9186-C8F04D618690}" srcOrd="0" destOrd="0" presId="urn:microsoft.com/office/officeart/2005/8/layout/vList2"/>
    <dgm:cxn modelId="{E3E59F85-C890-3F49-86B9-DF284EF95986}" type="presParOf" srcId="{22C31F5E-5FF6-034C-8DF1-A8A778063C20}" destId="{8F00DFAF-80E9-D249-9186-C8F04D618690}" srcOrd="0" destOrd="0" presId="urn:microsoft.com/office/officeart/2005/8/layout/vList2"/>
    <dgm:cxn modelId="{EE46BAFE-524E-C743-8D9B-5392266DA9C1}" type="presParOf" srcId="{22C31F5E-5FF6-034C-8DF1-A8A778063C20}" destId="{7C9CA86D-3C3A-7E4C-83EE-2F30BAF8B831}" srcOrd="1" destOrd="0" presId="urn:microsoft.com/office/officeart/2005/8/layout/vList2"/>
    <dgm:cxn modelId="{DF98E5A2-F67D-E04D-A5F3-ED76682F7784}" type="presParOf" srcId="{22C31F5E-5FF6-034C-8DF1-A8A778063C20}" destId="{DF4BE903-DA66-9549-8072-1982070BAD2B}" srcOrd="2" destOrd="0" presId="urn:microsoft.com/office/officeart/2005/8/layout/vList2"/>
    <dgm:cxn modelId="{68AA937B-B448-394C-AF7B-7624B18CAF46}" type="presParOf" srcId="{22C31F5E-5FF6-034C-8DF1-A8A778063C20}" destId="{5C45A002-042B-4C4A-9BCD-EC7575C5B140}" srcOrd="3" destOrd="0" presId="urn:microsoft.com/office/officeart/2005/8/layout/vList2"/>
    <dgm:cxn modelId="{50C87350-6691-644E-A310-18E53F02689D}" type="presParOf" srcId="{22C31F5E-5FF6-034C-8DF1-A8A778063C20}" destId="{593ADB4F-BA8C-F645-A56F-D198DF7ABCD3}" srcOrd="4" destOrd="0" presId="urn:microsoft.com/office/officeart/2005/8/layout/vList2"/>
    <dgm:cxn modelId="{5553CBEC-47BC-6441-97F2-17A7F7369412}" type="presParOf" srcId="{22C31F5E-5FF6-034C-8DF1-A8A778063C20}" destId="{ABA90A2A-6762-574A-97A2-8064A126E9AC}" srcOrd="5" destOrd="0" presId="urn:microsoft.com/office/officeart/2005/8/layout/vList2"/>
    <dgm:cxn modelId="{A3E024A3-EA25-564C-BDCF-1F11BCFE4D91}" type="presParOf" srcId="{22C31F5E-5FF6-034C-8DF1-A8A778063C20}" destId="{990FF338-3225-CF41-A466-2AD940DE73FD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EF20FD7-9096-4E66-A6E1-AF8CBD544A3B}" type="doc">
      <dgm:prSet loTypeId="urn:microsoft.com/office/officeart/2005/8/layout/vList2" loCatId="list" qsTypeId="urn:microsoft.com/office/officeart/2005/8/quickstyle/simple1" qsCatId="simple" csTypeId="urn:microsoft.com/office/officeart/2005/8/colors/accent3_4" csCatId="accent3" phldr="1"/>
      <dgm:spPr/>
      <dgm:t>
        <a:bodyPr/>
        <a:lstStyle/>
        <a:p>
          <a:endParaRPr lang="en-US"/>
        </a:p>
      </dgm:t>
    </dgm:pt>
    <dgm:pt modelId="{2A142CB1-2106-498F-9EB0-910E6BF93AE8}">
      <dgm:prSet/>
      <dgm:spPr/>
      <dgm:t>
        <a:bodyPr/>
        <a:lstStyle/>
        <a:p>
          <a:r>
            <a:rPr lang="cs-CZ" b="0" baseline="0" dirty="0"/>
            <a:t>Metabolická adaptace</a:t>
          </a:r>
          <a:endParaRPr lang="en-US" dirty="0"/>
        </a:p>
      </dgm:t>
    </dgm:pt>
    <dgm:pt modelId="{7DCCB10F-0C90-4CCC-9D43-36FBB4434D0C}" type="parTrans" cxnId="{A4BC63AB-1B33-4F24-A7D5-E9E74567FFDE}">
      <dgm:prSet/>
      <dgm:spPr/>
      <dgm:t>
        <a:bodyPr/>
        <a:lstStyle/>
        <a:p>
          <a:endParaRPr lang="en-US"/>
        </a:p>
      </dgm:t>
    </dgm:pt>
    <dgm:pt modelId="{04B35D52-3D05-46C8-BC74-2508A3238AB7}" type="sibTrans" cxnId="{A4BC63AB-1B33-4F24-A7D5-E9E74567FFDE}">
      <dgm:prSet/>
      <dgm:spPr/>
      <dgm:t>
        <a:bodyPr/>
        <a:lstStyle/>
        <a:p>
          <a:endParaRPr lang="en-US"/>
        </a:p>
      </dgm:t>
    </dgm:pt>
    <dgm:pt modelId="{7F4F3B3E-FDDB-714A-B7C8-8F6B5AB6A953}">
      <dgm:prSet/>
      <dgm:spPr/>
      <dgm:t>
        <a:bodyPr/>
        <a:lstStyle/>
        <a:p>
          <a:r>
            <a:rPr lang="cs-CZ" dirty="0"/>
            <a:t>Extrakce kyslíku (a.-v. O2 diference)</a:t>
          </a:r>
        </a:p>
      </dgm:t>
    </dgm:pt>
    <dgm:pt modelId="{7C2D5826-26E4-4D4F-B567-0B34C87A9B5B}" type="parTrans" cxnId="{9E5C77C3-A6B4-BD44-9D82-AEACAC364118}">
      <dgm:prSet/>
      <dgm:spPr/>
      <dgm:t>
        <a:bodyPr/>
        <a:lstStyle/>
        <a:p>
          <a:endParaRPr lang="cs-CZ"/>
        </a:p>
      </dgm:t>
    </dgm:pt>
    <dgm:pt modelId="{EF7DFDB6-CBA6-A743-B592-7C0674EB43D5}" type="sibTrans" cxnId="{9E5C77C3-A6B4-BD44-9D82-AEACAC364118}">
      <dgm:prSet/>
      <dgm:spPr/>
      <dgm:t>
        <a:bodyPr/>
        <a:lstStyle/>
        <a:p>
          <a:endParaRPr lang="cs-CZ"/>
        </a:p>
      </dgm:t>
    </dgm:pt>
    <dgm:pt modelId="{98C30D3B-5BCD-4C46-8A1B-B17260020ED1}">
      <dgm:prSet/>
      <dgm:spPr>
        <a:solidFill>
          <a:srgbClr val="B08D78"/>
        </a:solidFill>
      </dgm:spPr>
      <dgm:t>
        <a:bodyPr/>
        <a:lstStyle/>
        <a:p>
          <a:r>
            <a:rPr lang="cs-CZ" dirty="0"/>
            <a:t>Změny průtoku a distribuce krve</a:t>
          </a:r>
        </a:p>
      </dgm:t>
    </dgm:pt>
    <dgm:pt modelId="{498A8FBC-AF34-A140-A7FF-1033D596AEA6}" type="parTrans" cxnId="{9B790B71-A350-154A-9042-99B112776CFE}">
      <dgm:prSet/>
      <dgm:spPr/>
      <dgm:t>
        <a:bodyPr/>
        <a:lstStyle/>
        <a:p>
          <a:endParaRPr lang="cs-CZ"/>
        </a:p>
      </dgm:t>
    </dgm:pt>
    <dgm:pt modelId="{7270CC9E-1420-B34D-9F9D-ABED02C233ED}" type="sibTrans" cxnId="{9B790B71-A350-154A-9042-99B112776CFE}">
      <dgm:prSet/>
      <dgm:spPr/>
      <dgm:t>
        <a:bodyPr/>
        <a:lstStyle/>
        <a:p>
          <a:endParaRPr lang="cs-CZ"/>
        </a:p>
      </dgm:t>
    </dgm:pt>
    <dgm:pt modelId="{22C31F5E-5FF6-034C-8DF1-A8A778063C20}" type="pres">
      <dgm:prSet presAssocID="{4EF20FD7-9096-4E66-A6E1-AF8CBD544A3B}" presName="linear" presStyleCnt="0">
        <dgm:presLayoutVars>
          <dgm:animLvl val="lvl"/>
          <dgm:resizeHandles val="exact"/>
        </dgm:presLayoutVars>
      </dgm:prSet>
      <dgm:spPr/>
    </dgm:pt>
    <dgm:pt modelId="{8F00DFAF-80E9-D249-9186-C8F04D618690}" type="pres">
      <dgm:prSet presAssocID="{2A142CB1-2106-498F-9EB0-910E6BF93AE8}" presName="parentText" presStyleLbl="node1" presStyleIdx="0" presStyleCnt="3" custLinFactNeighborY="3601">
        <dgm:presLayoutVars>
          <dgm:chMax val="0"/>
          <dgm:bulletEnabled val="1"/>
        </dgm:presLayoutVars>
      </dgm:prSet>
      <dgm:spPr/>
    </dgm:pt>
    <dgm:pt modelId="{7C9CA86D-3C3A-7E4C-83EE-2F30BAF8B831}" type="pres">
      <dgm:prSet presAssocID="{04B35D52-3D05-46C8-BC74-2508A3238AB7}" presName="spacer" presStyleCnt="0"/>
      <dgm:spPr/>
    </dgm:pt>
    <dgm:pt modelId="{DF4BE903-DA66-9549-8072-1982070BAD2B}" type="pres">
      <dgm:prSet presAssocID="{98C30D3B-5BCD-4C46-8A1B-B17260020ED1}" presName="parentText" presStyleLbl="node1" presStyleIdx="1" presStyleCnt="3" custLinFactY="95014" custLinFactNeighborX="199" custLinFactNeighborY="100000">
        <dgm:presLayoutVars>
          <dgm:chMax val="0"/>
          <dgm:bulletEnabled val="1"/>
        </dgm:presLayoutVars>
      </dgm:prSet>
      <dgm:spPr/>
    </dgm:pt>
    <dgm:pt modelId="{5C45A002-042B-4C4A-9BCD-EC7575C5B140}" type="pres">
      <dgm:prSet presAssocID="{7270CC9E-1420-B34D-9F9D-ABED02C233ED}" presName="spacer" presStyleCnt="0"/>
      <dgm:spPr/>
    </dgm:pt>
    <dgm:pt modelId="{593ADB4F-BA8C-F645-A56F-D198DF7ABCD3}" type="pres">
      <dgm:prSet presAssocID="{7F4F3B3E-FDDB-714A-B7C8-8F6B5AB6A953}" presName="parentText" presStyleLbl="node1" presStyleIdx="2" presStyleCnt="3" custLinFactY="-100000" custLinFactNeighborX="199" custLinFactNeighborY="-120633">
        <dgm:presLayoutVars>
          <dgm:chMax val="0"/>
          <dgm:bulletEnabled val="1"/>
        </dgm:presLayoutVars>
      </dgm:prSet>
      <dgm:spPr/>
    </dgm:pt>
  </dgm:ptLst>
  <dgm:cxnLst>
    <dgm:cxn modelId="{BFDD2003-1ADB-DC4C-BC5E-B4FCCB93365B}" type="presOf" srcId="{98C30D3B-5BCD-4C46-8A1B-B17260020ED1}" destId="{DF4BE903-DA66-9549-8072-1982070BAD2B}" srcOrd="0" destOrd="0" presId="urn:microsoft.com/office/officeart/2005/8/layout/vList2"/>
    <dgm:cxn modelId="{9358FB3A-D6C8-8D43-B366-494737D36053}" type="presOf" srcId="{4EF20FD7-9096-4E66-A6E1-AF8CBD544A3B}" destId="{22C31F5E-5FF6-034C-8DF1-A8A778063C20}" srcOrd="0" destOrd="0" presId="urn:microsoft.com/office/officeart/2005/8/layout/vList2"/>
    <dgm:cxn modelId="{9B790B71-A350-154A-9042-99B112776CFE}" srcId="{4EF20FD7-9096-4E66-A6E1-AF8CBD544A3B}" destId="{98C30D3B-5BCD-4C46-8A1B-B17260020ED1}" srcOrd="1" destOrd="0" parTransId="{498A8FBC-AF34-A140-A7FF-1033D596AEA6}" sibTransId="{7270CC9E-1420-B34D-9F9D-ABED02C233ED}"/>
    <dgm:cxn modelId="{5697A459-46B2-2E4E-B5BA-70A4C2467D92}" type="presOf" srcId="{7F4F3B3E-FDDB-714A-B7C8-8F6B5AB6A953}" destId="{593ADB4F-BA8C-F645-A56F-D198DF7ABCD3}" srcOrd="0" destOrd="0" presId="urn:microsoft.com/office/officeart/2005/8/layout/vList2"/>
    <dgm:cxn modelId="{A4BC63AB-1B33-4F24-A7D5-E9E74567FFDE}" srcId="{4EF20FD7-9096-4E66-A6E1-AF8CBD544A3B}" destId="{2A142CB1-2106-498F-9EB0-910E6BF93AE8}" srcOrd="0" destOrd="0" parTransId="{7DCCB10F-0C90-4CCC-9D43-36FBB4434D0C}" sibTransId="{04B35D52-3D05-46C8-BC74-2508A3238AB7}"/>
    <dgm:cxn modelId="{9E5C77C3-A6B4-BD44-9D82-AEACAC364118}" srcId="{4EF20FD7-9096-4E66-A6E1-AF8CBD544A3B}" destId="{7F4F3B3E-FDDB-714A-B7C8-8F6B5AB6A953}" srcOrd="2" destOrd="0" parTransId="{7C2D5826-26E4-4D4F-B567-0B34C87A9B5B}" sibTransId="{EF7DFDB6-CBA6-A743-B592-7C0674EB43D5}"/>
    <dgm:cxn modelId="{2A0DEBF0-F76D-074C-B734-30022E567CC0}" type="presOf" srcId="{2A142CB1-2106-498F-9EB0-910E6BF93AE8}" destId="{8F00DFAF-80E9-D249-9186-C8F04D618690}" srcOrd="0" destOrd="0" presId="urn:microsoft.com/office/officeart/2005/8/layout/vList2"/>
    <dgm:cxn modelId="{E3E59F85-C890-3F49-86B9-DF284EF95986}" type="presParOf" srcId="{22C31F5E-5FF6-034C-8DF1-A8A778063C20}" destId="{8F00DFAF-80E9-D249-9186-C8F04D618690}" srcOrd="0" destOrd="0" presId="urn:microsoft.com/office/officeart/2005/8/layout/vList2"/>
    <dgm:cxn modelId="{EE46BAFE-524E-C743-8D9B-5392266DA9C1}" type="presParOf" srcId="{22C31F5E-5FF6-034C-8DF1-A8A778063C20}" destId="{7C9CA86D-3C3A-7E4C-83EE-2F30BAF8B831}" srcOrd="1" destOrd="0" presId="urn:microsoft.com/office/officeart/2005/8/layout/vList2"/>
    <dgm:cxn modelId="{DF98E5A2-F67D-E04D-A5F3-ED76682F7784}" type="presParOf" srcId="{22C31F5E-5FF6-034C-8DF1-A8A778063C20}" destId="{DF4BE903-DA66-9549-8072-1982070BAD2B}" srcOrd="2" destOrd="0" presId="urn:microsoft.com/office/officeart/2005/8/layout/vList2"/>
    <dgm:cxn modelId="{68AA937B-B448-394C-AF7B-7624B18CAF46}" type="presParOf" srcId="{22C31F5E-5FF6-034C-8DF1-A8A778063C20}" destId="{5C45A002-042B-4C4A-9BCD-EC7575C5B140}" srcOrd="3" destOrd="0" presId="urn:microsoft.com/office/officeart/2005/8/layout/vList2"/>
    <dgm:cxn modelId="{50C87350-6691-644E-A310-18E53F02689D}" type="presParOf" srcId="{22C31F5E-5FF6-034C-8DF1-A8A778063C20}" destId="{593ADB4F-BA8C-F645-A56F-D198DF7ABCD3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EF20FD7-9096-4E66-A6E1-AF8CBD544A3B}" type="doc">
      <dgm:prSet loTypeId="urn:microsoft.com/office/officeart/2005/8/layout/vList2" loCatId="list" qsTypeId="urn:microsoft.com/office/officeart/2005/8/quickstyle/simple1" qsCatId="simple" csTypeId="urn:microsoft.com/office/officeart/2005/8/colors/accent3_4" csCatId="accent3" phldr="1"/>
      <dgm:spPr/>
      <dgm:t>
        <a:bodyPr/>
        <a:lstStyle/>
        <a:p>
          <a:endParaRPr lang="en-US"/>
        </a:p>
      </dgm:t>
    </dgm:pt>
    <dgm:pt modelId="{2A142CB1-2106-498F-9EB0-910E6BF93AE8}">
      <dgm:prSet/>
      <dgm:spPr/>
      <dgm:t>
        <a:bodyPr/>
        <a:lstStyle/>
        <a:p>
          <a:r>
            <a:rPr lang="cs-CZ" dirty="0"/>
            <a:t>Zvýšení objemu rychlých vláken a jejich bílkovinných filament</a:t>
          </a:r>
          <a:endParaRPr lang="en-US" dirty="0"/>
        </a:p>
      </dgm:t>
    </dgm:pt>
    <dgm:pt modelId="{7DCCB10F-0C90-4CCC-9D43-36FBB4434D0C}" type="parTrans" cxnId="{A4BC63AB-1B33-4F24-A7D5-E9E74567FFDE}">
      <dgm:prSet/>
      <dgm:spPr/>
      <dgm:t>
        <a:bodyPr/>
        <a:lstStyle/>
        <a:p>
          <a:endParaRPr lang="en-US"/>
        </a:p>
      </dgm:t>
    </dgm:pt>
    <dgm:pt modelId="{04B35D52-3D05-46C8-BC74-2508A3238AB7}" type="sibTrans" cxnId="{A4BC63AB-1B33-4F24-A7D5-E9E74567FFDE}">
      <dgm:prSet/>
      <dgm:spPr/>
      <dgm:t>
        <a:bodyPr/>
        <a:lstStyle/>
        <a:p>
          <a:endParaRPr lang="en-US"/>
        </a:p>
      </dgm:t>
    </dgm:pt>
    <dgm:pt modelId="{7F4F3B3E-FDDB-714A-B7C8-8F6B5AB6A953}">
      <dgm:prSet/>
      <dgm:spPr/>
      <dgm:t>
        <a:bodyPr/>
        <a:lstStyle/>
        <a:p>
          <a:r>
            <a:rPr lang="cs-CZ" dirty="0"/>
            <a:t>Zvýšení zásoby ATP, CP, glykogenu</a:t>
          </a:r>
        </a:p>
      </dgm:t>
    </dgm:pt>
    <dgm:pt modelId="{7C2D5826-26E4-4D4F-B567-0B34C87A9B5B}" type="parTrans" cxnId="{9E5C77C3-A6B4-BD44-9D82-AEACAC364118}">
      <dgm:prSet/>
      <dgm:spPr/>
      <dgm:t>
        <a:bodyPr/>
        <a:lstStyle/>
        <a:p>
          <a:endParaRPr lang="cs-CZ"/>
        </a:p>
      </dgm:t>
    </dgm:pt>
    <dgm:pt modelId="{EF7DFDB6-CBA6-A743-B592-7C0674EB43D5}" type="sibTrans" cxnId="{9E5C77C3-A6B4-BD44-9D82-AEACAC364118}">
      <dgm:prSet/>
      <dgm:spPr/>
      <dgm:t>
        <a:bodyPr/>
        <a:lstStyle/>
        <a:p>
          <a:endParaRPr lang="cs-CZ"/>
        </a:p>
      </dgm:t>
    </dgm:pt>
    <dgm:pt modelId="{98C30D3B-5BCD-4C46-8A1B-B17260020ED1}">
      <dgm:prSet/>
      <dgm:spPr>
        <a:solidFill>
          <a:srgbClr val="B08D78"/>
        </a:solidFill>
      </dgm:spPr>
      <dgm:t>
        <a:bodyPr/>
        <a:lstStyle/>
        <a:p>
          <a:r>
            <a:rPr lang="cs-CZ" dirty="0"/>
            <a:t>Zlepšení biomechanické účinnosti </a:t>
          </a:r>
        </a:p>
      </dgm:t>
    </dgm:pt>
    <dgm:pt modelId="{498A8FBC-AF34-A140-A7FF-1033D596AEA6}" type="parTrans" cxnId="{9B790B71-A350-154A-9042-99B112776CFE}">
      <dgm:prSet/>
      <dgm:spPr/>
      <dgm:t>
        <a:bodyPr/>
        <a:lstStyle/>
        <a:p>
          <a:endParaRPr lang="cs-CZ"/>
        </a:p>
      </dgm:t>
    </dgm:pt>
    <dgm:pt modelId="{7270CC9E-1420-B34D-9F9D-ABED02C233ED}" type="sibTrans" cxnId="{9B790B71-A350-154A-9042-99B112776CFE}">
      <dgm:prSet/>
      <dgm:spPr/>
      <dgm:t>
        <a:bodyPr/>
        <a:lstStyle/>
        <a:p>
          <a:endParaRPr lang="cs-CZ"/>
        </a:p>
      </dgm:t>
    </dgm:pt>
    <dgm:pt modelId="{22C31F5E-5FF6-034C-8DF1-A8A778063C20}" type="pres">
      <dgm:prSet presAssocID="{4EF20FD7-9096-4E66-A6E1-AF8CBD544A3B}" presName="linear" presStyleCnt="0">
        <dgm:presLayoutVars>
          <dgm:animLvl val="lvl"/>
          <dgm:resizeHandles val="exact"/>
        </dgm:presLayoutVars>
      </dgm:prSet>
      <dgm:spPr/>
    </dgm:pt>
    <dgm:pt modelId="{8F00DFAF-80E9-D249-9186-C8F04D618690}" type="pres">
      <dgm:prSet presAssocID="{2A142CB1-2106-498F-9EB0-910E6BF93AE8}" presName="parentText" presStyleLbl="node1" presStyleIdx="0" presStyleCnt="3" custScaleY="133656" custLinFactNeighborX="-1019" custLinFactNeighborY="79488">
        <dgm:presLayoutVars>
          <dgm:chMax val="0"/>
          <dgm:bulletEnabled val="1"/>
        </dgm:presLayoutVars>
      </dgm:prSet>
      <dgm:spPr/>
    </dgm:pt>
    <dgm:pt modelId="{7C9CA86D-3C3A-7E4C-83EE-2F30BAF8B831}" type="pres">
      <dgm:prSet presAssocID="{04B35D52-3D05-46C8-BC74-2508A3238AB7}" presName="spacer" presStyleCnt="0"/>
      <dgm:spPr/>
    </dgm:pt>
    <dgm:pt modelId="{DF4BE903-DA66-9549-8072-1982070BAD2B}" type="pres">
      <dgm:prSet presAssocID="{98C30D3B-5BCD-4C46-8A1B-B17260020ED1}" presName="parentText" presStyleLbl="node1" presStyleIdx="1" presStyleCnt="3" custScaleX="100000" custScaleY="146880" custLinFactY="193038" custLinFactNeighborX="373" custLinFactNeighborY="200000">
        <dgm:presLayoutVars>
          <dgm:chMax val="0"/>
          <dgm:bulletEnabled val="1"/>
        </dgm:presLayoutVars>
      </dgm:prSet>
      <dgm:spPr/>
    </dgm:pt>
    <dgm:pt modelId="{5C45A002-042B-4C4A-9BCD-EC7575C5B140}" type="pres">
      <dgm:prSet presAssocID="{7270CC9E-1420-B34D-9F9D-ABED02C233ED}" presName="spacer" presStyleCnt="0"/>
      <dgm:spPr/>
    </dgm:pt>
    <dgm:pt modelId="{593ADB4F-BA8C-F645-A56F-D198DF7ABCD3}" type="pres">
      <dgm:prSet presAssocID="{7F4F3B3E-FDDB-714A-B7C8-8F6B5AB6A953}" presName="parentText" presStyleLbl="node1" presStyleIdx="2" presStyleCnt="3" custScaleX="100000" custScaleY="131283" custLinFactY="-130259" custLinFactNeighborY="-200000">
        <dgm:presLayoutVars>
          <dgm:chMax val="0"/>
          <dgm:bulletEnabled val="1"/>
        </dgm:presLayoutVars>
      </dgm:prSet>
      <dgm:spPr/>
    </dgm:pt>
  </dgm:ptLst>
  <dgm:cxnLst>
    <dgm:cxn modelId="{BFDD2003-1ADB-DC4C-BC5E-B4FCCB93365B}" type="presOf" srcId="{98C30D3B-5BCD-4C46-8A1B-B17260020ED1}" destId="{DF4BE903-DA66-9549-8072-1982070BAD2B}" srcOrd="0" destOrd="0" presId="urn:microsoft.com/office/officeart/2005/8/layout/vList2"/>
    <dgm:cxn modelId="{9358FB3A-D6C8-8D43-B366-494737D36053}" type="presOf" srcId="{4EF20FD7-9096-4E66-A6E1-AF8CBD544A3B}" destId="{22C31F5E-5FF6-034C-8DF1-A8A778063C20}" srcOrd="0" destOrd="0" presId="urn:microsoft.com/office/officeart/2005/8/layout/vList2"/>
    <dgm:cxn modelId="{9B790B71-A350-154A-9042-99B112776CFE}" srcId="{4EF20FD7-9096-4E66-A6E1-AF8CBD544A3B}" destId="{98C30D3B-5BCD-4C46-8A1B-B17260020ED1}" srcOrd="1" destOrd="0" parTransId="{498A8FBC-AF34-A140-A7FF-1033D596AEA6}" sibTransId="{7270CC9E-1420-B34D-9F9D-ABED02C233ED}"/>
    <dgm:cxn modelId="{5697A459-46B2-2E4E-B5BA-70A4C2467D92}" type="presOf" srcId="{7F4F3B3E-FDDB-714A-B7C8-8F6B5AB6A953}" destId="{593ADB4F-BA8C-F645-A56F-D198DF7ABCD3}" srcOrd="0" destOrd="0" presId="urn:microsoft.com/office/officeart/2005/8/layout/vList2"/>
    <dgm:cxn modelId="{A4BC63AB-1B33-4F24-A7D5-E9E74567FFDE}" srcId="{4EF20FD7-9096-4E66-A6E1-AF8CBD544A3B}" destId="{2A142CB1-2106-498F-9EB0-910E6BF93AE8}" srcOrd="0" destOrd="0" parTransId="{7DCCB10F-0C90-4CCC-9D43-36FBB4434D0C}" sibTransId="{04B35D52-3D05-46C8-BC74-2508A3238AB7}"/>
    <dgm:cxn modelId="{9E5C77C3-A6B4-BD44-9D82-AEACAC364118}" srcId="{4EF20FD7-9096-4E66-A6E1-AF8CBD544A3B}" destId="{7F4F3B3E-FDDB-714A-B7C8-8F6B5AB6A953}" srcOrd="2" destOrd="0" parTransId="{7C2D5826-26E4-4D4F-B567-0B34C87A9B5B}" sibTransId="{EF7DFDB6-CBA6-A743-B592-7C0674EB43D5}"/>
    <dgm:cxn modelId="{2A0DEBF0-F76D-074C-B734-30022E567CC0}" type="presOf" srcId="{2A142CB1-2106-498F-9EB0-910E6BF93AE8}" destId="{8F00DFAF-80E9-D249-9186-C8F04D618690}" srcOrd="0" destOrd="0" presId="urn:microsoft.com/office/officeart/2005/8/layout/vList2"/>
    <dgm:cxn modelId="{E3E59F85-C890-3F49-86B9-DF284EF95986}" type="presParOf" srcId="{22C31F5E-5FF6-034C-8DF1-A8A778063C20}" destId="{8F00DFAF-80E9-D249-9186-C8F04D618690}" srcOrd="0" destOrd="0" presId="urn:microsoft.com/office/officeart/2005/8/layout/vList2"/>
    <dgm:cxn modelId="{EE46BAFE-524E-C743-8D9B-5392266DA9C1}" type="presParOf" srcId="{22C31F5E-5FF6-034C-8DF1-A8A778063C20}" destId="{7C9CA86D-3C3A-7E4C-83EE-2F30BAF8B831}" srcOrd="1" destOrd="0" presId="urn:microsoft.com/office/officeart/2005/8/layout/vList2"/>
    <dgm:cxn modelId="{DF98E5A2-F67D-E04D-A5F3-ED76682F7784}" type="presParOf" srcId="{22C31F5E-5FF6-034C-8DF1-A8A778063C20}" destId="{DF4BE903-DA66-9549-8072-1982070BAD2B}" srcOrd="2" destOrd="0" presId="urn:microsoft.com/office/officeart/2005/8/layout/vList2"/>
    <dgm:cxn modelId="{68AA937B-B448-394C-AF7B-7624B18CAF46}" type="presParOf" srcId="{22C31F5E-5FF6-034C-8DF1-A8A778063C20}" destId="{5C45A002-042B-4C4A-9BCD-EC7575C5B140}" srcOrd="3" destOrd="0" presId="urn:microsoft.com/office/officeart/2005/8/layout/vList2"/>
    <dgm:cxn modelId="{50C87350-6691-644E-A310-18E53F02689D}" type="presParOf" srcId="{22C31F5E-5FF6-034C-8DF1-A8A778063C20}" destId="{593ADB4F-BA8C-F645-A56F-D198DF7ABCD3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96CAC64-B985-8846-A412-4F514B2117C1}" type="doc">
      <dgm:prSet loTypeId="urn:microsoft.com/office/officeart/2005/8/layout/StepDownProcess" loCatId="" qsTypeId="urn:microsoft.com/office/officeart/2005/8/quickstyle/simple1" qsCatId="simple" csTypeId="urn:microsoft.com/office/officeart/2005/8/colors/accent3_4" csCatId="accent3" phldr="1"/>
      <dgm:spPr/>
      <dgm:t>
        <a:bodyPr/>
        <a:lstStyle/>
        <a:p>
          <a:endParaRPr lang="cs-CZ"/>
        </a:p>
      </dgm:t>
    </dgm:pt>
    <dgm:pt modelId="{E5F1D2A8-CA4E-E44B-8C1B-9D97DE6F3024}">
      <dgm:prSet phldrT="[Text]" custT="1"/>
      <dgm:spPr/>
      <dgm:t>
        <a:bodyPr/>
        <a:lstStyle/>
        <a:p>
          <a:r>
            <a:rPr lang="cs-CZ" sz="1600" dirty="0"/>
            <a:t>Respektování zákonitostí kineziologie dýchání</a:t>
          </a:r>
        </a:p>
      </dgm:t>
    </dgm:pt>
    <dgm:pt modelId="{DFD68021-9EAE-B94B-8197-40831F8505E0}" type="parTrans" cxnId="{FFA19839-EF98-1948-9A80-7603FB30A55B}">
      <dgm:prSet/>
      <dgm:spPr/>
      <dgm:t>
        <a:bodyPr/>
        <a:lstStyle/>
        <a:p>
          <a:endParaRPr lang="cs-CZ"/>
        </a:p>
      </dgm:t>
    </dgm:pt>
    <dgm:pt modelId="{9EFB7B01-C4C1-4A4D-B11D-197155B285F0}" type="sibTrans" cxnId="{FFA19839-EF98-1948-9A80-7603FB30A55B}">
      <dgm:prSet/>
      <dgm:spPr/>
      <dgm:t>
        <a:bodyPr/>
        <a:lstStyle/>
        <a:p>
          <a:endParaRPr lang="cs-CZ"/>
        </a:p>
      </dgm:t>
    </dgm:pt>
    <dgm:pt modelId="{69C48C50-F0C2-FE4C-AD14-A4F8AFD40DA9}">
      <dgm:prSet phldrT="[Text]" custT="1"/>
      <dgm:spPr/>
      <dgm:t>
        <a:bodyPr/>
        <a:lstStyle/>
        <a:p>
          <a:pPr marL="323850" indent="0" algn="l">
            <a:buFontTx/>
            <a:buNone/>
            <a:tabLst/>
          </a:pPr>
          <a:r>
            <a:rPr lang="cs-CZ" sz="1800" dirty="0"/>
            <a:t>+ edukace pacienta v rámci dechového vzoru</a:t>
          </a:r>
        </a:p>
      </dgm:t>
    </dgm:pt>
    <dgm:pt modelId="{F1799A92-E91E-7C48-97A8-49B0C5200EE0}" type="parTrans" cxnId="{610111A0-F96D-E84B-89F6-0090E234510F}">
      <dgm:prSet/>
      <dgm:spPr/>
      <dgm:t>
        <a:bodyPr/>
        <a:lstStyle/>
        <a:p>
          <a:endParaRPr lang="cs-CZ"/>
        </a:p>
      </dgm:t>
    </dgm:pt>
    <dgm:pt modelId="{46FB06E9-6C48-0640-B4B4-6CECF0952AA8}" type="sibTrans" cxnId="{610111A0-F96D-E84B-89F6-0090E234510F}">
      <dgm:prSet/>
      <dgm:spPr/>
      <dgm:t>
        <a:bodyPr/>
        <a:lstStyle/>
        <a:p>
          <a:endParaRPr lang="cs-CZ"/>
        </a:p>
      </dgm:t>
    </dgm:pt>
    <dgm:pt modelId="{673FFF48-556C-9449-AF1D-695A3B156040}">
      <dgm:prSet phldrT="[Text]" custT="1"/>
      <dgm:spPr/>
      <dgm:t>
        <a:bodyPr/>
        <a:lstStyle/>
        <a:p>
          <a:r>
            <a:rPr lang="cs-CZ" sz="1600" b="1" u="sng" dirty="0"/>
            <a:t>Rozvíjení </a:t>
          </a:r>
          <a:r>
            <a:rPr lang="cs-CZ" sz="1600" b="1" u="sng" dirty="0" err="1"/>
            <a:t>thoraxu</a:t>
          </a:r>
          <a:r>
            <a:rPr lang="cs-CZ" sz="1600" b="1" u="sng" dirty="0"/>
            <a:t>: </a:t>
          </a:r>
          <a:r>
            <a:rPr lang="cs-CZ" sz="1600" dirty="0" err="1"/>
            <a:t>laterolaterálně</a:t>
          </a:r>
          <a:r>
            <a:rPr lang="cs-CZ" sz="1600" dirty="0"/>
            <a:t>  ventrodorzálně </a:t>
          </a:r>
          <a:r>
            <a:rPr lang="cs-CZ" sz="1600" dirty="0" err="1"/>
            <a:t>kraniokaudálně</a:t>
          </a:r>
          <a:endParaRPr lang="cs-CZ" sz="1600" dirty="0"/>
        </a:p>
      </dgm:t>
    </dgm:pt>
    <dgm:pt modelId="{B5D7CB41-A0C4-5A42-9BCA-3F6F63D81DA2}" type="parTrans" cxnId="{F4B351DC-FF83-F44E-8108-CB1336E93591}">
      <dgm:prSet/>
      <dgm:spPr/>
      <dgm:t>
        <a:bodyPr/>
        <a:lstStyle/>
        <a:p>
          <a:endParaRPr lang="cs-CZ"/>
        </a:p>
      </dgm:t>
    </dgm:pt>
    <dgm:pt modelId="{B04A848D-770E-B046-9754-8AFB4EA46E53}" type="sibTrans" cxnId="{F4B351DC-FF83-F44E-8108-CB1336E93591}">
      <dgm:prSet/>
      <dgm:spPr/>
      <dgm:t>
        <a:bodyPr/>
        <a:lstStyle/>
        <a:p>
          <a:endParaRPr lang="cs-CZ"/>
        </a:p>
      </dgm:t>
    </dgm:pt>
    <dgm:pt modelId="{2E85AE1B-7304-7847-B9CE-946BCDF8890A}">
      <dgm:prSet phldrT="[Text]" custT="1"/>
      <dgm:spPr/>
      <dgm:t>
        <a:bodyPr/>
        <a:lstStyle/>
        <a:p>
          <a:pPr algn="ctr"/>
          <a:r>
            <a:rPr lang="cs-CZ" sz="1600" b="1" u="sng" dirty="0"/>
            <a:t>Za ideálního stavu: </a:t>
          </a:r>
          <a:r>
            <a:rPr lang="cs-CZ" sz="1600" dirty="0"/>
            <a:t>zvýšení </a:t>
          </a:r>
          <a:r>
            <a:rPr lang="cs-CZ" sz="1600" dirty="0" err="1"/>
            <a:t>Vt</a:t>
          </a:r>
          <a:r>
            <a:rPr lang="cs-CZ" sz="1600" dirty="0"/>
            <a:t> ve všech částech plic za minimalizace úsilí auxiliárních nádechových svalů</a:t>
          </a:r>
        </a:p>
      </dgm:t>
    </dgm:pt>
    <dgm:pt modelId="{E5C9D58C-558F-BF40-BF28-BF6B6035D9BD}" type="parTrans" cxnId="{9F80E223-F4F9-754F-AC0D-10A783DB2DFD}">
      <dgm:prSet/>
      <dgm:spPr/>
      <dgm:t>
        <a:bodyPr/>
        <a:lstStyle/>
        <a:p>
          <a:endParaRPr lang="cs-CZ"/>
        </a:p>
      </dgm:t>
    </dgm:pt>
    <dgm:pt modelId="{DFBC1689-5EE1-E24F-A00A-11547246D286}" type="sibTrans" cxnId="{9F80E223-F4F9-754F-AC0D-10A783DB2DFD}">
      <dgm:prSet/>
      <dgm:spPr/>
      <dgm:t>
        <a:bodyPr/>
        <a:lstStyle/>
        <a:p>
          <a:endParaRPr lang="cs-CZ"/>
        </a:p>
      </dgm:t>
    </dgm:pt>
    <dgm:pt modelId="{158098C0-B6E4-4A4C-B90C-469B5E0C6BFF}" type="pres">
      <dgm:prSet presAssocID="{696CAC64-B985-8846-A412-4F514B2117C1}" presName="rootnode" presStyleCnt="0">
        <dgm:presLayoutVars>
          <dgm:chMax/>
          <dgm:chPref/>
          <dgm:dir/>
          <dgm:animLvl val="lvl"/>
        </dgm:presLayoutVars>
      </dgm:prSet>
      <dgm:spPr/>
    </dgm:pt>
    <dgm:pt modelId="{ABF65D39-C850-C143-BEF8-F98517D13B34}" type="pres">
      <dgm:prSet presAssocID="{E5F1D2A8-CA4E-E44B-8C1B-9D97DE6F3024}" presName="composite" presStyleCnt="0"/>
      <dgm:spPr/>
    </dgm:pt>
    <dgm:pt modelId="{C064C02C-D449-5742-ACD3-4F7AF7C92DC3}" type="pres">
      <dgm:prSet presAssocID="{E5F1D2A8-CA4E-E44B-8C1B-9D97DE6F3024}" presName="bentUpArrow1" presStyleLbl="alignImgPlace1" presStyleIdx="0" presStyleCnt="2" custLinFactNeighborX="9451" custLinFactNeighborY="26259"/>
      <dgm:spPr/>
    </dgm:pt>
    <dgm:pt modelId="{B690BFFD-2D2E-DF47-8202-1A964B6ACC42}" type="pres">
      <dgm:prSet presAssocID="{E5F1D2A8-CA4E-E44B-8C1B-9D97DE6F3024}" presName="ParentText" presStyleLbl="node1" presStyleIdx="0" presStyleCnt="3" custScaleX="118780" custScaleY="142262" custLinFactNeighborX="-1669" custLinFactNeighborY="1122">
        <dgm:presLayoutVars>
          <dgm:chMax val="1"/>
          <dgm:chPref val="1"/>
          <dgm:bulletEnabled val="1"/>
        </dgm:presLayoutVars>
      </dgm:prSet>
      <dgm:spPr/>
    </dgm:pt>
    <dgm:pt modelId="{FDB11CD5-75EB-5246-B59B-B4B0B23BFBCC}" type="pres">
      <dgm:prSet presAssocID="{E5F1D2A8-CA4E-E44B-8C1B-9D97DE6F3024}" presName="ChildText" presStyleLbl="revTx" presStyleIdx="0" presStyleCnt="2" custScaleX="225122" custLinFactNeighborX="63339" custLinFactNeighborY="-2646">
        <dgm:presLayoutVars>
          <dgm:chMax val="0"/>
          <dgm:chPref val="0"/>
          <dgm:bulletEnabled val="1"/>
        </dgm:presLayoutVars>
      </dgm:prSet>
      <dgm:spPr/>
    </dgm:pt>
    <dgm:pt modelId="{EBEB5741-16AB-9D4F-9B4F-93732D1A2695}" type="pres">
      <dgm:prSet presAssocID="{9EFB7B01-C4C1-4A4D-B11D-197155B285F0}" presName="sibTrans" presStyleCnt="0"/>
      <dgm:spPr/>
    </dgm:pt>
    <dgm:pt modelId="{BA7D8E54-0760-2540-9435-336F6319F540}" type="pres">
      <dgm:prSet presAssocID="{673FFF48-556C-9449-AF1D-695A3B156040}" presName="composite" presStyleCnt="0"/>
      <dgm:spPr/>
    </dgm:pt>
    <dgm:pt modelId="{385186F8-6CDA-394A-B112-AE01379AA875}" type="pres">
      <dgm:prSet presAssocID="{673FFF48-556C-9449-AF1D-695A3B156040}" presName="bentUpArrow1" presStyleLbl="alignImgPlace1" presStyleIdx="1" presStyleCnt="2" custScaleX="123937" custLinFactNeighborX="21069" custLinFactNeighborY="40061"/>
      <dgm:spPr/>
    </dgm:pt>
    <dgm:pt modelId="{D2B70D2E-EA92-E24A-A3DB-E69B8ED7370B}" type="pres">
      <dgm:prSet presAssocID="{673FFF48-556C-9449-AF1D-695A3B156040}" presName="ParentText" presStyleLbl="node1" presStyleIdx="1" presStyleCnt="3" custScaleX="128261" custScaleY="187312" custLinFactNeighborX="-7624" custLinFactNeighborY="12462">
        <dgm:presLayoutVars>
          <dgm:chMax val="1"/>
          <dgm:chPref val="1"/>
          <dgm:bulletEnabled val="1"/>
        </dgm:presLayoutVars>
      </dgm:prSet>
      <dgm:spPr/>
    </dgm:pt>
    <dgm:pt modelId="{13B28CBC-7316-BC41-9C72-327D4FCE85FE}" type="pres">
      <dgm:prSet presAssocID="{673FFF48-556C-9449-AF1D-695A3B156040}" presName="ChildText" presStyleLbl="revTx" presStyleIdx="1" presStyleCnt="2">
        <dgm:presLayoutVars>
          <dgm:chMax val="0"/>
          <dgm:chPref val="0"/>
          <dgm:bulletEnabled val="1"/>
        </dgm:presLayoutVars>
      </dgm:prSet>
      <dgm:spPr/>
    </dgm:pt>
    <dgm:pt modelId="{C7CC2832-CC3E-C444-8B7E-6F47C952427A}" type="pres">
      <dgm:prSet presAssocID="{B04A848D-770E-B046-9754-8AFB4EA46E53}" presName="sibTrans" presStyleCnt="0"/>
      <dgm:spPr/>
    </dgm:pt>
    <dgm:pt modelId="{924A99AC-B4A8-504F-A99F-208C38D547AB}" type="pres">
      <dgm:prSet presAssocID="{2E85AE1B-7304-7847-B9CE-946BCDF8890A}" presName="composite" presStyleCnt="0"/>
      <dgm:spPr/>
    </dgm:pt>
    <dgm:pt modelId="{124639B2-7E28-4A43-9CB4-5D51D6C07502}" type="pres">
      <dgm:prSet presAssocID="{2E85AE1B-7304-7847-B9CE-946BCDF8890A}" presName="ParentText" presStyleLbl="node1" presStyleIdx="2" presStyleCnt="3" custScaleX="148060" custScaleY="189692" custLinFactNeighborX="14808" custLinFactNeighborY="3706">
        <dgm:presLayoutVars>
          <dgm:chMax val="1"/>
          <dgm:chPref val="1"/>
          <dgm:bulletEnabled val="1"/>
        </dgm:presLayoutVars>
      </dgm:prSet>
      <dgm:spPr/>
    </dgm:pt>
  </dgm:ptLst>
  <dgm:cxnLst>
    <dgm:cxn modelId="{F29DAA00-6BC3-9042-8A0B-89F4D223C6AC}" type="presOf" srcId="{2E85AE1B-7304-7847-B9CE-946BCDF8890A}" destId="{124639B2-7E28-4A43-9CB4-5D51D6C07502}" srcOrd="0" destOrd="0" presId="urn:microsoft.com/office/officeart/2005/8/layout/StepDownProcess"/>
    <dgm:cxn modelId="{633E660E-BD1D-E943-978B-07F576B8091F}" type="presOf" srcId="{673FFF48-556C-9449-AF1D-695A3B156040}" destId="{D2B70D2E-EA92-E24A-A3DB-E69B8ED7370B}" srcOrd="0" destOrd="0" presId="urn:microsoft.com/office/officeart/2005/8/layout/StepDownProcess"/>
    <dgm:cxn modelId="{9F80E223-F4F9-754F-AC0D-10A783DB2DFD}" srcId="{696CAC64-B985-8846-A412-4F514B2117C1}" destId="{2E85AE1B-7304-7847-B9CE-946BCDF8890A}" srcOrd="2" destOrd="0" parTransId="{E5C9D58C-558F-BF40-BF28-BF6B6035D9BD}" sibTransId="{DFBC1689-5EE1-E24F-A00A-11547246D286}"/>
    <dgm:cxn modelId="{ED7FF232-256C-8E41-A9A1-DC3C31175EA1}" type="presOf" srcId="{E5F1D2A8-CA4E-E44B-8C1B-9D97DE6F3024}" destId="{B690BFFD-2D2E-DF47-8202-1A964B6ACC42}" srcOrd="0" destOrd="0" presId="urn:microsoft.com/office/officeart/2005/8/layout/StepDownProcess"/>
    <dgm:cxn modelId="{FFA19839-EF98-1948-9A80-7603FB30A55B}" srcId="{696CAC64-B985-8846-A412-4F514B2117C1}" destId="{E5F1D2A8-CA4E-E44B-8C1B-9D97DE6F3024}" srcOrd="0" destOrd="0" parTransId="{DFD68021-9EAE-B94B-8197-40831F8505E0}" sibTransId="{9EFB7B01-C4C1-4A4D-B11D-197155B285F0}"/>
    <dgm:cxn modelId="{B0E0587C-9CA6-D64E-958C-F899F3F410F5}" type="presOf" srcId="{696CAC64-B985-8846-A412-4F514B2117C1}" destId="{158098C0-B6E4-4A4C-B90C-469B5E0C6BFF}" srcOrd="0" destOrd="0" presId="urn:microsoft.com/office/officeart/2005/8/layout/StepDownProcess"/>
    <dgm:cxn modelId="{610111A0-F96D-E84B-89F6-0090E234510F}" srcId="{E5F1D2A8-CA4E-E44B-8C1B-9D97DE6F3024}" destId="{69C48C50-F0C2-FE4C-AD14-A4F8AFD40DA9}" srcOrd="0" destOrd="0" parTransId="{F1799A92-E91E-7C48-97A8-49B0C5200EE0}" sibTransId="{46FB06E9-6C48-0640-B4B4-6CECF0952AA8}"/>
    <dgm:cxn modelId="{7A8E30CB-93D3-784F-BE4C-F08E4C613597}" type="presOf" srcId="{69C48C50-F0C2-FE4C-AD14-A4F8AFD40DA9}" destId="{FDB11CD5-75EB-5246-B59B-B4B0B23BFBCC}" srcOrd="0" destOrd="0" presId="urn:microsoft.com/office/officeart/2005/8/layout/StepDownProcess"/>
    <dgm:cxn modelId="{F4B351DC-FF83-F44E-8108-CB1336E93591}" srcId="{696CAC64-B985-8846-A412-4F514B2117C1}" destId="{673FFF48-556C-9449-AF1D-695A3B156040}" srcOrd="1" destOrd="0" parTransId="{B5D7CB41-A0C4-5A42-9BCA-3F6F63D81DA2}" sibTransId="{B04A848D-770E-B046-9754-8AFB4EA46E53}"/>
    <dgm:cxn modelId="{543E6C59-055A-AC4B-BC1C-9DD02AE2F85B}" type="presParOf" srcId="{158098C0-B6E4-4A4C-B90C-469B5E0C6BFF}" destId="{ABF65D39-C850-C143-BEF8-F98517D13B34}" srcOrd="0" destOrd="0" presId="urn:microsoft.com/office/officeart/2005/8/layout/StepDownProcess"/>
    <dgm:cxn modelId="{3E8E071D-0979-974A-A6EE-D2293E3F4C2B}" type="presParOf" srcId="{ABF65D39-C850-C143-BEF8-F98517D13B34}" destId="{C064C02C-D449-5742-ACD3-4F7AF7C92DC3}" srcOrd="0" destOrd="0" presId="urn:microsoft.com/office/officeart/2005/8/layout/StepDownProcess"/>
    <dgm:cxn modelId="{98613C68-8B6C-B243-9E82-754DBE759C70}" type="presParOf" srcId="{ABF65D39-C850-C143-BEF8-F98517D13B34}" destId="{B690BFFD-2D2E-DF47-8202-1A964B6ACC42}" srcOrd="1" destOrd="0" presId="urn:microsoft.com/office/officeart/2005/8/layout/StepDownProcess"/>
    <dgm:cxn modelId="{639EDFD5-C6A1-4C42-BBAF-BE387DBB3018}" type="presParOf" srcId="{ABF65D39-C850-C143-BEF8-F98517D13B34}" destId="{FDB11CD5-75EB-5246-B59B-B4B0B23BFBCC}" srcOrd="2" destOrd="0" presId="urn:microsoft.com/office/officeart/2005/8/layout/StepDownProcess"/>
    <dgm:cxn modelId="{8984ECBF-BDE8-C942-B9A4-D73EE056F23A}" type="presParOf" srcId="{158098C0-B6E4-4A4C-B90C-469B5E0C6BFF}" destId="{EBEB5741-16AB-9D4F-9B4F-93732D1A2695}" srcOrd="1" destOrd="0" presId="urn:microsoft.com/office/officeart/2005/8/layout/StepDownProcess"/>
    <dgm:cxn modelId="{25A61717-DCEE-7347-B6F0-32BD79946BE6}" type="presParOf" srcId="{158098C0-B6E4-4A4C-B90C-469B5E0C6BFF}" destId="{BA7D8E54-0760-2540-9435-336F6319F540}" srcOrd="2" destOrd="0" presId="urn:microsoft.com/office/officeart/2005/8/layout/StepDownProcess"/>
    <dgm:cxn modelId="{18FBB6B6-50B5-F94D-94EB-DB2DF8B67CCD}" type="presParOf" srcId="{BA7D8E54-0760-2540-9435-336F6319F540}" destId="{385186F8-6CDA-394A-B112-AE01379AA875}" srcOrd="0" destOrd="0" presId="urn:microsoft.com/office/officeart/2005/8/layout/StepDownProcess"/>
    <dgm:cxn modelId="{E9ED3E37-35DA-C741-AF15-6011DB91AEDA}" type="presParOf" srcId="{BA7D8E54-0760-2540-9435-336F6319F540}" destId="{D2B70D2E-EA92-E24A-A3DB-E69B8ED7370B}" srcOrd="1" destOrd="0" presId="urn:microsoft.com/office/officeart/2005/8/layout/StepDownProcess"/>
    <dgm:cxn modelId="{97D4D28F-E9CC-9E4A-B62F-51EFE327B002}" type="presParOf" srcId="{BA7D8E54-0760-2540-9435-336F6319F540}" destId="{13B28CBC-7316-BC41-9C72-327D4FCE85FE}" srcOrd="2" destOrd="0" presId="urn:microsoft.com/office/officeart/2005/8/layout/StepDownProcess"/>
    <dgm:cxn modelId="{EE4DE4AD-1C01-754D-AB53-9036A12AF694}" type="presParOf" srcId="{158098C0-B6E4-4A4C-B90C-469B5E0C6BFF}" destId="{C7CC2832-CC3E-C444-8B7E-6F47C952427A}" srcOrd="3" destOrd="0" presId="urn:microsoft.com/office/officeart/2005/8/layout/StepDownProcess"/>
    <dgm:cxn modelId="{99947561-12BB-8A4D-872A-521078C9429D}" type="presParOf" srcId="{158098C0-B6E4-4A4C-B90C-469B5E0C6BFF}" destId="{924A99AC-B4A8-504F-A99F-208C38D547AB}" srcOrd="4" destOrd="0" presId="urn:microsoft.com/office/officeart/2005/8/layout/StepDownProcess"/>
    <dgm:cxn modelId="{AEFE6776-F9BF-D84E-8FA5-D36CC3888782}" type="presParOf" srcId="{924A99AC-B4A8-504F-A99F-208C38D547AB}" destId="{124639B2-7E28-4A43-9CB4-5D51D6C07502}" srcOrd="0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EF20FD7-9096-4E66-A6E1-AF8CBD544A3B}" type="doc">
      <dgm:prSet loTypeId="urn:microsoft.com/office/officeart/2005/8/layout/vList2" loCatId="list" qsTypeId="urn:microsoft.com/office/officeart/2005/8/quickstyle/simple1" qsCatId="simple" csTypeId="urn:microsoft.com/office/officeart/2005/8/colors/accent3_4" csCatId="accent3" phldr="1"/>
      <dgm:spPr/>
      <dgm:t>
        <a:bodyPr/>
        <a:lstStyle/>
        <a:p>
          <a:endParaRPr lang="en-US"/>
        </a:p>
      </dgm:t>
    </dgm:pt>
    <dgm:pt modelId="{2A142CB1-2106-498F-9EB0-910E6BF93AE8}">
      <dgm:prSet/>
      <dgm:spPr/>
      <dgm:t>
        <a:bodyPr/>
        <a:lstStyle/>
        <a:p>
          <a:r>
            <a:rPr lang="en-US" dirty="0" err="1"/>
            <a:t>Dodržení</a:t>
          </a:r>
          <a:r>
            <a:rPr lang="en-US" dirty="0"/>
            <a:t> </a:t>
          </a:r>
          <a:r>
            <a:rPr lang="en-US" dirty="0" err="1"/>
            <a:t>pohybové</a:t>
          </a:r>
          <a:r>
            <a:rPr lang="en-US" dirty="0"/>
            <a:t> </a:t>
          </a:r>
          <a:r>
            <a:rPr lang="en-US" dirty="0" err="1"/>
            <a:t>osy</a:t>
          </a:r>
          <a:r>
            <a:rPr lang="en-US" dirty="0"/>
            <a:t>: </a:t>
          </a:r>
          <a:r>
            <a:rPr lang="en-US" dirty="0" err="1"/>
            <a:t>pánev</a:t>
          </a:r>
          <a:r>
            <a:rPr lang="en-US" dirty="0"/>
            <a:t> – </a:t>
          </a:r>
          <a:r>
            <a:rPr lang="en-US" dirty="0" err="1"/>
            <a:t>páteř</a:t>
          </a:r>
          <a:r>
            <a:rPr lang="en-US" dirty="0"/>
            <a:t> s </a:t>
          </a:r>
          <a:r>
            <a:rPr lang="en-US" dirty="0" err="1"/>
            <a:t>hrudníkem</a:t>
          </a:r>
          <a:r>
            <a:rPr lang="en-US" dirty="0"/>
            <a:t> - </a:t>
          </a:r>
          <a:r>
            <a:rPr lang="en-US" dirty="0" err="1"/>
            <a:t>hlava</a:t>
          </a:r>
          <a:endParaRPr lang="en-US" dirty="0"/>
        </a:p>
      </dgm:t>
    </dgm:pt>
    <dgm:pt modelId="{7DCCB10F-0C90-4CCC-9D43-36FBB4434D0C}" type="parTrans" cxnId="{A4BC63AB-1B33-4F24-A7D5-E9E74567FFDE}">
      <dgm:prSet/>
      <dgm:spPr/>
      <dgm:t>
        <a:bodyPr/>
        <a:lstStyle/>
        <a:p>
          <a:endParaRPr lang="en-US"/>
        </a:p>
      </dgm:t>
    </dgm:pt>
    <dgm:pt modelId="{04B35D52-3D05-46C8-BC74-2508A3238AB7}" type="sibTrans" cxnId="{A4BC63AB-1B33-4F24-A7D5-E9E74567FFDE}">
      <dgm:prSet/>
      <dgm:spPr/>
      <dgm:t>
        <a:bodyPr/>
        <a:lstStyle/>
        <a:p>
          <a:endParaRPr lang="en-US"/>
        </a:p>
      </dgm:t>
    </dgm:pt>
    <dgm:pt modelId="{7F4F3B3E-FDDB-714A-B7C8-8F6B5AB6A953}">
      <dgm:prSet/>
      <dgm:spPr/>
      <dgm:t>
        <a:bodyPr/>
        <a:lstStyle/>
        <a:p>
          <a:r>
            <a:rPr lang="cs-CZ" dirty="0"/>
            <a:t>Korekce a edukace v rámci provedení dechového vzoru</a:t>
          </a:r>
        </a:p>
      </dgm:t>
    </dgm:pt>
    <dgm:pt modelId="{7C2D5826-26E4-4D4F-B567-0B34C87A9B5B}" type="parTrans" cxnId="{9E5C77C3-A6B4-BD44-9D82-AEACAC364118}">
      <dgm:prSet/>
      <dgm:spPr/>
      <dgm:t>
        <a:bodyPr/>
        <a:lstStyle/>
        <a:p>
          <a:endParaRPr lang="cs-CZ"/>
        </a:p>
      </dgm:t>
    </dgm:pt>
    <dgm:pt modelId="{EF7DFDB6-CBA6-A743-B592-7C0674EB43D5}" type="sibTrans" cxnId="{9E5C77C3-A6B4-BD44-9D82-AEACAC364118}">
      <dgm:prSet/>
      <dgm:spPr/>
      <dgm:t>
        <a:bodyPr/>
        <a:lstStyle/>
        <a:p>
          <a:endParaRPr lang="cs-CZ"/>
        </a:p>
      </dgm:t>
    </dgm:pt>
    <dgm:pt modelId="{98C30D3B-5BCD-4C46-8A1B-B17260020ED1}">
      <dgm:prSet/>
      <dgm:spPr>
        <a:solidFill>
          <a:srgbClr val="BE9C8D"/>
        </a:solidFill>
      </dgm:spPr>
      <dgm:t>
        <a:bodyPr/>
        <a:lstStyle/>
        <a:p>
          <a:r>
            <a:rPr lang="cs-CZ" dirty="0"/>
            <a:t>Korekce a edukace v rámci nežádoucích souhybů </a:t>
          </a:r>
        </a:p>
      </dgm:t>
    </dgm:pt>
    <dgm:pt modelId="{498A8FBC-AF34-A140-A7FF-1033D596AEA6}" type="parTrans" cxnId="{9B790B71-A350-154A-9042-99B112776CFE}">
      <dgm:prSet/>
      <dgm:spPr/>
      <dgm:t>
        <a:bodyPr/>
        <a:lstStyle/>
        <a:p>
          <a:endParaRPr lang="cs-CZ"/>
        </a:p>
      </dgm:t>
    </dgm:pt>
    <dgm:pt modelId="{7270CC9E-1420-B34D-9F9D-ABED02C233ED}" type="sibTrans" cxnId="{9B790B71-A350-154A-9042-99B112776CFE}">
      <dgm:prSet/>
      <dgm:spPr/>
      <dgm:t>
        <a:bodyPr/>
        <a:lstStyle/>
        <a:p>
          <a:endParaRPr lang="cs-CZ"/>
        </a:p>
      </dgm:t>
    </dgm:pt>
    <dgm:pt modelId="{22C31F5E-5FF6-034C-8DF1-A8A778063C20}" type="pres">
      <dgm:prSet presAssocID="{4EF20FD7-9096-4E66-A6E1-AF8CBD544A3B}" presName="linear" presStyleCnt="0">
        <dgm:presLayoutVars>
          <dgm:animLvl val="lvl"/>
          <dgm:resizeHandles val="exact"/>
        </dgm:presLayoutVars>
      </dgm:prSet>
      <dgm:spPr/>
    </dgm:pt>
    <dgm:pt modelId="{8F00DFAF-80E9-D249-9186-C8F04D618690}" type="pres">
      <dgm:prSet presAssocID="{2A142CB1-2106-498F-9EB0-910E6BF93AE8}" presName="parentText" presStyleLbl="node1" presStyleIdx="0" presStyleCnt="3" custScaleY="133656" custLinFactNeighborX="-1019" custLinFactNeighborY="79488">
        <dgm:presLayoutVars>
          <dgm:chMax val="0"/>
          <dgm:bulletEnabled val="1"/>
        </dgm:presLayoutVars>
      </dgm:prSet>
      <dgm:spPr/>
    </dgm:pt>
    <dgm:pt modelId="{7C9CA86D-3C3A-7E4C-83EE-2F30BAF8B831}" type="pres">
      <dgm:prSet presAssocID="{04B35D52-3D05-46C8-BC74-2508A3238AB7}" presName="spacer" presStyleCnt="0"/>
      <dgm:spPr/>
    </dgm:pt>
    <dgm:pt modelId="{DF4BE903-DA66-9549-8072-1982070BAD2B}" type="pres">
      <dgm:prSet presAssocID="{98C30D3B-5BCD-4C46-8A1B-B17260020ED1}" presName="parentText" presStyleLbl="node1" presStyleIdx="1" presStyleCnt="3" custScaleX="100000" custScaleY="146880" custLinFactY="193038" custLinFactNeighborX="373" custLinFactNeighborY="200000">
        <dgm:presLayoutVars>
          <dgm:chMax val="0"/>
          <dgm:bulletEnabled val="1"/>
        </dgm:presLayoutVars>
      </dgm:prSet>
      <dgm:spPr/>
    </dgm:pt>
    <dgm:pt modelId="{5C45A002-042B-4C4A-9BCD-EC7575C5B140}" type="pres">
      <dgm:prSet presAssocID="{7270CC9E-1420-B34D-9F9D-ABED02C233ED}" presName="spacer" presStyleCnt="0"/>
      <dgm:spPr/>
    </dgm:pt>
    <dgm:pt modelId="{593ADB4F-BA8C-F645-A56F-D198DF7ABCD3}" type="pres">
      <dgm:prSet presAssocID="{7F4F3B3E-FDDB-714A-B7C8-8F6B5AB6A953}" presName="parentText" presStyleLbl="node1" presStyleIdx="2" presStyleCnt="3" custScaleX="100000" custScaleY="131283" custLinFactY="-130259" custLinFactNeighborY="-200000">
        <dgm:presLayoutVars>
          <dgm:chMax val="0"/>
          <dgm:bulletEnabled val="1"/>
        </dgm:presLayoutVars>
      </dgm:prSet>
      <dgm:spPr/>
    </dgm:pt>
  </dgm:ptLst>
  <dgm:cxnLst>
    <dgm:cxn modelId="{BFDD2003-1ADB-DC4C-BC5E-B4FCCB93365B}" type="presOf" srcId="{98C30D3B-5BCD-4C46-8A1B-B17260020ED1}" destId="{DF4BE903-DA66-9549-8072-1982070BAD2B}" srcOrd="0" destOrd="0" presId="urn:microsoft.com/office/officeart/2005/8/layout/vList2"/>
    <dgm:cxn modelId="{9358FB3A-D6C8-8D43-B366-494737D36053}" type="presOf" srcId="{4EF20FD7-9096-4E66-A6E1-AF8CBD544A3B}" destId="{22C31F5E-5FF6-034C-8DF1-A8A778063C20}" srcOrd="0" destOrd="0" presId="urn:microsoft.com/office/officeart/2005/8/layout/vList2"/>
    <dgm:cxn modelId="{9B790B71-A350-154A-9042-99B112776CFE}" srcId="{4EF20FD7-9096-4E66-A6E1-AF8CBD544A3B}" destId="{98C30D3B-5BCD-4C46-8A1B-B17260020ED1}" srcOrd="1" destOrd="0" parTransId="{498A8FBC-AF34-A140-A7FF-1033D596AEA6}" sibTransId="{7270CC9E-1420-B34D-9F9D-ABED02C233ED}"/>
    <dgm:cxn modelId="{5697A459-46B2-2E4E-B5BA-70A4C2467D92}" type="presOf" srcId="{7F4F3B3E-FDDB-714A-B7C8-8F6B5AB6A953}" destId="{593ADB4F-BA8C-F645-A56F-D198DF7ABCD3}" srcOrd="0" destOrd="0" presId="urn:microsoft.com/office/officeart/2005/8/layout/vList2"/>
    <dgm:cxn modelId="{A4BC63AB-1B33-4F24-A7D5-E9E74567FFDE}" srcId="{4EF20FD7-9096-4E66-A6E1-AF8CBD544A3B}" destId="{2A142CB1-2106-498F-9EB0-910E6BF93AE8}" srcOrd="0" destOrd="0" parTransId="{7DCCB10F-0C90-4CCC-9D43-36FBB4434D0C}" sibTransId="{04B35D52-3D05-46C8-BC74-2508A3238AB7}"/>
    <dgm:cxn modelId="{9E5C77C3-A6B4-BD44-9D82-AEACAC364118}" srcId="{4EF20FD7-9096-4E66-A6E1-AF8CBD544A3B}" destId="{7F4F3B3E-FDDB-714A-B7C8-8F6B5AB6A953}" srcOrd="2" destOrd="0" parTransId="{7C2D5826-26E4-4D4F-B567-0B34C87A9B5B}" sibTransId="{EF7DFDB6-CBA6-A743-B592-7C0674EB43D5}"/>
    <dgm:cxn modelId="{2A0DEBF0-F76D-074C-B734-30022E567CC0}" type="presOf" srcId="{2A142CB1-2106-498F-9EB0-910E6BF93AE8}" destId="{8F00DFAF-80E9-D249-9186-C8F04D618690}" srcOrd="0" destOrd="0" presId="urn:microsoft.com/office/officeart/2005/8/layout/vList2"/>
    <dgm:cxn modelId="{E3E59F85-C890-3F49-86B9-DF284EF95986}" type="presParOf" srcId="{22C31F5E-5FF6-034C-8DF1-A8A778063C20}" destId="{8F00DFAF-80E9-D249-9186-C8F04D618690}" srcOrd="0" destOrd="0" presId="urn:microsoft.com/office/officeart/2005/8/layout/vList2"/>
    <dgm:cxn modelId="{EE46BAFE-524E-C743-8D9B-5392266DA9C1}" type="presParOf" srcId="{22C31F5E-5FF6-034C-8DF1-A8A778063C20}" destId="{7C9CA86D-3C3A-7E4C-83EE-2F30BAF8B831}" srcOrd="1" destOrd="0" presId="urn:microsoft.com/office/officeart/2005/8/layout/vList2"/>
    <dgm:cxn modelId="{DF98E5A2-F67D-E04D-A5F3-ED76682F7784}" type="presParOf" srcId="{22C31F5E-5FF6-034C-8DF1-A8A778063C20}" destId="{DF4BE903-DA66-9549-8072-1982070BAD2B}" srcOrd="2" destOrd="0" presId="urn:microsoft.com/office/officeart/2005/8/layout/vList2"/>
    <dgm:cxn modelId="{68AA937B-B448-394C-AF7B-7624B18CAF46}" type="presParOf" srcId="{22C31F5E-5FF6-034C-8DF1-A8A778063C20}" destId="{5C45A002-042B-4C4A-9BCD-EC7575C5B140}" srcOrd="3" destOrd="0" presId="urn:microsoft.com/office/officeart/2005/8/layout/vList2"/>
    <dgm:cxn modelId="{50C87350-6691-644E-A310-18E53F02689D}" type="presParOf" srcId="{22C31F5E-5FF6-034C-8DF1-A8A778063C20}" destId="{593ADB4F-BA8C-F645-A56F-D198DF7ABCD3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FEA985-85E6-CC41-87D6-AAC47FDF8DE5}">
      <dsp:nvSpPr>
        <dsp:cNvPr id="0" name=""/>
        <dsp:cNvSpPr/>
      </dsp:nvSpPr>
      <dsp:spPr>
        <a:xfrm>
          <a:off x="1189342" y="4043"/>
          <a:ext cx="3097321" cy="1548660"/>
        </a:xfrm>
        <a:prstGeom prst="roundRect">
          <a:avLst>
            <a:gd name="adj" fmla="val 10000"/>
          </a:avLst>
        </a:prstGeom>
        <a:solidFill>
          <a:schemeClr val="accent3">
            <a:shade val="8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0" tIns="38100" rIns="57150" bIns="381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000" kern="1200" dirty="0">
              <a:solidFill>
                <a:schemeClr val="bg1"/>
              </a:solidFill>
            </a:rPr>
            <a:t>ODPOROVANÝ NÁDECH</a:t>
          </a:r>
        </a:p>
      </dsp:txBody>
      <dsp:txXfrm>
        <a:off x="1234701" y="49402"/>
        <a:ext cx="3006603" cy="1457942"/>
      </dsp:txXfrm>
    </dsp:sp>
    <dsp:sp modelId="{A43158D3-F9F1-1E47-9BC7-693ADC0311F4}">
      <dsp:nvSpPr>
        <dsp:cNvPr id="0" name=""/>
        <dsp:cNvSpPr/>
      </dsp:nvSpPr>
      <dsp:spPr>
        <a:xfrm>
          <a:off x="1499074" y="1552704"/>
          <a:ext cx="309732" cy="127153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71535"/>
              </a:lnTo>
              <a:lnTo>
                <a:pt x="309732" y="1271535"/>
              </a:lnTo>
            </a:path>
          </a:pathLst>
        </a:custGeom>
        <a:noFill/>
        <a:ln w="12700" cap="flat" cmpd="sng" algn="ctr">
          <a:solidFill>
            <a:schemeClr val="accent3">
              <a:tint val="99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F7203D3-B407-0D4E-8453-C6C506A52B69}">
      <dsp:nvSpPr>
        <dsp:cNvPr id="0" name=""/>
        <dsp:cNvSpPr/>
      </dsp:nvSpPr>
      <dsp:spPr>
        <a:xfrm>
          <a:off x="1808807" y="1939869"/>
          <a:ext cx="2632723" cy="176874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cs-CZ" sz="1800" kern="1200" dirty="0"/>
            <a:t>Trénink nádechových svalů pomocí cíleně aplikovaného odporu</a:t>
          </a:r>
        </a:p>
      </dsp:txBody>
      <dsp:txXfrm>
        <a:off x="1860612" y="1991674"/>
        <a:ext cx="2529113" cy="1665131"/>
      </dsp:txXfrm>
    </dsp:sp>
    <dsp:sp modelId="{8D07A39C-F674-2D4F-ABB4-3DFBCA221ABF}">
      <dsp:nvSpPr>
        <dsp:cNvPr id="0" name=""/>
        <dsp:cNvSpPr/>
      </dsp:nvSpPr>
      <dsp:spPr>
        <a:xfrm>
          <a:off x="1499074" y="1552704"/>
          <a:ext cx="309732" cy="343334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33342"/>
              </a:lnTo>
              <a:lnTo>
                <a:pt x="309732" y="3433342"/>
              </a:lnTo>
            </a:path>
          </a:pathLst>
        </a:custGeom>
        <a:noFill/>
        <a:ln w="12700" cap="flat" cmpd="sng" algn="ctr">
          <a:solidFill>
            <a:schemeClr val="accent3">
              <a:tint val="99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F120278-214F-3C40-818E-F777FA16F7A9}">
      <dsp:nvSpPr>
        <dsp:cNvPr id="0" name=""/>
        <dsp:cNvSpPr/>
      </dsp:nvSpPr>
      <dsp:spPr>
        <a:xfrm>
          <a:off x="1808807" y="4095775"/>
          <a:ext cx="2791157" cy="178054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-72608"/>
              <a:satOff val="449"/>
              <a:lumOff val="771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cs-CZ" sz="1800" b="1" kern="1200" dirty="0"/>
            <a:t>IMT</a:t>
          </a:r>
          <a:r>
            <a:rPr lang="cs-CZ" sz="1800" kern="1200" dirty="0"/>
            <a:t> = </a:t>
          </a:r>
          <a:r>
            <a:rPr lang="cs-CZ" sz="1800" kern="1200" dirty="0" err="1"/>
            <a:t>Inspiratory</a:t>
          </a:r>
          <a:r>
            <a:rPr lang="cs-CZ" sz="1800" kern="1200" dirty="0"/>
            <a:t> </a:t>
          </a:r>
          <a:r>
            <a:rPr lang="cs-CZ" sz="1800" kern="1200" dirty="0" err="1"/>
            <a:t>Muscle</a:t>
          </a:r>
          <a:r>
            <a:rPr lang="cs-CZ" sz="1800" kern="1200" dirty="0"/>
            <a:t> </a:t>
          </a:r>
          <a:r>
            <a:rPr lang="cs-CZ" sz="1800" kern="1200" dirty="0" err="1"/>
            <a:t>Training</a:t>
          </a:r>
          <a:endParaRPr lang="cs-CZ" sz="1800" kern="1200" dirty="0"/>
        </a:p>
      </dsp:txBody>
      <dsp:txXfrm>
        <a:off x="1860957" y="4147925"/>
        <a:ext cx="2686857" cy="1676241"/>
      </dsp:txXfrm>
    </dsp:sp>
    <dsp:sp modelId="{BC8A80A5-FEEC-9347-AF84-4E57DD82A1C4}">
      <dsp:nvSpPr>
        <dsp:cNvPr id="0" name=""/>
        <dsp:cNvSpPr/>
      </dsp:nvSpPr>
      <dsp:spPr>
        <a:xfrm>
          <a:off x="5060995" y="4043"/>
          <a:ext cx="3097321" cy="1548660"/>
        </a:xfrm>
        <a:prstGeom prst="roundRect">
          <a:avLst>
            <a:gd name="adj" fmla="val 10000"/>
          </a:avLst>
        </a:prstGeom>
        <a:solidFill>
          <a:schemeClr val="accent3">
            <a:shade val="80000"/>
            <a:hueOff val="-217823"/>
            <a:satOff val="1346"/>
            <a:lumOff val="23152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0" tIns="38100" rIns="57150" bIns="381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000" kern="1200" dirty="0">
              <a:solidFill>
                <a:schemeClr val="bg1"/>
              </a:solidFill>
            </a:rPr>
            <a:t>K ČEMU JE DOBRÝ?</a:t>
          </a:r>
        </a:p>
      </dsp:txBody>
      <dsp:txXfrm>
        <a:off x="5106354" y="49402"/>
        <a:ext cx="3006603" cy="1457942"/>
      </dsp:txXfrm>
    </dsp:sp>
    <dsp:sp modelId="{08FBB629-3E3A-E342-81D6-397C69EDCE33}">
      <dsp:nvSpPr>
        <dsp:cNvPr id="0" name=""/>
        <dsp:cNvSpPr/>
      </dsp:nvSpPr>
      <dsp:spPr>
        <a:xfrm>
          <a:off x="5370727" y="1552704"/>
          <a:ext cx="257176" cy="132737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27372"/>
              </a:lnTo>
              <a:lnTo>
                <a:pt x="257176" y="1327372"/>
              </a:lnTo>
            </a:path>
          </a:pathLst>
        </a:custGeom>
        <a:noFill/>
        <a:ln w="12700" cap="flat" cmpd="sng" algn="ctr">
          <a:solidFill>
            <a:schemeClr val="accent3">
              <a:tint val="99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3C12F58-1144-0840-8FC1-4D9D16C15A25}">
      <dsp:nvSpPr>
        <dsp:cNvPr id="0" name=""/>
        <dsp:cNvSpPr/>
      </dsp:nvSpPr>
      <dsp:spPr>
        <a:xfrm>
          <a:off x="5627904" y="1887323"/>
          <a:ext cx="3609891" cy="198550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-145215"/>
              <a:satOff val="897"/>
              <a:lumOff val="1543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cs-CZ" sz="1800" kern="1200" dirty="0"/>
            <a:t>Zvýšení svalové síly a / nebo vytrvalosti  inspiračních svalů</a:t>
          </a:r>
        </a:p>
      </dsp:txBody>
      <dsp:txXfrm>
        <a:off x="5686058" y="1945477"/>
        <a:ext cx="3493583" cy="1869199"/>
      </dsp:txXfrm>
    </dsp:sp>
    <dsp:sp modelId="{CA4FCF64-C16F-D647-8AC8-E2C15D7BD31B}">
      <dsp:nvSpPr>
        <dsp:cNvPr id="0" name=""/>
        <dsp:cNvSpPr/>
      </dsp:nvSpPr>
      <dsp:spPr>
        <a:xfrm>
          <a:off x="5370727" y="1552704"/>
          <a:ext cx="309732" cy="345502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55023"/>
              </a:lnTo>
              <a:lnTo>
                <a:pt x="309732" y="3455023"/>
              </a:lnTo>
            </a:path>
          </a:pathLst>
        </a:custGeom>
        <a:noFill/>
        <a:ln w="12700" cap="flat" cmpd="sng" algn="ctr">
          <a:solidFill>
            <a:schemeClr val="accent3">
              <a:tint val="99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6E25A70-1182-EA42-894C-774F6E4CD4F8}">
      <dsp:nvSpPr>
        <dsp:cNvPr id="0" name=""/>
        <dsp:cNvSpPr/>
      </dsp:nvSpPr>
      <dsp:spPr>
        <a:xfrm>
          <a:off x="5680459" y="4141755"/>
          <a:ext cx="3702389" cy="173194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-217823"/>
              <a:satOff val="1346"/>
              <a:lumOff val="2315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/>
            <a:t>Postupné vystavování nádechových svalů zátěži s následnou adaptací svalových vláken na zátěž</a:t>
          </a:r>
        </a:p>
      </dsp:txBody>
      <dsp:txXfrm>
        <a:off x="5731186" y="4192482"/>
        <a:ext cx="3600935" cy="163049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00DFAF-80E9-D249-9186-C8F04D618690}">
      <dsp:nvSpPr>
        <dsp:cNvPr id="0" name=""/>
        <dsp:cNvSpPr/>
      </dsp:nvSpPr>
      <dsp:spPr>
        <a:xfrm>
          <a:off x="0" y="0"/>
          <a:ext cx="9140295" cy="848250"/>
        </a:xfrm>
        <a:prstGeom prst="roundRect">
          <a:avLst/>
        </a:prstGeom>
        <a:solidFill>
          <a:schemeClr val="accent3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cs-CZ" sz="2500" kern="1200" dirty="0"/>
            <a:t>Zvýšení svalové síly inspiračních svalů a jejich vytrvalosti</a:t>
          </a:r>
          <a:endParaRPr lang="en-US" sz="2500" kern="1200" dirty="0"/>
        </a:p>
      </dsp:txBody>
      <dsp:txXfrm>
        <a:off x="41408" y="41408"/>
        <a:ext cx="9057479" cy="765434"/>
      </dsp:txXfrm>
    </dsp:sp>
    <dsp:sp modelId="{DF4BE903-DA66-9549-8072-1982070BAD2B}">
      <dsp:nvSpPr>
        <dsp:cNvPr id="0" name=""/>
        <dsp:cNvSpPr/>
      </dsp:nvSpPr>
      <dsp:spPr>
        <a:xfrm>
          <a:off x="0" y="961017"/>
          <a:ext cx="9140295" cy="848250"/>
        </a:xfrm>
        <a:prstGeom prst="roundRect">
          <a:avLst/>
        </a:prstGeom>
        <a:solidFill>
          <a:schemeClr val="accent3">
            <a:shade val="50000"/>
            <a:hueOff val="-132279"/>
            <a:satOff val="247"/>
            <a:lumOff val="1990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kern="1200" dirty="0"/>
            <a:t>Zlepšení fyzické zdatnosti</a:t>
          </a:r>
        </a:p>
      </dsp:txBody>
      <dsp:txXfrm>
        <a:off x="41408" y="1002425"/>
        <a:ext cx="9057479" cy="765434"/>
      </dsp:txXfrm>
    </dsp:sp>
    <dsp:sp modelId="{593ADB4F-BA8C-F645-A56F-D198DF7ABCD3}">
      <dsp:nvSpPr>
        <dsp:cNvPr id="0" name=""/>
        <dsp:cNvSpPr/>
      </dsp:nvSpPr>
      <dsp:spPr>
        <a:xfrm>
          <a:off x="0" y="1910304"/>
          <a:ext cx="9140295" cy="848250"/>
        </a:xfrm>
        <a:prstGeom prst="roundRect">
          <a:avLst/>
        </a:prstGeom>
        <a:solidFill>
          <a:schemeClr val="accent3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kern="1200" dirty="0"/>
            <a:t>Zmírnění dušnosti</a:t>
          </a:r>
        </a:p>
      </dsp:txBody>
      <dsp:txXfrm>
        <a:off x="41408" y="1951712"/>
        <a:ext cx="9057479" cy="765434"/>
      </dsp:txXfrm>
    </dsp:sp>
    <dsp:sp modelId="{990FF338-3225-CF41-A466-2AD940DE73FD}">
      <dsp:nvSpPr>
        <dsp:cNvPr id="0" name=""/>
        <dsp:cNvSpPr/>
      </dsp:nvSpPr>
      <dsp:spPr>
        <a:xfrm>
          <a:off x="0" y="2848119"/>
          <a:ext cx="9140295" cy="848250"/>
        </a:xfrm>
        <a:prstGeom prst="roundRect">
          <a:avLst/>
        </a:prstGeom>
        <a:solidFill>
          <a:schemeClr val="accent3">
            <a:shade val="50000"/>
            <a:hueOff val="-132279"/>
            <a:satOff val="247"/>
            <a:lumOff val="1990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kern="1200" dirty="0"/>
            <a:t>Zlepšení tolerance zátěže </a:t>
          </a:r>
        </a:p>
      </dsp:txBody>
      <dsp:txXfrm>
        <a:off x="41408" y="2889527"/>
        <a:ext cx="9057479" cy="76543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00DFAF-80E9-D249-9186-C8F04D618690}">
      <dsp:nvSpPr>
        <dsp:cNvPr id="0" name=""/>
        <dsp:cNvSpPr/>
      </dsp:nvSpPr>
      <dsp:spPr>
        <a:xfrm>
          <a:off x="0" y="47583"/>
          <a:ext cx="9078730" cy="882180"/>
        </a:xfrm>
        <a:prstGeom prst="roundRect">
          <a:avLst/>
        </a:prstGeom>
        <a:solidFill>
          <a:schemeClr val="accent3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600" b="0" kern="1200" baseline="0" dirty="0"/>
            <a:t>Metabolická adaptace</a:t>
          </a:r>
          <a:endParaRPr lang="en-US" sz="2600" kern="1200" dirty="0"/>
        </a:p>
      </dsp:txBody>
      <dsp:txXfrm>
        <a:off x="43064" y="90647"/>
        <a:ext cx="8992602" cy="796052"/>
      </dsp:txXfrm>
    </dsp:sp>
    <dsp:sp modelId="{DF4BE903-DA66-9549-8072-1982070BAD2B}">
      <dsp:nvSpPr>
        <dsp:cNvPr id="0" name=""/>
        <dsp:cNvSpPr/>
      </dsp:nvSpPr>
      <dsp:spPr>
        <a:xfrm>
          <a:off x="0" y="1915022"/>
          <a:ext cx="9078730" cy="882180"/>
        </a:xfrm>
        <a:prstGeom prst="roundRect">
          <a:avLst/>
        </a:prstGeom>
        <a:solidFill>
          <a:srgbClr val="B08D78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600" kern="1200" dirty="0"/>
            <a:t>Změny průtoku a distribuce krve</a:t>
          </a:r>
        </a:p>
      </dsp:txBody>
      <dsp:txXfrm>
        <a:off x="43064" y="1958086"/>
        <a:ext cx="8992602" cy="796052"/>
      </dsp:txXfrm>
    </dsp:sp>
    <dsp:sp modelId="{593ADB4F-BA8C-F645-A56F-D198DF7ABCD3}">
      <dsp:nvSpPr>
        <dsp:cNvPr id="0" name=""/>
        <dsp:cNvSpPr/>
      </dsp:nvSpPr>
      <dsp:spPr>
        <a:xfrm>
          <a:off x="0" y="986497"/>
          <a:ext cx="9078730" cy="882180"/>
        </a:xfrm>
        <a:prstGeom prst="roundRect">
          <a:avLst/>
        </a:prstGeom>
        <a:solidFill>
          <a:schemeClr val="accent3">
            <a:shade val="50000"/>
            <a:hueOff val="-176372"/>
            <a:satOff val="329"/>
            <a:lumOff val="2653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600" kern="1200" dirty="0"/>
            <a:t>Extrakce kyslíku (a.-v. O2 diference)</a:t>
          </a:r>
        </a:p>
      </dsp:txBody>
      <dsp:txXfrm>
        <a:off x="43064" y="1029561"/>
        <a:ext cx="8992602" cy="79605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00DFAF-80E9-D249-9186-C8F04D618690}">
      <dsp:nvSpPr>
        <dsp:cNvPr id="0" name=""/>
        <dsp:cNvSpPr/>
      </dsp:nvSpPr>
      <dsp:spPr>
        <a:xfrm>
          <a:off x="0" y="114465"/>
          <a:ext cx="9067594" cy="997688"/>
        </a:xfrm>
        <a:prstGeom prst="roundRect">
          <a:avLst/>
        </a:prstGeom>
        <a:solidFill>
          <a:schemeClr val="accent3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kern="1200" dirty="0"/>
            <a:t>Zvýšení objemu rychlých vláken a jejich bílkovinných filament</a:t>
          </a:r>
          <a:endParaRPr lang="en-US" sz="2200" kern="1200" dirty="0"/>
        </a:p>
      </dsp:txBody>
      <dsp:txXfrm>
        <a:off x="48703" y="163168"/>
        <a:ext cx="8970188" cy="900282"/>
      </dsp:txXfrm>
    </dsp:sp>
    <dsp:sp modelId="{DF4BE903-DA66-9549-8072-1982070BAD2B}">
      <dsp:nvSpPr>
        <dsp:cNvPr id="0" name=""/>
        <dsp:cNvSpPr/>
      </dsp:nvSpPr>
      <dsp:spPr>
        <a:xfrm>
          <a:off x="0" y="2232586"/>
          <a:ext cx="9067594" cy="1096400"/>
        </a:xfrm>
        <a:prstGeom prst="roundRect">
          <a:avLst/>
        </a:prstGeom>
        <a:solidFill>
          <a:srgbClr val="B08D78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kern="1200" dirty="0"/>
            <a:t>Zlepšení biomechanické účinnosti </a:t>
          </a:r>
        </a:p>
      </dsp:txBody>
      <dsp:txXfrm>
        <a:off x="53522" y="2286108"/>
        <a:ext cx="8960550" cy="989356"/>
      </dsp:txXfrm>
    </dsp:sp>
    <dsp:sp modelId="{593ADB4F-BA8C-F645-A56F-D198DF7ABCD3}">
      <dsp:nvSpPr>
        <dsp:cNvPr id="0" name=""/>
        <dsp:cNvSpPr/>
      </dsp:nvSpPr>
      <dsp:spPr>
        <a:xfrm>
          <a:off x="0" y="1185859"/>
          <a:ext cx="9067594" cy="979975"/>
        </a:xfrm>
        <a:prstGeom prst="roundRect">
          <a:avLst/>
        </a:prstGeom>
        <a:solidFill>
          <a:schemeClr val="accent3">
            <a:shade val="50000"/>
            <a:hueOff val="-176372"/>
            <a:satOff val="329"/>
            <a:lumOff val="2653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kern="1200" dirty="0"/>
            <a:t>Zvýšení zásoby ATP, CP, glykogenu</a:t>
          </a:r>
        </a:p>
      </dsp:txBody>
      <dsp:txXfrm>
        <a:off x="47838" y="1233697"/>
        <a:ext cx="8971918" cy="88429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64C02C-D449-5742-ACD3-4F7AF7C92DC3}">
      <dsp:nvSpPr>
        <dsp:cNvPr id="0" name=""/>
        <dsp:cNvSpPr/>
      </dsp:nvSpPr>
      <dsp:spPr>
        <a:xfrm rot="5400000">
          <a:off x="2316636" y="1669937"/>
          <a:ext cx="1016977" cy="1157793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3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690BFFD-2D2E-DF47-8202-1A964B6ACC42}">
      <dsp:nvSpPr>
        <dsp:cNvPr id="0" name=""/>
        <dsp:cNvSpPr/>
      </dsp:nvSpPr>
      <dsp:spPr>
        <a:xfrm>
          <a:off x="1748447" y="35774"/>
          <a:ext cx="2033503" cy="1704780"/>
        </a:xfrm>
        <a:prstGeom prst="roundRect">
          <a:avLst>
            <a:gd name="adj" fmla="val 16670"/>
          </a:avLst>
        </a:prstGeom>
        <a:solidFill>
          <a:schemeClr val="accent3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Respektování zákonitostí kineziologie dýchání</a:t>
          </a:r>
        </a:p>
      </dsp:txBody>
      <dsp:txXfrm>
        <a:off x="1831682" y="119009"/>
        <a:ext cx="1867033" cy="1538310"/>
      </dsp:txXfrm>
    </dsp:sp>
    <dsp:sp modelId="{FDB11CD5-75EB-5246-B59B-B4B0B23BFBCC}">
      <dsp:nvSpPr>
        <dsp:cNvPr id="0" name=""/>
        <dsp:cNvSpPr/>
      </dsp:nvSpPr>
      <dsp:spPr>
        <a:xfrm>
          <a:off x="3659455" y="364210"/>
          <a:ext cx="2803083" cy="9685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323850" lvl="1" indent="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  <a:tabLst/>
          </a:pPr>
          <a:r>
            <a:rPr lang="cs-CZ" sz="1800" kern="1200" dirty="0"/>
            <a:t>+ edukace pacienta v rámci dechového vzoru</a:t>
          </a:r>
        </a:p>
      </dsp:txBody>
      <dsp:txXfrm>
        <a:off x="3659455" y="364210"/>
        <a:ext cx="2803083" cy="968550"/>
      </dsp:txXfrm>
    </dsp:sp>
    <dsp:sp modelId="{385186F8-6CDA-394A-B112-AE01379AA875}">
      <dsp:nvSpPr>
        <dsp:cNvPr id="0" name=""/>
        <dsp:cNvSpPr/>
      </dsp:nvSpPr>
      <dsp:spPr>
        <a:xfrm rot="5400000">
          <a:off x="4402798" y="3541007"/>
          <a:ext cx="1016977" cy="1434933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3">
            <a:tint val="50000"/>
            <a:hueOff val="12065"/>
            <a:satOff val="506"/>
            <a:lumOff val="-20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2B70D2E-EA92-E24A-A3DB-E69B8ED7370B}">
      <dsp:nvSpPr>
        <dsp:cNvPr id="0" name=""/>
        <dsp:cNvSpPr/>
      </dsp:nvSpPr>
      <dsp:spPr>
        <a:xfrm>
          <a:off x="3516990" y="1771016"/>
          <a:ext cx="2195817" cy="2244632"/>
        </a:xfrm>
        <a:prstGeom prst="roundRect">
          <a:avLst>
            <a:gd name="adj" fmla="val 16670"/>
          </a:avLst>
        </a:prstGeom>
        <a:solidFill>
          <a:schemeClr val="accent3">
            <a:shade val="50000"/>
            <a:hueOff val="-176372"/>
            <a:satOff val="329"/>
            <a:lumOff val="2653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b="1" u="sng" kern="1200" dirty="0"/>
            <a:t>Rozvíjení </a:t>
          </a:r>
          <a:r>
            <a:rPr lang="cs-CZ" sz="1600" b="1" u="sng" kern="1200" dirty="0" err="1"/>
            <a:t>thoraxu</a:t>
          </a:r>
          <a:r>
            <a:rPr lang="cs-CZ" sz="1600" b="1" u="sng" kern="1200" dirty="0"/>
            <a:t>: </a:t>
          </a:r>
          <a:r>
            <a:rPr lang="cs-CZ" sz="1600" kern="1200" dirty="0" err="1"/>
            <a:t>laterolaterálně</a:t>
          </a:r>
          <a:r>
            <a:rPr lang="cs-CZ" sz="1600" kern="1200" dirty="0"/>
            <a:t>  ventrodorzálně </a:t>
          </a:r>
          <a:r>
            <a:rPr lang="cs-CZ" sz="1600" kern="1200" dirty="0" err="1"/>
            <a:t>kraniokaudálně</a:t>
          </a:r>
          <a:endParaRPr lang="cs-CZ" sz="1600" kern="1200" dirty="0"/>
        </a:p>
      </dsp:txBody>
      <dsp:txXfrm>
        <a:off x="3624200" y="1878226"/>
        <a:ext cx="1981397" cy="2030212"/>
      </dsp:txXfrm>
    </dsp:sp>
    <dsp:sp modelId="{13B28CBC-7316-BC41-9C72-327D4FCE85FE}">
      <dsp:nvSpPr>
        <dsp:cNvPr id="0" name=""/>
        <dsp:cNvSpPr/>
      </dsp:nvSpPr>
      <dsp:spPr>
        <a:xfrm>
          <a:off x="5601417" y="2259114"/>
          <a:ext cx="1245139" cy="9685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24639B2-7E28-4A43-9CB4-5D51D6C07502}">
      <dsp:nvSpPr>
        <dsp:cNvPr id="0" name=""/>
        <dsp:cNvSpPr/>
      </dsp:nvSpPr>
      <dsp:spPr>
        <a:xfrm>
          <a:off x="5771516" y="3513284"/>
          <a:ext cx="2534774" cy="2273152"/>
        </a:xfrm>
        <a:prstGeom prst="roundRect">
          <a:avLst>
            <a:gd name="adj" fmla="val 16670"/>
          </a:avLst>
        </a:prstGeom>
        <a:solidFill>
          <a:schemeClr val="accent3">
            <a:shade val="50000"/>
            <a:hueOff val="-176372"/>
            <a:satOff val="329"/>
            <a:lumOff val="2653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b="1" u="sng" kern="1200" dirty="0"/>
            <a:t>Za ideálního stavu: </a:t>
          </a:r>
          <a:r>
            <a:rPr lang="cs-CZ" sz="1600" kern="1200" dirty="0"/>
            <a:t>zvýšení </a:t>
          </a:r>
          <a:r>
            <a:rPr lang="cs-CZ" sz="1600" kern="1200" dirty="0" err="1"/>
            <a:t>Vt</a:t>
          </a:r>
          <a:r>
            <a:rPr lang="cs-CZ" sz="1600" kern="1200" dirty="0"/>
            <a:t> ve všech částech plic za minimalizace úsilí auxiliárních nádechových svalů</a:t>
          </a:r>
        </a:p>
      </dsp:txBody>
      <dsp:txXfrm>
        <a:off x="5882502" y="3624270"/>
        <a:ext cx="2312802" cy="205118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00DFAF-80E9-D249-9186-C8F04D618690}">
      <dsp:nvSpPr>
        <dsp:cNvPr id="0" name=""/>
        <dsp:cNvSpPr/>
      </dsp:nvSpPr>
      <dsp:spPr>
        <a:xfrm>
          <a:off x="0" y="114465"/>
          <a:ext cx="9067594" cy="997688"/>
        </a:xfrm>
        <a:prstGeom prst="roundRect">
          <a:avLst/>
        </a:prstGeom>
        <a:solidFill>
          <a:schemeClr val="accent3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 err="1"/>
            <a:t>Dodržení</a:t>
          </a:r>
          <a:r>
            <a:rPr lang="en-US" sz="2200" kern="1200" dirty="0"/>
            <a:t> </a:t>
          </a:r>
          <a:r>
            <a:rPr lang="en-US" sz="2200" kern="1200" dirty="0" err="1"/>
            <a:t>pohybové</a:t>
          </a:r>
          <a:r>
            <a:rPr lang="en-US" sz="2200" kern="1200" dirty="0"/>
            <a:t> </a:t>
          </a:r>
          <a:r>
            <a:rPr lang="en-US" sz="2200" kern="1200" dirty="0" err="1"/>
            <a:t>osy</a:t>
          </a:r>
          <a:r>
            <a:rPr lang="en-US" sz="2200" kern="1200" dirty="0"/>
            <a:t>: </a:t>
          </a:r>
          <a:r>
            <a:rPr lang="en-US" sz="2200" kern="1200" dirty="0" err="1"/>
            <a:t>pánev</a:t>
          </a:r>
          <a:r>
            <a:rPr lang="en-US" sz="2200" kern="1200" dirty="0"/>
            <a:t> – </a:t>
          </a:r>
          <a:r>
            <a:rPr lang="en-US" sz="2200" kern="1200" dirty="0" err="1"/>
            <a:t>páteř</a:t>
          </a:r>
          <a:r>
            <a:rPr lang="en-US" sz="2200" kern="1200" dirty="0"/>
            <a:t> s </a:t>
          </a:r>
          <a:r>
            <a:rPr lang="en-US" sz="2200" kern="1200" dirty="0" err="1"/>
            <a:t>hrudníkem</a:t>
          </a:r>
          <a:r>
            <a:rPr lang="en-US" sz="2200" kern="1200" dirty="0"/>
            <a:t> - </a:t>
          </a:r>
          <a:r>
            <a:rPr lang="en-US" sz="2200" kern="1200" dirty="0" err="1"/>
            <a:t>hlava</a:t>
          </a:r>
          <a:endParaRPr lang="en-US" sz="2200" kern="1200" dirty="0"/>
        </a:p>
      </dsp:txBody>
      <dsp:txXfrm>
        <a:off x="48703" y="163168"/>
        <a:ext cx="8970188" cy="900282"/>
      </dsp:txXfrm>
    </dsp:sp>
    <dsp:sp modelId="{DF4BE903-DA66-9549-8072-1982070BAD2B}">
      <dsp:nvSpPr>
        <dsp:cNvPr id="0" name=""/>
        <dsp:cNvSpPr/>
      </dsp:nvSpPr>
      <dsp:spPr>
        <a:xfrm>
          <a:off x="0" y="2232586"/>
          <a:ext cx="9067594" cy="1096400"/>
        </a:xfrm>
        <a:prstGeom prst="roundRect">
          <a:avLst/>
        </a:prstGeom>
        <a:solidFill>
          <a:srgbClr val="BE9C8D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kern="1200" dirty="0"/>
            <a:t>Korekce a edukace v rámci nežádoucích souhybů </a:t>
          </a:r>
        </a:p>
      </dsp:txBody>
      <dsp:txXfrm>
        <a:off x="53522" y="2286108"/>
        <a:ext cx="8960550" cy="989356"/>
      </dsp:txXfrm>
    </dsp:sp>
    <dsp:sp modelId="{593ADB4F-BA8C-F645-A56F-D198DF7ABCD3}">
      <dsp:nvSpPr>
        <dsp:cNvPr id="0" name=""/>
        <dsp:cNvSpPr/>
      </dsp:nvSpPr>
      <dsp:spPr>
        <a:xfrm>
          <a:off x="0" y="1185859"/>
          <a:ext cx="9067594" cy="979975"/>
        </a:xfrm>
        <a:prstGeom prst="roundRect">
          <a:avLst/>
        </a:prstGeom>
        <a:solidFill>
          <a:schemeClr val="accent3">
            <a:shade val="50000"/>
            <a:hueOff val="-176372"/>
            <a:satOff val="329"/>
            <a:lumOff val="2653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kern="1200" dirty="0"/>
            <a:t>Korekce a edukace v rámci provedení dechového vzoru</a:t>
          </a:r>
        </a:p>
      </dsp:txBody>
      <dsp:txXfrm>
        <a:off x="47838" y="1233697"/>
        <a:ext cx="8971918" cy="88429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62A2B1-3F1C-D148-A964-736DC308C26B}" type="datetimeFigureOut">
              <a:rPr lang="cs-CZ" smtClean="0"/>
              <a:t>23.06.2022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B4B91C-FF57-6A45-841F-8892242CB9C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283503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9B0F7D69-D93C-4C38-A23D-76E000D691CD}"/>
              </a:ext>
            </a:extLst>
          </p:cNvPr>
          <p:cNvSpPr/>
          <p:nvPr/>
        </p:nvSpPr>
        <p:spPr>
          <a:xfrm>
            <a:off x="0" y="0"/>
            <a:ext cx="3496422" cy="6858000"/>
          </a:xfrm>
          <a:custGeom>
            <a:avLst/>
            <a:gdLst>
              <a:gd name="connsiteX0" fmla="*/ 0 w 3496422"/>
              <a:gd name="connsiteY0" fmla="*/ 0 h 6858000"/>
              <a:gd name="connsiteX1" fmla="*/ 1873399 w 3496422"/>
              <a:gd name="connsiteY1" fmla="*/ 0 h 6858000"/>
              <a:gd name="connsiteX2" fmla="*/ 1895523 w 3496422"/>
              <a:gd name="connsiteY2" fmla="*/ 14997 h 6858000"/>
              <a:gd name="connsiteX3" fmla="*/ 3496422 w 3496422"/>
              <a:gd name="connsiteY3" fmla="*/ 3621656 h 6858000"/>
              <a:gd name="connsiteX4" fmla="*/ 1622072 w 3496422"/>
              <a:gd name="connsiteY4" fmla="*/ 6374814 h 6858000"/>
              <a:gd name="connsiteX5" fmla="*/ 1105424 w 3496422"/>
              <a:gd name="connsiteY5" fmla="*/ 6780599 h 6858000"/>
              <a:gd name="connsiteX6" fmla="*/ 993668 w 3496422"/>
              <a:gd name="connsiteY6" fmla="*/ 6858000 h 6858000"/>
              <a:gd name="connsiteX7" fmla="*/ 0 w 3496422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96422" h="685800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54295" y="1346268"/>
            <a:ext cx="7060135" cy="3285207"/>
          </a:xfrm>
        </p:spPr>
        <p:txBody>
          <a:bodyPr anchor="b">
            <a:noAutofit/>
          </a:bodyPr>
          <a:lstStyle>
            <a:lvl1pPr algn="l">
              <a:lnSpc>
                <a:spcPct val="120000"/>
              </a:lnSpc>
              <a:defRPr sz="54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62312" y="4631475"/>
            <a:ext cx="7052117" cy="1150200"/>
          </a:xfrm>
        </p:spPr>
        <p:txBody>
          <a:bodyPr lIns="109728" tIns="109728" rIns="109728" bIns="91440" anchor="t">
            <a:normAutofit/>
          </a:bodyPr>
          <a:lstStyle>
            <a:lvl1pPr marL="0" indent="0" algn="l">
              <a:lnSpc>
                <a:spcPct val="130000"/>
              </a:lnSpc>
              <a:buNone/>
              <a:defRPr sz="24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123E5C65-E22A-4865-9449-10140D62B6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654295" y="617415"/>
            <a:ext cx="7123723" cy="457200"/>
          </a:xfrm>
        </p:spPr>
        <p:txBody>
          <a:bodyPr/>
          <a:lstStyle>
            <a:lvl1pPr algn="l">
              <a:defRPr/>
            </a:lvl1pPr>
          </a:lstStyle>
          <a:p>
            <a:fld id="{12241623-A064-4BED-B073-BA4D61433402}" type="datetime1">
              <a:rPr lang="en-US" smtClean="0"/>
              <a:t>6/23/2022</a:t>
            </a:fld>
            <a:endParaRPr lang="en-US" dirty="0"/>
          </a:p>
        </p:txBody>
      </p:sp>
      <p:sp>
        <p:nvSpPr>
          <p:cNvPr id="24" name="Footer Placeholder 23">
            <a:extLst>
              <a:ext uri="{FF2B5EF4-FFF2-40B4-BE49-F238E27FC236}">
                <a16:creationId xmlns:a16="http://schemas.microsoft.com/office/drawing/2014/main" id="{EF9C3DE0-E7F5-4B4D-B5AF-CDE724CE79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54295" y="6170490"/>
            <a:ext cx="5588349" cy="45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48C1E146-840A-4217-B63E-62E5CF890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5600" y="6170490"/>
            <a:ext cx="1198829" cy="457200"/>
          </a:xfrm>
        </p:spPr>
        <p:txBody>
          <a:bodyPr/>
          <a:lstStyle>
            <a:lvl1pPr algn="r">
              <a:defRPr/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8CD419D4-EA9D-42D9-BF62-B07F0B7B672B}"/>
              </a:ext>
            </a:extLst>
          </p:cNvPr>
          <p:cNvSpPr/>
          <p:nvPr/>
        </p:nvSpPr>
        <p:spPr>
          <a:xfrm>
            <a:off x="1375409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1C6FEC9B-9608-4181-A9E5-A1B80E72021C}"/>
              </a:ext>
            </a:extLst>
          </p:cNvPr>
          <p:cNvSpPr/>
          <p:nvPr/>
        </p:nvSpPr>
        <p:spPr>
          <a:xfrm>
            <a:off x="1155402" y="0"/>
            <a:ext cx="2536434" cy="6858000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AB1564ED-F26F-451D-97D6-A6EC3E83FD55}"/>
              </a:ext>
            </a:extLst>
          </p:cNvPr>
          <p:cNvSpPr/>
          <p:nvPr/>
        </p:nvSpPr>
        <p:spPr>
          <a:xfrm>
            <a:off x="924161" y="0"/>
            <a:ext cx="2261351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55629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6397E4A-EB6A-4FA6-AA4F-69EA0C70F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6ED0C-1DA7-41F0-94CF-6218B1FEDFF1}" type="datetime1">
              <a:rPr lang="en-US" smtClean="0"/>
              <a:t>6/23/2022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51A2F5D-7AC4-4F91-965A-7B6A45D6F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6E8B86-CDB8-482F-9D9F-1BFDA3638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40418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77965" y="507037"/>
            <a:ext cx="1571626" cy="533993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33700" y="524373"/>
            <a:ext cx="5959577" cy="532259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277965" y="6296615"/>
            <a:ext cx="2505996" cy="365125"/>
          </a:xfrm>
        </p:spPr>
        <p:txBody>
          <a:bodyPr/>
          <a:lstStyle/>
          <a:p>
            <a:fld id="{EECF02AB-6034-4B88-BC5A-7C17CB0EF809}" type="datetime1">
              <a:rPr lang="en-US" smtClean="0"/>
              <a:t>6/23/2022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33699" y="6296615"/>
            <a:ext cx="595957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8734643" y="2853201"/>
            <a:ext cx="5383267" cy="604269"/>
          </a:xfrm>
        </p:spPr>
        <p:txBody>
          <a:bodyPr/>
          <a:lstStyle>
            <a:lvl1pPr algn="l">
              <a:defRPr/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 title="Rule Line">
            <a:extLst>
              <a:ext uri="{FF2B5EF4-FFF2-40B4-BE49-F238E27FC236}">
                <a16:creationId xmlns:a16="http://schemas.microsoft.com/office/drawing/2014/main" id="{A1005B08-D2D4-455C-AA62-1200E43E7AF9}"/>
              </a:ext>
            </a:extLst>
          </p:cNvPr>
          <p:cNvCxnSpPr/>
          <p:nvPr/>
        </p:nvCxnSpPr>
        <p:spPr>
          <a:xfrm>
            <a:off x="9111582" y="571502"/>
            <a:ext cx="0" cy="5275467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31308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6923EF53-7767-4C94-BEF6-D452927945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3E5F3-28EE-488F-BD53-B744C06C3DEC}" type="datetime1">
              <a:rPr lang="en-US" smtClean="0"/>
              <a:t>6/23/2022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ACF12700-F905-4CFA-970C-C81E05A64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DA1B1EE2-BCA3-432B-A32D-B04C7F1DD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71100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B84A89F5-6982-40AE-8108-88B93E85C8FF}"/>
              </a:ext>
            </a:extLst>
          </p:cNvPr>
          <p:cNvGrpSpPr/>
          <p:nvPr/>
        </p:nvGrpSpPr>
        <p:grpSpPr>
          <a:xfrm>
            <a:off x="3124577" y="0"/>
            <a:ext cx="4389519" cy="2916937"/>
            <a:chOff x="3124577" y="0"/>
            <a:chExt cx="4389519" cy="2916937"/>
          </a:xfrm>
        </p:grpSpPr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B80BED93-E30B-4492-A268-84C33CA4F067}"/>
                </a:ext>
              </a:extLst>
            </p:cNvPr>
            <p:cNvSpPr/>
            <p:nvPr/>
          </p:nvSpPr>
          <p:spPr>
            <a:xfrm>
              <a:off x="3320637" y="0"/>
              <a:ext cx="4013331" cy="2742133"/>
            </a:xfrm>
            <a:custGeom>
              <a:avLst/>
              <a:gdLst>
                <a:gd name="connsiteX0" fmla="*/ 294151 w 4013331"/>
                <a:gd name="connsiteY0" fmla="*/ 0 h 2742133"/>
                <a:gd name="connsiteX1" fmla="*/ 3844057 w 4013331"/>
                <a:gd name="connsiteY1" fmla="*/ 0 h 2742133"/>
                <a:gd name="connsiteX2" fmla="*/ 3892490 w 4013331"/>
                <a:gd name="connsiteY2" fmla="*/ 131440 h 2742133"/>
                <a:gd name="connsiteX3" fmla="*/ 4013331 w 4013331"/>
                <a:gd name="connsiteY3" fmla="*/ 941251 h 2742133"/>
                <a:gd name="connsiteX4" fmla="*/ 3804827 w 4013331"/>
                <a:gd name="connsiteY4" fmla="*/ 1540292 h 2742133"/>
                <a:gd name="connsiteX5" fmla="*/ 3187498 w 4013331"/>
                <a:gd name="connsiteY5" fmla="*/ 2098087 h 2742133"/>
                <a:gd name="connsiteX6" fmla="*/ 3051769 w 4013331"/>
                <a:gd name="connsiteY6" fmla="*/ 2204787 h 2742133"/>
                <a:gd name="connsiteX7" fmla="*/ 1936476 w 4013331"/>
                <a:gd name="connsiteY7" fmla="*/ 2742133 h 2742133"/>
                <a:gd name="connsiteX8" fmla="*/ 467303 w 4013331"/>
                <a:gd name="connsiteY8" fmla="*/ 1868695 h 2742133"/>
                <a:gd name="connsiteX9" fmla="*/ 310732 w 4013331"/>
                <a:gd name="connsiteY9" fmla="*/ 1645244 h 2742133"/>
                <a:gd name="connsiteX10" fmla="*/ 0 w 4013331"/>
                <a:gd name="connsiteY10" fmla="*/ 941251 h 2742133"/>
                <a:gd name="connsiteX11" fmla="*/ 187749 w 4013331"/>
                <a:gd name="connsiteY11" fmla="*/ 183076 h 2742133"/>
                <a:gd name="connsiteX12" fmla="*/ 288888 w 4013331"/>
                <a:gd name="connsiteY12" fmla="*/ 7329 h 2742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013331" h="2742133">
                  <a:moveTo>
                    <a:pt x="294151" y="0"/>
                  </a:moveTo>
                  <a:lnTo>
                    <a:pt x="3844057" y="0"/>
                  </a:lnTo>
                  <a:lnTo>
                    <a:pt x="3892490" y="131440"/>
                  </a:lnTo>
                  <a:cubicBezTo>
                    <a:pt x="3971777" y="378867"/>
                    <a:pt x="4013331" y="652783"/>
                    <a:pt x="4013331" y="941251"/>
                  </a:cubicBezTo>
                  <a:cubicBezTo>
                    <a:pt x="4013331" y="1171430"/>
                    <a:pt x="3948997" y="1356167"/>
                    <a:pt x="3804827" y="1540292"/>
                  </a:cubicBezTo>
                  <a:cubicBezTo>
                    <a:pt x="3654026" y="1732895"/>
                    <a:pt x="3427436" y="1910292"/>
                    <a:pt x="3187498" y="2098087"/>
                  </a:cubicBezTo>
                  <a:cubicBezTo>
                    <a:pt x="3143231" y="2132693"/>
                    <a:pt x="3097499" y="2168522"/>
                    <a:pt x="3051769" y="2204787"/>
                  </a:cubicBezTo>
                  <a:cubicBezTo>
                    <a:pt x="2642425" y="2529345"/>
                    <a:pt x="2343664" y="2742133"/>
                    <a:pt x="1936476" y="2742133"/>
                  </a:cubicBezTo>
                  <a:cubicBezTo>
                    <a:pt x="1316045" y="2742133"/>
                    <a:pt x="876647" y="2480932"/>
                    <a:pt x="467303" y="1868695"/>
                  </a:cubicBezTo>
                  <a:cubicBezTo>
                    <a:pt x="413736" y="1788559"/>
                    <a:pt x="361372" y="1715679"/>
                    <a:pt x="310732" y="1645244"/>
                  </a:cubicBezTo>
                  <a:cubicBezTo>
                    <a:pt x="100850" y="1353195"/>
                    <a:pt x="0" y="1201315"/>
                    <a:pt x="0" y="941251"/>
                  </a:cubicBezTo>
                  <a:cubicBezTo>
                    <a:pt x="0" y="683021"/>
                    <a:pt x="63214" y="427935"/>
                    <a:pt x="187749" y="183076"/>
                  </a:cubicBezTo>
                  <a:cubicBezTo>
                    <a:pt x="218215" y="123194"/>
                    <a:pt x="251953" y="64578"/>
                    <a:pt x="288888" y="7329"/>
                  </a:cubicBezTo>
                  <a:close/>
                </a:path>
              </a:pathLst>
            </a:custGeom>
            <a:solidFill>
              <a:srgbClr val="FFFFFF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965F60C1-CD8B-4326-9B24-3D197CF382A6}"/>
                </a:ext>
              </a:extLst>
            </p:cNvPr>
            <p:cNvSpPr/>
            <p:nvPr/>
          </p:nvSpPr>
          <p:spPr>
            <a:xfrm>
              <a:off x="3566319" y="0"/>
              <a:ext cx="3401415" cy="2440484"/>
            </a:xfrm>
            <a:custGeom>
              <a:avLst/>
              <a:gdLst>
                <a:gd name="connsiteX0" fmla="*/ 332917 w 3401415"/>
                <a:gd name="connsiteY0" fmla="*/ 0 h 2440484"/>
                <a:gd name="connsiteX1" fmla="*/ 3207137 w 3401415"/>
                <a:gd name="connsiteY1" fmla="*/ 0 h 2440484"/>
                <a:gd name="connsiteX2" fmla="*/ 3242654 w 3401415"/>
                <a:gd name="connsiteY2" fmla="*/ 74937 h 2440484"/>
                <a:gd name="connsiteX3" fmla="*/ 3401415 w 3401415"/>
                <a:gd name="connsiteY3" fmla="*/ 914184 h 2440484"/>
                <a:gd name="connsiteX4" fmla="*/ 3224702 w 3401415"/>
                <a:gd name="connsiteY4" fmla="*/ 1421888 h 2440484"/>
                <a:gd name="connsiteX5" fmla="*/ 2701498 w 3401415"/>
                <a:gd name="connsiteY5" fmla="*/ 1894635 h 2440484"/>
                <a:gd name="connsiteX6" fmla="*/ 2586463 w 3401415"/>
                <a:gd name="connsiteY6" fmla="*/ 1985068 h 2440484"/>
                <a:gd name="connsiteX7" fmla="*/ 1641219 w 3401415"/>
                <a:gd name="connsiteY7" fmla="*/ 2440484 h 2440484"/>
                <a:gd name="connsiteX8" fmla="*/ 396053 w 3401415"/>
                <a:gd name="connsiteY8" fmla="*/ 1700219 h 2440484"/>
                <a:gd name="connsiteX9" fmla="*/ 263354 w 3401415"/>
                <a:gd name="connsiteY9" fmla="*/ 1510839 h 2440484"/>
                <a:gd name="connsiteX10" fmla="*/ 0 w 3401415"/>
                <a:gd name="connsiteY10" fmla="*/ 914184 h 2440484"/>
                <a:gd name="connsiteX11" fmla="*/ 159122 w 3401415"/>
                <a:gd name="connsiteY11" fmla="*/ 271610 h 2440484"/>
                <a:gd name="connsiteX12" fmla="*/ 244841 w 3401415"/>
                <a:gd name="connsiteY12" fmla="*/ 122658 h 2440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401415" h="2440484">
                  <a:moveTo>
                    <a:pt x="332917" y="0"/>
                  </a:moveTo>
                  <a:lnTo>
                    <a:pt x="3207137" y="0"/>
                  </a:lnTo>
                  <a:lnTo>
                    <a:pt x="3242654" y="74937"/>
                  </a:lnTo>
                  <a:cubicBezTo>
                    <a:pt x="3346386" y="322243"/>
                    <a:pt x="3401415" y="608579"/>
                    <a:pt x="3401415" y="914184"/>
                  </a:cubicBezTo>
                  <a:cubicBezTo>
                    <a:pt x="3401415" y="1109268"/>
                    <a:pt x="3346890" y="1265837"/>
                    <a:pt x="3224702" y="1421888"/>
                  </a:cubicBezTo>
                  <a:cubicBezTo>
                    <a:pt x="3096894" y="1585125"/>
                    <a:pt x="2904852" y="1735475"/>
                    <a:pt x="2701498" y="1894635"/>
                  </a:cubicBezTo>
                  <a:cubicBezTo>
                    <a:pt x="2663980" y="1923966"/>
                    <a:pt x="2625221" y="1954332"/>
                    <a:pt x="2586463" y="1985068"/>
                  </a:cubicBezTo>
                  <a:cubicBezTo>
                    <a:pt x="2239532" y="2260140"/>
                    <a:pt x="1986324" y="2440484"/>
                    <a:pt x="1641219" y="2440484"/>
                  </a:cubicBezTo>
                  <a:cubicBezTo>
                    <a:pt x="1115386" y="2440484"/>
                    <a:pt x="742984" y="2219109"/>
                    <a:pt x="396053" y="1700219"/>
                  </a:cubicBezTo>
                  <a:cubicBezTo>
                    <a:pt x="350653" y="1632303"/>
                    <a:pt x="306273" y="1570535"/>
                    <a:pt x="263354" y="1510839"/>
                  </a:cubicBezTo>
                  <a:cubicBezTo>
                    <a:pt x="85473" y="1263318"/>
                    <a:pt x="0" y="1134597"/>
                    <a:pt x="0" y="914184"/>
                  </a:cubicBezTo>
                  <a:cubicBezTo>
                    <a:pt x="0" y="695327"/>
                    <a:pt x="53576" y="479135"/>
                    <a:pt x="159122" y="271610"/>
                  </a:cubicBezTo>
                  <a:cubicBezTo>
                    <a:pt x="184943" y="220858"/>
                    <a:pt x="213538" y="171179"/>
                    <a:pt x="244841" y="122658"/>
                  </a:cubicBezTo>
                  <a:close/>
                </a:path>
              </a:pathLst>
            </a:custGeom>
            <a:noFill/>
            <a:ln w="158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69511D06-104E-440E-8049-4CDCE4B87E96}"/>
                </a:ext>
              </a:extLst>
            </p:cNvPr>
            <p:cNvSpPr/>
            <p:nvPr/>
          </p:nvSpPr>
          <p:spPr>
            <a:xfrm>
              <a:off x="3232490" y="0"/>
              <a:ext cx="4164597" cy="2817185"/>
            </a:xfrm>
            <a:custGeom>
              <a:avLst/>
              <a:gdLst>
                <a:gd name="connsiteX0" fmla="*/ 237339 w 4130517"/>
                <a:gd name="connsiteY0" fmla="*/ 0 h 2806419"/>
                <a:gd name="connsiteX1" fmla="*/ 3997489 w 4130517"/>
                <a:gd name="connsiteY1" fmla="*/ 0 h 2806419"/>
                <a:gd name="connsiteX2" fmla="*/ 4006148 w 4130517"/>
                <a:gd name="connsiteY2" fmla="*/ 24333 h 2806419"/>
                <a:gd name="connsiteX3" fmla="*/ 4130517 w 4130517"/>
                <a:gd name="connsiteY3" fmla="*/ 887307 h 2806419"/>
                <a:gd name="connsiteX4" fmla="*/ 3915925 w 4130517"/>
                <a:gd name="connsiteY4" fmla="*/ 1525677 h 2806419"/>
                <a:gd name="connsiteX5" fmla="*/ 3280571 w 4130517"/>
                <a:gd name="connsiteY5" fmla="*/ 2120090 h 2806419"/>
                <a:gd name="connsiteX6" fmla="*/ 3140878 w 4130517"/>
                <a:gd name="connsiteY6" fmla="*/ 2233796 h 2806419"/>
                <a:gd name="connsiteX7" fmla="*/ 1993019 w 4130517"/>
                <a:gd name="connsiteY7" fmla="*/ 2806419 h 2806419"/>
                <a:gd name="connsiteX8" fmla="*/ 480948 w 4130517"/>
                <a:gd name="connsiteY8" fmla="*/ 1875638 h 2806419"/>
                <a:gd name="connsiteX9" fmla="*/ 319805 w 4130517"/>
                <a:gd name="connsiteY9" fmla="*/ 1637519 h 2806419"/>
                <a:gd name="connsiteX10" fmla="*/ 0 w 4130517"/>
                <a:gd name="connsiteY10" fmla="*/ 887307 h 2806419"/>
                <a:gd name="connsiteX11" fmla="*/ 193231 w 4130517"/>
                <a:gd name="connsiteY11" fmla="*/ 79360 h 2806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130517" h="2806419">
                  <a:moveTo>
                    <a:pt x="237339" y="0"/>
                  </a:moveTo>
                  <a:lnTo>
                    <a:pt x="3997489" y="0"/>
                  </a:lnTo>
                  <a:lnTo>
                    <a:pt x="4006148" y="24333"/>
                  </a:lnTo>
                  <a:cubicBezTo>
                    <a:pt x="4087750" y="288004"/>
                    <a:pt x="4130517" y="579903"/>
                    <a:pt x="4130517" y="887307"/>
                  </a:cubicBezTo>
                  <a:cubicBezTo>
                    <a:pt x="4130517" y="1132599"/>
                    <a:pt x="4064304" y="1329464"/>
                    <a:pt x="3915925" y="1525677"/>
                  </a:cubicBezTo>
                  <a:cubicBezTo>
                    <a:pt x="3760721" y="1730924"/>
                    <a:pt x="3527514" y="1919967"/>
                    <a:pt x="3280571" y="2120090"/>
                  </a:cubicBezTo>
                  <a:cubicBezTo>
                    <a:pt x="3235011" y="2156968"/>
                    <a:pt x="3187944" y="2195151"/>
                    <a:pt x="3140878" y="2233796"/>
                  </a:cubicBezTo>
                  <a:cubicBezTo>
                    <a:pt x="2719582" y="2579662"/>
                    <a:pt x="2412097" y="2806419"/>
                    <a:pt x="1993019" y="2806419"/>
                  </a:cubicBezTo>
                  <a:cubicBezTo>
                    <a:pt x="1354472" y="2806419"/>
                    <a:pt x="902244" y="2528070"/>
                    <a:pt x="480948" y="1875638"/>
                  </a:cubicBezTo>
                  <a:cubicBezTo>
                    <a:pt x="425816" y="1790244"/>
                    <a:pt x="371924" y="1712578"/>
                    <a:pt x="319805" y="1637519"/>
                  </a:cubicBezTo>
                  <a:cubicBezTo>
                    <a:pt x="103795" y="1326296"/>
                    <a:pt x="0" y="1164446"/>
                    <a:pt x="0" y="887307"/>
                  </a:cubicBezTo>
                  <a:cubicBezTo>
                    <a:pt x="0" y="612125"/>
                    <a:pt x="65060" y="340293"/>
                    <a:pt x="193231" y="79360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164F6B39-7B0A-4839-9F52-1FFA2044F248}"/>
                </a:ext>
              </a:extLst>
            </p:cNvPr>
            <p:cNvSpPr/>
            <p:nvPr/>
          </p:nvSpPr>
          <p:spPr>
            <a:xfrm>
              <a:off x="3124577" y="0"/>
              <a:ext cx="4389519" cy="2916937"/>
            </a:xfrm>
            <a:custGeom>
              <a:avLst/>
              <a:gdLst>
                <a:gd name="connsiteX0" fmla="*/ 208215 w 4389519"/>
                <a:gd name="connsiteY0" fmla="*/ 0 h 2916937"/>
                <a:gd name="connsiteX1" fmla="*/ 4284014 w 4389519"/>
                <a:gd name="connsiteY1" fmla="*/ 0 h 2916937"/>
                <a:gd name="connsiteX2" fmla="*/ 4335794 w 4389519"/>
                <a:gd name="connsiteY2" fmla="*/ 207911 h 2916937"/>
                <a:gd name="connsiteX3" fmla="*/ 4376420 w 4389519"/>
                <a:gd name="connsiteY3" fmla="*/ 1078865 h 2916937"/>
                <a:gd name="connsiteX4" fmla="*/ 4090147 w 4389519"/>
                <a:gd name="connsiteY4" fmla="*/ 1734728 h 2916937"/>
                <a:gd name="connsiteX5" fmla="*/ 3362552 w 4389519"/>
                <a:gd name="connsiteY5" fmla="*/ 2305097 h 2916937"/>
                <a:gd name="connsiteX6" fmla="*/ 3204152 w 4389519"/>
                <a:gd name="connsiteY6" fmla="*/ 2412521 h 2916937"/>
                <a:gd name="connsiteX7" fmla="*/ 1936072 w 4389519"/>
                <a:gd name="connsiteY7" fmla="*/ 2912360 h 2916937"/>
                <a:gd name="connsiteX8" fmla="*/ 421690 w 4389519"/>
                <a:gd name="connsiteY8" fmla="*/ 1787063 h 2916937"/>
                <a:gd name="connsiteX9" fmla="*/ 273167 w 4389519"/>
                <a:gd name="connsiteY9" fmla="*/ 1520080 h 2916937"/>
                <a:gd name="connsiteX10" fmla="*/ 4118 w 4389519"/>
                <a:gd name="connsiteY10" fmla="*/ 696338 h 2916937"/>
                <a:gd name="connsiteX11" fmla="*/ 175984 w 4389519"/>
                <a:gd name="connsiteY11" fmla="*/ 60381 h 2916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389519" h="2916937">
                  <a:moveTo>
                    <a:pt x="208215" y="0"/>
                  </a:moveTo>
                  <a:lnTo>
                    <a:pt x="4284014" y="0"/>
                  </a:lnTo>
                  <a:lnTo>
                    <a:pt x="4335794" y="207911"/>
                  </a:lnTo>
                  <a:cubicBezTo>
                    <a:pt x="4388748" y="479686"/>
                    <a:pt x="4403109" y="773803"/>
                    <a:pt x="4376420" y="1078865"/>
                  </a:cubicBezTo>
                  <a:cubicBezTo>
                    <a:pt x="4353703" y="1338514"/>
                    <a:pt x="4265383" y="1540772"/>
                    <a:pt x="4090147" y="1734728"/>
                  </a:cubicBezTo>
                  <a:cubicBezTo>
                    <a:pt x="3906850" y="1937616"/>
                    <a:pt x="3642485" y="2116128"/>
                    <a:pt x="3362552" y="2305097"/>
                  </a:cubicBezTo>
                  <a:cubicBezTo>
                    <a:pt x="3310910" y="2339914"/>
                    <a:pt x="3257553" y="2375972"/>
                    <a:pt x="3204152" y="2412521"/>
                  </a:cubicBezTo>
                  <a:cubicBezTo>
                    <a:pt x="2726165" y="2739616"/>
                    <a:pt x="2379682" y="2951171"/>
                    <a:pt x="1936072" y="2912360"/>
                  </a:cubicBezTo>
                  <a:cubicBezTo>
                    <a:pt x="1260148" y="2853224"/>
                    <a:pt x="807225" y="2516700"/>
                    <a:pt x="421690" y="1787063"/>
                  </a:cubicBezTo>
                  <a:cubicBezTo>
                    <a:pt x="371240" y="1691563"/>
                    <a:pt x="321385" y="1604361"/>
                    <a:pt x="273167" y="1520080"/>
                  </a:cubicBezTo>
                  <a:cubicBezTo>
                    <a:pt x="73334" y="1170636"/>
                    <a:pt x="-21548" y="989700"/>
                    <a:pt x="4118" y="696338"/>
                  </a:cubicBezTo>
                  <a:cubicBezTo>
                    <a:pt x="23232" y="477870"/>
                    <a:pt x="80908" y="264786"/>
                    <a:pt x="175984" y="60381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3099122-D80B-4389-A1CF-52C635217F4B}"/>
              </a:ext>
            </a:extLst>
          </p:cNvPr>
          <p:cNvGrpSpPr/>
          <p:nvPr/>
        </p:nvGrpSpPr>
        <p:grpSpPr>
          <a:xfrm>
            <a:off x="8122942" y="0"/>
            <a:ext cx="4069058" cy="3547008"/>
            <a:chOff x="8122942" y="0"/>
            <a:chExt cx="4069058" cy="3547008"/>
          </a:xfrm>
        </p:grpSpPr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CA535D59-CDAA-4AA9-84AC-A6142E857FE2}"/>
                </a:ext>
              </a:extLst>
            </p:cNvPr>
            <p:cNvSpPr/>
            <p:nvPr/>
          </p:nvSpPr>
          <p:spPr>
            <a:xfrm>
              <a:off x="8122942" y="0"/>
              <a:ext cx="4069058" cy="3547008"/>
            </a:xfrm>
            <a:custGeom>
              <a:avLst/>
              <a:gdLst>
                <a:gd name="connsiteX0" fmla="*/ 305212 w 4069058"/>
                <a:gd name="connsiteY0" fmla="*/ 0 h 3547008"/>
                <a:gd name="connsiteX1" fmla="*/ 4069058 w 4069058"/>
                <a:gd name="connsiteY1" fmla="*/ 0 h 3547008"/>
                <a:gd name="connsiteX2" fmla="*/ 4069058 w 4069058"/>
                <a:gd name="connsiteY2" fmla="*/ 2865785 h 3547008"/>
                <a:gd name="connsiteX3" fmla="*/ 3996814 w 4069058"/>
                <a:gd name="connsiteY3" fmla="*/ 2947457 h 3547008"/>
                <a:gd name="connsiteX4" fmla="*/ 2732780 w 4069058"/>
                <a:gd name="connsiteY4" fmla="*/ 3541640 h 3547008"/>
                <a:gd name="connsiteX5" fmla="*/ 1317550 w 4069058"/>
                <a:gd name="connsiteY5" fmla="*/ 3015110 h 3547008"/>
                <a:gd name="connsiteX6" fmla="*/ 1140977 w 4069058"/>
                <a:gd name="connsiteY6" fmla="*/ 2901419 h 3547008"/>
                <a:gd name="connsiteX7" fmla="*/ 330269 w 4069058"/>
                <a:gd name="connsiteY7" fmla="*/ 2297252 h 3547008"/>
                <a:gd name="connsiteX8" fmla="*/ 13299 w 4069058"/>
                <a:gd name="connsiteY8" fmla="*/ 1599966 h 3547008"/>
                <a:gd name="connsiteX9" fmla="*/ 217457 w 4069058"/>
                <a:gd name="connsiteY9" fmla="*/ 178659 h 3547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69058" h="3547008">
                  <a:moveTo>
                    <a:pt x="305212" y="0"/>
                  </a:moveTo>
                  <a:lnTo>
                    <a:pt x="4069058" y="0"/>
                  </a:lnTo>
                  <a:lnTo>
                    <a:pt x="4069058" y="2865785"/>
                  </a:lnTo>
                  <a:lnTo>
                    <a:pt x="3996814" y="2947457"/>
                  </a:lnTo>
                  <a:cubicBezTo>
                    <a:pt x="3654887" y="3311545"/>
                    <a:pt x="3252443" y="3496175"/>
                    <a:pt x="2732780" y="3541640"/>
                  </a:cubicBezTo>
                  <a:cubicBezTo>
                    <a:pt x="2236701" y="3585041"/>
                    <a:pt x="1850359" y="3361306"/>
                    <a:pt x="1317550" y="3015110"/>
                  </a:cubicBezTo>
                  <a:cubicBezTo>
                    <a:pt x="1258026" y="2976425"/>
                    <a:pt x="1198546" y="2938265"/>
                    <a:pt x="1140977" y="2901419"/>
                  </a:cubicBezTo>
                  <a:cubicBezTo>
                    <a:pt x="828927" y="2701433"/>
                    <a:pt x="534230" y="2512513"/>
                    <a:pt x="330269" y="2297252"/>
                  </a:cubicBezTo>
                  <a:cubicBezTo>
                    <a:pt x="135278" y="2091465"/>
                    <a:pt x="37487" y="1876435"/>
                    <a:pt x="13299" y="1599966"/>
                  </a:cubicBezTo>
                  <a:cubicBezTo>
                    <a:pt x="-32170" y="1080250"/>
                    <a:pt x="39709" y="589889"/>
                    <a:pt x="217457" y="178659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CD6948CC-6D51-4092-887C-B0664DC102C7}"/>
                </a:ext>
              </a:extLst>
            </p:cNvPr>
            <p:cNvSpPr/>
            <p:nvPr/>
          </p:nvSpPr>
          <p:spPr>
            <a:xfrm flipH="1">
              <a:off x="8319994" y="0"/>
              <a:ext cx="3872006" cy="3321595"/>
            </a:xfrm>
            <a:custGeom>
              <a:avLst/>
              <a:gdLst>
                <a:gd name="connsiteX0" fmla="*/ 3466434 w 3872006"/>
                <a:gd name="connsiteY0" fmla="*/ 0 h 3321595"/>
                <a:gd name="connsiteX1" fmla="*/ 65800 w 3872006"/>
                <a:gd name="connsiteY1" fmla="*/ 0 h 3321595"/>
                <a:gd name="connsiteX2" fmla="*/ 0 w 3872006"/>
                <a:gd name="connsiteY2" fmla="*/ 59511 h 3321595"/>
                <a:gd name="connsiteX3" fmla="*/ 0 w 3872006"/>
                <a:gd name="connsiteY3" fmla="*/ 2518435 h 3321595"/>
                <a:gd name="connsiteX4" fmla="*/ 80122 w 3872006"/>
                <a:gd name="connsiteY4" fmla="*/ 2618704 h 3321595"/>
                <a:gd name="connsiteX5" fmla="*/ 1549501 w 3872006"/>
                <a:gd name="connsiteY5" fmla="*/ 3321595 h 3321595"/>
                <a:gd name="connsiteX6" fmla="*/ 2796711 w 3872006"/>
                <a:gd name="connsiteY6" fmla="*/ 2749441 h 3321595"/>
                <a:gd name="connsiteX7" fmla="*/ 2948494 w 3872006"/>
                <a:gd name="connsiteY7" fmla="*/ 2635829 h 3321595"/>
                <a:gd name="connsiteX8" fmla="*/ 3638840 w 3872006"/>
                <a:gd name="connsiteY8" fmla="*/ 2041901 h 3321595"/>
                <a:gd name="connsiteX9" fmla="*/ 3872006 w 3872006"/>
                <a:gd name="connsiteY9" fmla="*/ 1404055 h 3321595"/>
                <a:gd name="connsiteX10" fmla="*/ 3467973 w 3872006"/>
                <a:gd name="connsiteY10" fmla="*/ 1974 h 3321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872006" h="3321595">
                  <a:moveTo>
                    <a:pt x="3466434" y="0"/>
                  </a:moveTo>
                  <a:lnTo>
                    <a:pt x="65800" y="0"/>
                  </a:lnTo>
                  <a:lnTo>
                    <a:pt x="0" y="59511"/>
                  </a:lnTo>
                  <a:lnTo>
                    <a:pt x="0" y="2518435"/>
                  </a:lnTo>
                  <a:lnTo>
                    <a:pt x="80122" y="2618704"/>
                  </a:lnTo>
                  <a:cubicBezTo>
                    <a:pt x="490323" y="3108658"/>
                    <a:pt x="942414" y="3321595"/>
                    <a:pt x="1549501" y="3321595"/>
                  </a:cubicBezTo>
                  <a:cubicBezTo>
                    <a:pt x="2004852" y="3321595"/>
                    <a:pt x="2338950" y="3095023"/>
                    <a:pt x="2796711" y="2749441"/>
                  </a:cubicBezTo>
                  <a:cubicBezTo>
                    <a:pt x="2847850" y="2710827"/>
                    <a:pt x="2898991" y="2672676"/>
                    <a:pt x="2948494" y="2635829"/>
                  </a:cubicBezTo>
                  <a:cubicBezTo>
                    <a:pt x="3216812" y="2435869"/>
                    <a:pt x="3470203" y="2246981"/>
                    <a:pt x="3638840" y="2041901"/>
                  </a:cubicBezTo>
                  <a:cubicBezTo>
                    <a:pt x="3800062" y="1845849"/>
                    <a:pt x="3872006" y="1649145"/>
                    <a:pt x="3872006" y="1404055"/>
                  </a:cubicBezTo>
                  <a:cubicBezTo>
                    <a:pt x="3872006" y="866538"/>
                    <a:pt x="3729694" y="376466"/>
                    <a:pt x="3467973" y="1974"/>
                  </a:cubicBezTo>
                  <a:close/>
                </a:path>
              </a:pathLst>
            </a:custGeom>
            <a:solidFill>
              <a:srgbClr val="FFFFFF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5F9FD94-99CC-42AD-8E66-CF99E8FD5A94}"/>
                </a:ext>
              </a:extLst>
            </p:cNvPr>
            <p:cNvSpPr/>
            <p:nvPr/>
          </p:nvSpPr>
          <p:spPr>
            <a:xfrm flipH="1">
              <a:off x="8729240" y="9274"/>
              <a:ext cx="3462454" cy="3010961"/>
            </a:xfrm>
            <a:custGeom>
              <a:avLst/>
              <a:gdLst>
                <a:gd name="connsiteX0" fmla="*/ 2953507 w 3462454"/>
                <a:gd name="connsiteY0" fmla="*/ 0 h 3010961"/>
                <a:gd name="connsiteX1" fmla="*/ 477652 w 3462454"/>
                <a:gd name="connsiteY1" fmla="*/ 0 h 3010961"/>
                <a:gd name="connsiteX2" fmla="*/ 327396 w 3462454"/>
                <a:gd name="connsiteY2" fmla="*/ 113681 h 3010961"/>
                <a:gd name="connsiteX3" fmla="*/ 46554 w 3462454"/>
                <a:gd name="connsiteY3" fmla="*/ 391785 h 3010961"/>
                <a:gd name="connsiteX4" fmla="*/ 0 w 3462454"/>
                <a:gd name="connsiteY4" fmla="*/ 453516 h 3010961"/>
                <a:gd name="connsiteX5" fmla="*/ 0 w 3462454"/>
                <a:gd name="connsiteY5" fmla="*/ 2083461 h 3010961"/>
                <a:gd name="connsiteX6" fmla="*/ 26382 w 3462454"/>
                <a:gd name="connsiteY6" fmla="*/ 2118637 h 3010961"/>
                <a:gd name="connsiteX7" fmla="*/ 101620 w 3462454"/>
                <a:gd name="connsiteY7" fmla="*/ 2222744 h 3010961"/>
                <a:gd name="connsiteX8" fmla="*/ 1494064 w 3462454"/>
                <a:gd name="connsiteY8" fmla="*/ 3010961 h 3010961"/>
                <a:gd name="connsiteX9" fmla="*/ 2551110 w 3462454"/>
                <a:gd name="connsiteY9" fmla="*/ 2526044 h 3010961"/>
                <a:gd name="connsiteX10" fmla="*/ 2679751 w 3462454"/>
                <a:gd name="connsiteY10" fmla="*/ 2429754 h 3010961"/>
                <a:gd name="connsiteX11" fmla="*/ 3264840 w 3462454"/>
                <a:gd name="connsiteY11" fmla="*/ 1926383 h 3010961"/>
                <a:gd name="connsiteX12" fmla="*/ 3462454 w 3462454"/>
                <a:gd name="connsiteY12" fmla="*/ 1385790 h 3010961"/>
                <a:gd name="connsiteX13" fmla="*/ 3018820 w 3462454"/>
                <a:gd name="connsiteY13" fmla="*/ 67626 h 3010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62454" h="3010961">
                  <a:moveTo>
                    <a:pt x="2953507" y="0"/>
                  </a:moveTo>
                  <a:lnTo>
                    <a:pt x="477652" y="0"/>
                  </a:lnTo>
                  <a:lnTo>
                    <a:pt x="327396" y="113681"/>
                  </a:lnTo>
                  <a:cubicBezTo>
                    <a:pt x="222344" y="200626"/>
                    <a:pt x="128536" y="293564"/>
                    <a:pt x="46554" y="391785"/>
                  </a:cubicBezTo>
                  <a:lnTo>
                    <a:pt x="0" y="453516"/>
                  </a:lnTo>
                  <a:lnTo>
                    <a:pt x="0" y="2083461"/>
                  </a:lnTo>
                  <a:lnTo>
                    <a:pt x="26382" y="2118637"/>
                  </a:lnTo>
                  <a:cubicBezTo>
                    <a:pt x="51135" y="2152065"/>
                    <a:pt x="76235" y="2186586"/>
                    <a:pt x="101620" y="2222744"/>
                  </a:cubicBezTo>
                  <a:cubicBezTo>
                    <a:pt x="489585" y="2775245"/>
                    <a:pt x="906035" y="3010961"/>
                    <a:pt x="1494064" y="3010961"/>
                  </a:cubicBezTo>
                  <a:cubicBezTo>
                    <a:pt x="1879987" y="3010961"/>
                    <a:pt x="2163144" y="2818935"/>
                    <a:pt x="2551110" y="2526044"/>
                  </a:cubicBezTo>
                  <a:cubicBezTo>
                    <a:pt x="2594452" y="2493317"/>
                    <a:pt x="2637795" y="2460984"/>
                    <a:pt x="2679751" y="2429754"/>
                  </a:cubicBezTo>
                  <a:cubicBezTo>
                    <a:pt x="2907158" y="2260282"/>
                    <a:pt x="3121914" y="2100194"/>
                    <a:pt x="3264840" y="1926383"/>
                  </a:cubicBezTo>
                  <a:cubicBezTo>
                    <a:pt x="3401480" y="1760224"/>
                    <a:pt x="3462454" y="1593511"/>
                    <a:pt x="3462454" y="1385790"/>
                  </a:cubicBezTo>
                  <a:cubicBezTo>
                    <a:pt x="3462454" y="865148"/>
                    <a:pt x="3304918" y="397028"/>
                    <a:pt x="3018820" y="67626"/>
                  </a:cubicBezTo>
                  <a:close/>
                </a:path>
              </a:pathLst>
            </a:custGeom>
            <a:noFill/>
            <a:ln w="158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F47D3E70-A759-410D-B5DB-855218E138C3}"/>
                </a:ext>
              </a:extLst>
            </p:cNvPr>
            <p:cNvSpPr/>
            <p:nvPr/>
          </p:nvSpPr>
          <p:spPr>
            <a:xfrm flipH="1">
              <a:off x="8243247" y="9274"/>
              <a:ext cx="3948447" cy="3411460"/>
            </a:xfrm>
            <a:custGeom>
              <a:avLst/>
              <a:gdLst>
                <a:gd name="connsiteX0" fmla="*/ 3564894 w 3904481"/>
                <a:gd name="connsiteY0" fmla="*/ 0 h 3411460"/>
                <a:gd name="connsiteX1" fmla="*/ 0 w 3904481"/>
                <a:gd name="connsiteY1" fmla="*/ 0 h 3411460"/>
                <a:gd name="connsiteX2" fmla="*/ 0 w 3904481"/>
                <a:gd name="connsiteY2" fmla="*/ 2659993 h 3411460"/>
                <a:gd name="connsiteX3" fmla="*/ 1876 w 3904481"/>
                <a:gd name="connsiteY3" fmla="*/ 2662425 h 3411460"/>
                <a:gd name="connsiteX4" fmla="*/ 1514161 w 3904481"/>
                <a:gd name="connsiteY4" fmla="*/ 3411460 h 3411460"/>
                <a:gd name="connsiteX5" fmla="*/ 2797788 w 3904481"/>
                <a:gd name="connsiteY5" fmla="*/ 2801744 h 3411460"/>
                <a:gd name="connsiteX6" fmla="*/ 2954004 w 3904481"/>
                <a:gd name="connsiteY6" fmla="*/ 2680673 h 3411460"/>
                <a:gd name="connsiteX7" fmla="*/ 3664508 w 3904481"/>
                <a:gd name="connsiteY7" fmla="*/ 2047754 h 3411460"/>
                <a:gd name="connsiteX8" fmla="*/ 3904481 w 3904481"/>
                <a:gd name="connsiteY8" fmla="*/ 1368033 h 3411460"/>
                <a:gd name="connsiteX9" fmla="*/ 3596499 w 3904481"/>
                <a:gd name="connsiteY9" fmla="*/ 52268 h 341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904481" h="3411460">
                  <a:moveTo>
                    <a:pt x="3564894" y="0"/>
                  </a:moveTo>
                  <a:lnTo>
                    <a:pt x="0" y="0"/>
                  </a:lnTo>
                  <a:lnTo>
                    <a:pt x="0" y="2659993"/>
                  </a:lnTo>
                  <a:lnTo>
                    <a:pt x="1876" y="2662425"/>
                  </a:lnTo>
                  <a:cubicBezTo>
                    <a:pt x="424055" y="3184544"/>
                    <a:pt x="889346" y="3411460"/>
                    <a:pt x="1514161" y="3411460"/>
                  </a:cubicBezTo>
                  <a:cubicBezTo>
                    <a:pt x="1982808" y="3411460"/>
                    <a:pt x="2326661" y="3170014"/>
                    <a:pt x="2797788" y="2801744"/>
                  </a:cubicBezTo>
                  <a:cubicBezTo>
                    <a:pt x="2850420" y="2760595"/>
                    <a:pt x="2903054" y="2719940"/>
                    <a:pt x="2954004" y="2680673"/>
                  </a:cubicBezTo>
                  <a:cubicBezTo>
                    <a:pt x="3230156" y="2467586"/>
                    <a:pt x="3490946" y="2266297"/>
                    <a:pt x="3664508" y="2047754"/>
                  </a:cubicBezTo>
                  <a:cubicBezTo>
                    <a:pt x="3830437" y="1838832"/>
                    <a:pt x="3904481" y="1629214"/>
                    <a:pt x="3904481" y="1368033"/>
                  </a:cubicBezTo>
                  <a:cubicBezTo>
                    <a:pt x="3904481" y="877057"/>
                    <a:pt x="3796872" y="423228"/>
                    <a:pt x="3596499" y="52268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90302A25-2D4F-4AD5-B0E9-C12184C3599E}"/>
              </a:ext>
            </a:extLst>
          </p:cNvPr>
          <p:cNvGrpSpPr/>
          <p:nvPr/>
        </p:nvGrpSpPr>
        <p:grpSpPr>
          <a:xfrm>
            <a:off x="-1" y="1355238"/>
            <a:ext cx="4381339" cy="5510713"/>
            <a:chOff x="0" y="1347287"/>
            <a:chExt cx="4259808" cy="5510713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E227AF03-773A-4B1E-8FED-67198038E60D}"/>
                </a:ext>
              </a:extLst>
            </p:cNvPr>
            <p:cNvSpPr/>
            <p:nvPr/>
          </p:nvSpPr>
          <p:spPr>
            <a:xfrm>
              <a:off x="0" y="1676545"/>
              <a:ext cx="4174269" cy="5181455"/>
            </a:xfrm>
            <a:custGeom>
              <a:avLst/>
              <a:gdLst>
                <a:gd name="connsiteX0" fmla="*/ 1155130 w 4174269"/>
                <a:gd name="connsiteY0" fmla="*/ 990 h 5181455"/>
                <a:gd name="connsiteX1" fmla="*/ 2396955 w 4174269"/>
                <a:gd name="connsiteY1" fmla="*/ 367328 h 5181455"/>
                <a:gd name="connsiteX2" fmla="*/ 3827960 w 4174269"/>
                <a:gd name="connsiteY2" fmla="*/ 4749328 h 5181455"/>
                <a:gd name="connsiteX3" fmla="*/ 3561502 w 4174269"/>
                <a:gd name="connsiteY3" fmla="*/ 5090948 h 5181455"/>
                <a:gd name="connsiteX4" fmla="*/ 3452726 w 4174269"/>
                <a:gd name="connsiteY4" fmla="*/ 5181455 h 5181455"/>
                <a:gd name="connsiteX5" fmla="*/ 0 w 4174269"/>
                <a:gd name="connsiteY5" fmla="*/ 5181455 h 5181455"/>
                <a:gd name="connsiteX6" fmla="*/ 0 w 4174269"/>
                <a:gd name="connsiteY6" fmla="*/ 251605 h 5181455"/>
                <a:gd name="connsiteX7" fmla="*/ 157396 w 4174269"/>
                <a:gd name="connsiteY7" fmla="*/ 182600 h 5181455"/>
                <a:gd name="connsiteX8" fmla="*/ 1155130 w 4174269"/>
                <a:gd name="connsiteY8" fmla="*/ 990 h 5181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74269" h="5181455">
                  <a:moveTo>
                    <a:pt x="1155130" y="990"/>
                  </a:moveTo>
                  <a:cubicBezTo>
                    <a:pt x="1564667" y="12730"/>
                    <a:pt x="1984593" y="129250"/>
                    <a:pt x="2396955" y="367328"/>
                  </a:cubicBezTo>
                  <a:cubicBezTo>
                    <a:pt x="3871760" y="1218807"/>
                    <a:pt x="4678347" y="3276416"/>
                    <a:pt x="3827960" y="4749328"/>
                  </a:cubicBezTo>
                  <a:cubicBezTo>
                    <a:pt x="3748235" y="4887417"/>
                    <a:pt x="3658928" y="4998272"/>
                    <a:pt x="3561502" y="5090948"/>
                  </a:cubicBezTo>
                  <a:lnTo>
                    <a:pt x="3452726" y="5181455"/>
                  </a:lnTo>
                  <a:lnTo>
                    <a:pt x="0" y="5181455"/>
                  </a:lnTo>
                  <a:lnTo>
                    <a:pt x="0" y="251605"/>
                  </a:lnTo>
                  <a:lnTo>
                    <a:pt x="157396" y="182600"/>
                  </a:lnTo>
                  <a:cubicBezTo>
                    <a:pt x="475610" y="54980"/>
                    <a:pt x="811718" y="-8854"/>
                    <a:pt x="1155130" y="990"/>
                  </a:cubicBezTo>
                  <a:close/>
                </a:path>
              </a:pathLst>
            </a:custGeom>
            <a:solidFill>
              <a:srgbClr val="FFFFFF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D6FE8FAD-8A4A-49E1-AFAF-A074482295A9}"/>
                </a:ext>
              </a:extLst>
            </p:cNvPr>
            <p:cNvSpPr/>
            <p:nvPr/>
          </p:nvSpPr>
          <p:spPr>
            <a:xfrm>
              <a:off x="0" y="1347287"/>
              <a:ext cx="4259808" cy="5510713"/>
            </a:xfrm>
            <a:custGeom>
              <a:avLst/>
              <a:gdLst>
                <a:gd name="connsiteX0" fmla="*/ 948905 w 4259808"/>
                <a:gd name="connsiteY0" fmla="*/ 1556 h 5510713"/>
                <a:gd name="connsiteX1" fmla="*/ 2304106 w 4259808"/>
                <a:gd name="connsiteY1" fmla="*/ 405867 h 5510713"/>
                <a:gd name="connsiteX2" fmla="*/ 3890982 w 4259808"/>
                <a:gd name="connsiteY2" fmla="*/ 5156588 h 5510713"/>
                <a:gd name="connsiteX3" fmla="*/ 3680329 w 4259808"/>
                <a:gd name="connsiteY3" fmla="*/ 5445948 h 5510713"/>
                <a:gd name="connsiteX4" fmla="*/ 3616504 w 4259808"/>
                <a:gd name="connsiteY4" fmla="*/ 5510713 h 5510713"/>
                <a:gd name="connsiteX5" fmla="*/ 0 w 4259808"/>
                <a:gd name="connsiteY5" fmla="*/ 5510713 h 5510713"/>
                <a:gd name="connsiteX6" fmla="*/ 0 w 4259808"/>
                <a:gd name="connsiteY6" fmla="*/ 144797 h 5510713"/>
                <a:gd name="connsiteX7" fmla="*/ 164164 w 4259808"/>
                <a:gd name="connsiteY7" fmla="*/ 92266 h 5510713"/>
                <a:gd name="connsiteX8" fmla="*/ 948905 w 4259808"/>
                <a:gd name="connsiteY8" fmla="*/ 1556 h 5510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59808" h="5510713">
                  <a:moveTo>
                    <a:pt x="948905" y="1556"/>
                  </a:moveTo>
                  <a:cubicBezTo>
                    <a:pt x="1395136" y="16867"/>
                    <a:pt x="1853354" y="145625"/>
                    <a:pt x="2304106" y="405867"/>
                  </a:cubicBezTo>
                  <a:cubicBezTo>
                    <a:pt x="3916211" y="1336616"/>
                    <a:pt x="4808028" y="3568218"/>
                    <a:pt x="3890982" y="5156588"/>
                  </a:cubicBezTo>
                  <a:cubicBezTo>
                    <a:pt x="3826502" y="5268272"/>
                    <a:pt x="3756052" y="5363347"/>
                    <a:pt x="3680329" y="5445948"/>
                  </a:cubicBezTo>
                  <a:lnTo>
                    <a:pt x="3616504" y="5510713"/>
                  </a:lnTo>
                  <a:lnTo>
                    <a:pt x="0" y="5510713"/>
                  </a:lnTo>
                  <a:lnTo>
                    <a:pt x="0" y="144797"/>
                  </a:lnTo>
                  <a:lnTo>
                    <a:pt x="164164" y="92266"/>
                  </a:lnTo>
                  <a:cubicBezTo>
                    <a:pt x="418657" y="23914"/>
                    <a:pt x="681631" y="-7614"/>
                    <a:pt x="948905" y="1556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0A7C4DFB-FDFD-4F28-8B00-287EB75C79EB}"/>
                </a:ext>
              </a:extLst>
            </p:cNvPr>
            <p:cNvSpPr/>
            <p:nvPr/>
          </p:nvSpPr>
          <p:spPr>
            <a:xfrm>
              <a:off x="0" y="1592806"/>
              <a:ext cx="4029221" cy="5265194"/>
            </a:xfrm>
            <a:custGeom>
              <a:avLst/>
              <a:gdLst>
                <a:gd name="connsiteX0" fmla="*/ 812878 w 4029221"/>
                <a:gd name="connsiteY0" fmla="*/ 840 h 5265194"/>
                <a:gd name="connsiteX1" fmla="*/ 960980 w 4029221"/>
                <a:gd name="connsiteY1" fmla="*/ 1442 h 5265194"/>
                <a:gd name="connsiteX2" fmla="*/ 2216856 w 4029221"/>
                <a:gd name="connsiteY2" fmla="*/ 376120 h 5265194"/>
                <a:gd name="connsiteX3" fmla="*/ 3687427 w 4029221"/>
                <a:gd name="connsiteY3" fmla="*/ 4778650 h 5265194"/>
                <a:gd name="connsiteX4" fmla="*/ 3267677 w 4029221"/>
                <a:gd name="connsiteY4" fmla="*/ 5245601 h 5265194"/>
                <a:gd name="connsiteX5" fmla="*/ 3237167 w 4029221"/>
                <a:gd name="connsiteY5" fmla="*/ 5265194 h 5265194"/>
                <a:gd name="connsiteX6" fmla="*/ 0 w 4029221"/>
                <a:gd name="connsiteY6" fmla="*/ 5265194 h 5265194"/>
                <a:gd name="connsiteX7" fmla="*/ 0 w 4029221"/>
                <a:gd name="connsiteY7" fmla="*/ 162790 h 5265194"/>
                <a:gd name="connsiteX8" fmla="*/ 58408 w 4029221"/>
                <a:gd name="connsiteY8" fmla="*/ 139352 h 5265194"/>
                <a:gd name="connsiteX9" fmla="*/ 812878 w 4029221"/>
                <a:gd name="connsiteY9" fmla="*/ 840 h 5265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29221" h="5265194">
                  <a:moveTo>
                    <a:pt x="812878" y="840"/>
                  </a:moveTo>
                  <a:cubicBezTo>
                    <a:pt x="862065" y="-449"/>
                    <a:pt x="911443" y="-258"/>
                    <a:pt x="960980" y="1442"/>
                  </a:cubicBezTo>
                  <a:cubicBezTo>
                    <a:pt x="1374507" y="15631"/>
                    <a:pt x="1799140" y="134952"/>
                    <a:pt x="2216856" y="376120"/>
                  </a:cubicBezTo>
                  <a:cubicBezTo>
                    <a:pt x="3710806" y="1238652"/>
                    <a:pt x="4537261" y="3306696"/>
                    <a:pt x="3687427" y="4778650"/>
                  </a:cubicBezTo>
                  <a:cubicBezTo>
                    <a:pt x="3567917" y="4985647"/>
                    <a:pt x="3426282" y="5131074"/>
                    <a:pt x="3267677" y="5245601"/>
                  </a:cubicBezTo>
                  <a:lnTo>
                    <a:pt x="3237167" y="5265194"/>
                  </a:lnTo>
                  <a:lnTo>
                    <a:pt x="0" y="5265194"/>
                  </a:lnTo>
                  <a:lnTo>
                    <a:pt x="0" y="162790"/>
                  </a:lnTo>
                  <a:lnTo>
                    <a:pt x="58408" y="139352"/>
                  </a:lnTo>
                  <a:cubicBezTo>
                    <a:pt x="301661" y="55163"/>
                    <a:pt x="554646" y="7607"/>
                    <a:pt x="812878" y="840"/>
                  </a:cubicBezTo>
                  <a:close/>
                </a:path>
              </a:pathLst>
            </a:custGeom>
            <a:noFill/>
            <a:ln w="190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B6E867DF-0B62-429A-A554-CBE585048439}"/>
                </a:ext>
              </a:extLst>
            </p:cNvPr>
            <p:cNvSpPr/>
            <p:nvPr/>
          </p:nvSpPr>
          <p:spPr>
            <a:xfrm>
              <a:off x="0" y="2147333"/>
              <a:ext cx="3702048" cy="4710667"/>
            </a:xfrm>
            <a:custGeom>
              <a:avLst/>
              <a:gdLst>
                <a:gd name="connsiteX0" fmla="*/ 1057511 w 3702048"/>
                <a:gd name="connsiteY0" fmla="*/ 1243 h 4710667"/>
                <a:gd name="connsiteX1" fmla="*/ 2139959 w 3702048"/>
                <a:gd name="connsiteY1" fmla="*/ 324180 h 4710667"/>
                <a:gd name="connsiteX2" fmla="*/ 3407455 w 3702048"/>
                <a:gd name="connsiteY2" fmla="*/ 4118750 h 4710667"/>
                <a:gd name="connsiteX3" fmla="*/ 2754080 w 3702048"/>
                <a:gd name="connsiteY3" fmla="*/ 4690965 h 4710667"/>
                <a:gd name="connsiteX4" fmla="*/ 2711405 w 3702048"/>
                <a:gd name="connsiteY4" fmla="*/ 4710667 h 4710667"/>
                <a:gd name="connsiteX5" fmla="*/ 0 w 3702048"/>
                <a:gd name="connsiteY5" fmla="*/ 4710667 h 4710667"/>
                <a:gd name="connsiteX6" fmla="*/ 0 w 3702048"/>
                <a:gd name="connsiteY6" fmla="*/ 239601 h 4710667"/>
                <a:gd name="connsiteX7" fmla="*/ 72857 w 3702048"/>
                <a:gd name="connsiteY7" fmla="*/ 203063 h 4710667"/>
                <a:gd name="connsiteX8" fmla="*/ 1057511 w 3702048"/>
                <a:gd name="connsiteY8" fmla="*/ 1243 h 4710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02048" h="4710667">
                  <a:moveTo>
                    <a:pt x="1057511" y="1243"/>
                  </a:moveTo>
                  <a:cubicBezTo>
                    <a:pt x="1413932" y="13473"/>
                    <a:pt x="1779927" y="116316"/>
                    <a:pt x="2139959" y="324180"/>
                  </a:cubicBezTo>
                  <a:cubicBezTo>
                    <a:pt x="3427605" y="1067603"/>
                    <a:pt x="4139931" y="2850064"/>
                    <a:pt x="3407455" y="4118750"/>
                  </a:cubicBezTo>
                  <a:cubicBezTo>
                    <a:pt x="3235777" y="4416105"/>
                    <a:pt x="3011128" y="4566048"/>
                    <a:pt x="2754080" y="4690965"/>
                  </a:cubicBezTo>
                  <a:lnTo>
                    <a:pt x="2711405" y="4710667"/>
                  </a:lnTo>
                  <a:lnTo>
                    <a:pt x="0" y="4710667"/>
                  </a:lnTo>
                  <a:lnTo>
                    <a:pt x="0" y="239601"/>
                  </a:lnTo>
                  <a:lnTo>
                    <a:pt x="72857" y="203063"/>
                  </a:lnTo>
                  <a:cubicBezTo>
                    <a:pt x="383165" y="61024"/>
                    <a:pt x="715942" y="-10476"/>
                    <a:pt x="1057511" y="1243"/>
                  </a:cubicBezTo>
                  <a:close/>
                </a:path>
              </a:pathLst>
            </a:custGeom>
            <a:noFill/>
            <a:ln w="158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54296" y="3420734"/>
            <a:ext cx="6665976" cy="2129674"/>
          </a:xfrm>
        </p:spPr>
        <p:txBody>
          <a:bodyPr anchor="b">
            <a:noAutofit/>
          </a:bodyPr>
          <a:lstStyle>
            <a:lvl1pPr algn="l">
              <a:lnSpc>
                <a:spcPct val="110000"/>
              </a:lnSpc>
              <a:defRPr sz="4800" cap="none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Footer Placeholder 22">
            <a:extLst>
              <a:ext uri="{FF2B5EF4-FFF2-40B4-BE49-F238E27FC236}">
                <a16:creationId xmlns:a16="http://schemas.microsoft.com/office/drawing/2014/main" id="{E197B67B-BA44-4D2A-B31D-35A89323C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54296" y="6170490"/>
            <a:ext cx="5713314" cy="45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1D718595-24D3-4517-A62E-C1F493407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54295" y="5550408"/>
            <a:ext cx="6665975" cy="512064"/>
          </a:xfrm>
        </p:spPr>
        <p:txBody>
          <a:bodyPr>
            <a:normAutofit/>
          </a:bodyPr>
          <a:lstStyle>
            <a:lvl1pPr marL="0" indent="0" algn="l">
              <a:lnSpc>
                <a:spcPct val="130000"/>
              </a:lnSpc>
              <a:spcBef>
                <a:spcPts val="0"/>
              </a:spcBef>
              <a:buNone/>
              <a:defRPr sz="20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Date Placeholder 17">
            <a:extLst>
              <a:ext uri="{FF2B5EF4-FFF2-40B4-BE49-F238E27FC236}">
                <a16:creationId xmlns:a16="http://schemas.microsoft.com/office/drawing/2014/main" id="{3C6217BB-A228-414D-92D9-E1D1EFEB8B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0080" y="6170491"/>
            <a:ext cx="2840083" cy="457200"/>
          </a:xfrm>
        </p:spPr>
        <p:txBody>
          <a:bodyPr/>
          <a:lstStyle>
            <a:lvl1pPr algn="l">
              <a:defRPr/>
            </a:lvl1pPr>
          </a:lstStyle>
          <a:p>
            <a:fld id="{E72EB70D-CD01-44DA-83B3-8FEB3383D307}" type="datetime1">
              <a:rPr lang="en-US" smtClean="0"/>
              <a:t>6/23/2022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40193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20240" y="2438399"/>
            <a:ext cx="4160520" cy="36576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30290" y="2438399"/>
            <a:ext cx="4160520" cy="36576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C1D6427-F07F-4D50-B151-455100AF7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58CFD-9357-46BE-A189-D637A67C8730}" type="datetime1">
              <a:rPr lang="en-US" smtClean="0"/>
              <a:t>6/23/2022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79EFBB2-C5E0-4D57-AB1D-3AA907ECF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7AE6B7E1-F60B-4D08-9052-423D6FBFA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56608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0241" y="2456408"/>
            <a:ext cx="4160520" cy="823912"/>
          </a:xfrm>
        </p:spPr>
        <p:txBody>
          <a:bodyPr anchor="b">
            <a:normAutofit/>
          </a:bodyPr>
          <a:lstStyle>
            <a:lvl1pPr marL="0" indent="0">
              <a:lnSpc>
                <a:spcPct val="130000"/>
              </a:lnSpc>
              <a:buNone/>
              <a:defRPr sz="18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20241" y="3316639"/>
            <a:ext cx="4160520" cy="27793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30290" y="2456408"/>
            <a:ext cx="4160520" cy="823912"/>
          </a:xfrm>
        </p:spPr>
        <p:txBody>
          <a:bodyPr anchor="b">
            <a:normAutofit/>
          </a:bodyPr>
          <a:lstStyle>
            <a:lvl1pPr marL="0" indent="0">
              <a:lnSpc>
                <a:spcPct val="99000"/>
              </a:lnSpc>
              <a:buNone/>
              <a:defRPr lang="en-US" sz="1800" b="1" kern="1200" cap="all" spc="15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30000"/>
              </a:lnSpc>
              <a:spcBef>
                <a:spcPts val="930"/>
              </a:spcBef>
              <a:buFont typeface="Corbel" panose="020B0503020204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30290" y="3316639"/>
            <a:ext cx="4160520" cy="27793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3771BF97-4D2A-43A4-8CDC-2250017EB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742EE-B331-4632-BD10-A82FED6B6FC0}" type="datetime1">
              <a:rPr lang="en-US" smtClean="0"/>
              <a:t>6/23/2022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6020661A-DA07-4679-9226-945B5DD24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EEFCE38B-E087-4988-BC3A-FE3B55E70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D3BC439C-E995-4E1F-8DE9-75C32785E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141480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F30096C-3491-4EF2-ABB2-D57F3F4B5B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BA835-D13F-49F4-8F11-5D576AC65FAD}" type="datetime1">
              <a:rPr lang="en-US" smtClean="0"/>
              <a:t>6/23/2022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9DA3A85-7147-4F32-944A-B079AF514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EDDF50D-95C0-4DA2-BBC6-41774FAC1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34534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9BEFCA-6D6F-4F26-823F-C86CA694B8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D1799-ACB5-4CB2-86A2-5C574F1C8706}" type="datetime1">
              <a:rPr lang="en-US" smtClean="0"/>
              <a:t>6/23/2022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2EE2C9-E87D-4495-9EDA-6BC0EDC27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5557A9-903F-4B36-8B06-D9EADF230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59174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6488" y="640080"/>
            <a:ext cx="3227715" cy="2551751"/>
          </a:xfrm>
        </p:spPr>
        <p:txBody>
          <a:bodyPr anchor="b">
            <a:normAutofit/>
          </a:bodyPr>
          <a:lstStyle>
            <a:lvl1pPr>
              <a:lnSpc>
                <a:spcPct val="104000"/>
              </a:lnSpc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0160" y="640080"/>
            <a:ext cx="6949440" cy="5455919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6488" y="3223803"/>
            <a:ext cx="3227715" cy="2872197"/>
          </a:xfrm>
        </p:spPr>
        <p:txBody>
          <a:bodyPr/>
          <a:lstStyle>
            <a:lvl1pPr marL="0" indent="0">
              <a:spcBef>
                <a:spcPts val="14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BB904BE8-2080-4FFA-9239-A8929E28FA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76488" y="6170491"/>
            <a:ext cx="2214322" cy="457200"/>
          </a:xfrm>
        </p:spPr>
        <p:txBody>
          <a:bodyPr/>
          <a:lstStyle/>
          <a:p>
            <a:fld id="{ED5DD0D6-7A82-473E-879B-C6ECD6CCCFEC}" type="datetime1">
              <a:rPr lang="en-US" smtClean="0"/>
              <a:t>6/23/2022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ED5580C6-5CD7-4CDD-977D-0533C84F2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80160" y="6170490"/>
            <a:ext cx="6949440" cy="45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18D0320-9B66-443F-8E28-8BCF07E08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67984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102651" cy="6857999"/>
          </a:xfrm>
          <a:solidFill>
            <a:schemeClr val="bg2">
              <a:lumMod val="9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6488" y="1503910"/>
            <a:ext cx="3230625" cy="1687924"/>
          </a:xfrm>
        </p:spPr>
        <p:txBody>
          <a:bodyPr anchor="b">
            <a:noAutofit/>
          </a:bodyPr>
          <a:lstStyle>
            <a:lvl1pPr>
              <a:lnSpc>
                <a:spcPct val="104000"/>
              </a:lnSpc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6488" y="3223806"/>
            <a:ext cx="3227832" cy="2872194"/>
          </a:xfrm>
        </p:spPr>
        <p:txBody>
          <a:bodyPr/>
          <a:lstStyle>
            <a:lvl1pPr marL="0" indent="0">
              <a:spcBef>
                <a:spcPts val="14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41C2A9DB-B176-4069-8734-5B4ED352BA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76488" y="6170491"/>
            <a:ext cx="2214322" cy="457200"/>
          </a:xfrm>
        </p:spPr>
        <p:txBody>
          <a:bodyPr/>
          <a:lstStyle/>
          <a:p>
            <a:fld id="{D4605E03-BC17-41A7-854C-DFAB672737DC}" type="datetime1">
              <a:rPr lang="en-US" smtClean="0"/>
              <a:t>6/23/2022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430F9A2F-C2C4-4E1C-B4B3-07ED84F28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80160" y="6170490"/>
            <a:ext cx="6464410" cy="457200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F9BFA0A0-2117-4A10-9DAA-080C21559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02995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20240" y="442220"/>
            <a:ext cx="8770571" cy="1345269"/>
          </a:xfrm>
          <a:prstGeom prst="rect">
            <a:avLst/>
          </a:prstGeom>
        </p:spPr>
        <p:txBody>
          <a:bodyPr vert="horz" lIns="109728" tIns="109728" rIns="109728" bIns="9144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0240" y="2312276"/>
            <a:ext cx="8770571" cy="3651504"/>
          </a:xfrm>
          <a:prstGeom prst="rect">
            <a:avLst/>
          </a:prstGeom>
        </p:spPr>
        <p:txBody>
          <a:bodyPr vert="horz" lIns="109728" tIns="109728" rIns="109728" bIns="9144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50727" y="6170491"/>
            <a:ext cx="2840083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r">
              <a:defRPr sz="11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C4408324-A84C-4A45-93B6-78D079CCE772}" type="datetime1">
              <a:rPr lang="en-US" smtClean="0"/>
              <a:t>6/23/2022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20240" y="6170490"/>
            <a:ext cx="5667375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l">
              <a:defRPr sz="11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53744" y="6170490"/>
            <a:ext cx="1188720" cy="457200"/>
          </a:xfrm>
          <a:prstGeom prst="rect">
            <a:avLst/>
          </a:prstGeom>
        </p:spPr>
        <p:txBody>
          <a:bodyPr vert="horz" lIns="109728" tIns="109728" rIns="109728" bIns="91440" rtlCol="0" anchor="b"/>
          <a:lstStyle>
            <a:lvl1pPr algn="r">
              <a:defRPr sz="16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  <p:cxnSp>
        <p:nvCxnSpPr>
          <p:cNvPr id="9" name="Straight Connector 8" title="Rule Line">
            <a:extLst>
              <a:ext uri="{FF2B5EF4-FFF2-40B4-BE49-F238E27FC236}">
                <a16:creationId xmlns:a16="http://schemas.microsoft.com/office/drawing/2014/main" id="{430127AE-B29E-4FDF-99D2-A2F1E7003F74}"/>
              </a:ext>
            </a:extLst>
          </p:cNvPr>
          <p:cNvCxnSpPr/>
          <p:nvPr/>
        </p:nvCxnSpPr>
        <p:spPr>
          <a:xfrm>
            <a:off x="1920240" y="2176009"/>
            <a:ext cx="8770571" cy="0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2748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3" r:id="rId1"/>
    <p:sldLayoutId id="2147484164" r:id="rId2"/>
    <p:sldLayoutId id="2147484165" r:id="rId3"/>
    <p:sldLayoutId id="2147484166" r:id="rId4"/>
    <p:sldLayoutId id="2147484167" r:id="rId5"/>
    <p:sldLayoutId id="2147484173" r:id="rId6"/>
    <p:sldLayoutId id="2147484168" r:id="rId7"/>
    <p:sldLayoutId id="2147484169" r:id="rId8"/>
    <p:sldLayoutId id="2147484170" r:id="rId9"/>
    <p:sldLayoutId id="2147484172" r:id="rId10"/>
    <p:sldLayoutId id="2147484171" r:id="rId11"/>
  </p:sldLayoutIdLst>
  <p:hf sldNum="0" hdr="0" ftr="0" dt="0"/>
  <p:txStyles>
    <p:titleStyle>
      <a:lvl1pPr algn="l" defTabSz="914400" rtl="0" eaLnBrk="1" latinLnBrk="0" hangingPunct="1">
        <a:lnSpc>
          <a:spcPct val="130000"/>
        </a:lnSpc>
        <a:spcBef>
          <a:spcPct val="0"/>
        </a:spcBef>
        <a:buNone/>
        <a:defRPr sz="3200" b="1" kern="1200" spc="1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None/>
        <a:defRPr sz="1800" b="0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None/>
        <a:defRPr sz="1600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i="1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i="1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2024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6pPr>
      <a:lvl7pPr marL="224028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7pPr>
      <a:lvl8pPr marL="256032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8pPr>
      <a:lvl9pPr marL="288036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diagramLayout" Target="../diagrams/layout5.xml"/><Relationship Id="rId7" Type="http://schemas.openxmlformats.org/officeDocument/2006/relationships/image" Target="../media/image9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10" Type="http://schemas.openxmlformats.org/officeDocument/2006/relationships/image" Target="../media/image3.jpg"/><Relationship Id="rId4" Type="http://schemas.openxmlformats.org/officeDocument/2006/relationships/diagramQuickStyle" Target="../diagrams/quickStyle5.xml"/><Relationship Id="rId9" Type="http://schemas.openxmlformats.org/officeDocument/2006/relationships/image" Target="../media/image11.sv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3.jp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image" Target="../media/image13.png"/><Relationship Id="rId7" Type="http://schemas.openxmlformats.org/officeDocument/2006/relationships/image" Target="../media/image17.sv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jpg"/><Relationship Id="rId4" Type="http://schemas.openxmlformats.org/officeDocument/2006/relationships/image" Target="../media/image14.svg"/><Relationship Id="rId9" Type="http://schemas.openxmlformats.org/officeDocument/2006/relationships/image" Target="../media/image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3.jp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3.jp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3.jp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3.jp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6" name="Rectangle 95">
            <a:extLst>
              <a:ext uri="{FF2B5EF4-FFF2-40B4-BE49-F238E27FC236}">
                <a16:creationId xmlns:a16="http://schemas.microsoft.com/office/drawing/2014/main" id="{0DBF1ABE-8590-450D-BB49-BDDCCF3EE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D9B6CE9-4BDC-7344-862F-EFA082977E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85396" y="115887"/>
            <a:ext cx="6665967" cy="3313113"/>
          </a:xfrm>
        </p:spPr>
        <p:txBody>
          <a:bodyPr anchor="b">
            <a:normAutofit/>
          </a:bodyPr>
          <a:lstStyle/>
          <a:p>
            <a:pPr algn="just"/>
            <a:r>
              <a:rPr lang="cs-CZ" sz="4200">
                <a:solidFill>
                  <a:srgbClr val="365585"/>
                </a:solidFill>
                <a:cs typeface="Times New Roman" panose="02020603050405020304" pitchFamily="18" charset="0"/>
              </a:rPr>
              <a:t>BIOMECHANIKA ODPOROVANÉHO NÁDECHU</a:t>
            </a:r>
            <a:endParaRPr lang="cs-CZ" sz="4200" dirty="0">
              <a:solidFill>
                <a:srgbClr val="365585"/>
              </a:solidFill>
              <a:cs typeface="Times New Roman" panose="02020603050405020304" pitchFamily="18" charset="0"/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2070E446-5D4C-D94F-82E0-D06AA6823D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74023" y="3788708"/>
            <a:ext cx="6577339" cy="732865"/>
          </a:xfrm>
        </p:spPr>
        <p:txBody>
          <a:bodyPr anchor="t">
            <a:noAutofit/>
          </a:bodyPr>
          <a:lstStyle/>
          <a:p>
            <a:r>
              <a:rPr lang="cs-CZ" sz="1800"/>
              <a:t>Mgr. Aneta Frajtová</a:t>
            </a:r>
          </a:p>
          <a:p>
            <a:r>
              <a:rPr lang="cs-CZ" sz="1800"/>
              <a:t>Klinika rehabilitace a tělovýchovného lékařství 2. LF UK a FN Motol</a:t>
            </a:r>
            <a:endParaRPr lang="cs-CZ" sz="1800" dirty="0"/>
          </a:p>
        </p:txBody>
      </p:sp>
      <p:sp>
        <p:nvSpPr>
          <p:cNvPr id="98" name="Freeform: Shape 97">
            <a:extLst>
              <a:ext uri="{FF2B5EF4-FFF2-40B4-BE49-F238E27FC236}">
                <a16:creationId xmlns:a16="http://schemas.microsoft.com/office/drawing/2014/main" id="{96CB0275-66F1-4491-93B8-121D0C7176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714" y="0"/>
            <a:ext cx="5205951" cy="6858000"/>
          </a:xfrm>
          <a:custGeom>
            <a:avLst/>
            <a:gdLst>
              <a:gd name="connsiteX0" fmla="*/ 0 w 5205951"/>
              <a:gd name="connsiteY0" fmla="*/ 0 h 6858000"/>
              <a:gd name="connsiteX1" fmla="*/ 1709529 w 5205951"/>
              <a:gd name="connsiteY1" fmla="*/ 0 h 6858000"/>
              <a:gd name="connsiteX2" fmla="*/ 2489695 w 5205951"/>
              <a:gd name="connsiteY2" fmla="*/ 0 h 6858000"/>
              <a:gd name="connsiteX3" fmla="*/ 3582928 w 5205951"/>
              <a:gd name="connsiteY3" fmla="*/ 0 h 6858000"/>
              <a:gd name="connsiteX4" fmla="*/ 3605052 w 5205951"/>
              <a:gd name="connsiteY4" fmla="*/ 14997 h 6858000"/>
              <a:gd name="connsiteX5" fmla="*/ 5205951 w 5205951"/>
              <a:gd name="connsiteY5" fmla="*/ 3621656 h 6858000"/>
              <a:gd name="connsiteX6" fmla="*/ 3331601 w 5205951"/>
              <a:gd name="connsiteY6" fmla="*/ 6374814 h 6858000"/>
              <a:gd name="connsiteX7" fmla="*/ 2814953 w 5205951"/>
              <a:gd name="connsiteY7" fmla="*/ 6780599 h 6858000"/>
              <a:gd name="connsiteX8" fmla="*/ 2703197 w 5205951"/>
              <a:gd name="connsiteY8" fmla="*/ 6858000 h 6858000"/>
              <a:gd name="connsiteX9" fmla="*/ 2489695 w 5205951"/>
              <a:gd name="connsiteY9" fmla="*/ 6858000 h 6858000"/>
              <a:gd name="connsiteX10" fmla="*/ 1709529 w 5205951"/>
              <a:gd name="connsiteY10" fmla="*/ 6858000 h 6858000"/>
              <a:gd name="connsiteX11" fmla="*/ 0 w 5205951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205951" h="6858000">
                <a:moveTo>
                  <a:pt x="0" y="0"/>
                </a:moveTo>
                <a:lnTo>
                  <a:pt x="1709529" y="0"/>
                </a:lnTo>
                <a:lnTo>
                  <a:pt x="2489695" y="0"/>
                </a:lnTo>
                <a:lnTo>
                  <a:pt x="3582928" y="0"/>
                </a:lnTo>
                <a:lnTo>
                  <a:pt x="3605052" y="14997"/>
                </a:lnTo>
                <a:cubicBezTo>
                  <a:pt x="4632215" y="754641"/>
                  <a:pt x="5205951" y="2093192"/>
                  <a:pt x="5205951" y="3621656"/>
                </a:cubicBezTo>
                <a:cubicBezTo>
                  <a:pt x="5205951" y="4969131"/>
                  <a:pt x="4277226" y="5602839"/>
                  <a:pt x="3331601" y="6374814"/>
                </a:cubicBezTo>
                <a:cubicBezTo>
                  <a:pt x="3159398" y="6515397"/>
                  <a:pt x="2988771" y="6653108"/>
                  <a:pt x="2814953" y="6780599"/>
                </a:cubicBezTo>
                <a:lnTo>
                  <a:pt x="2703197" y="6858000"/>
                </a:lnTo>
                <a:lnTo>
                  <a:pt x="2489695" y="6858000"/>
                </a:lnTo>
                <a:lnTo>
                  <a:pt x="1709529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00" name="Freeform: Shape 99">
            <a:extLst>
              <a:ext uri="{FF2B5EF4-FFF2-40B4-BE49-F238E27FC236}">
                <a16:creationId xmlns:a16="http://schemas.microsoft.com/office/drawing/2014/main" id="{18D32C3D-8F76-4E99-BE56-0836CC38CC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84938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4" name="Picture 3" descr="Malba vodovými barvami s texturovaným pozadím">
            <a:extLst>
              <a:ext uri="{FF2B5EF4-FFF2-40B4-BE49-F238E27FC236}">
                <a16:creationId xmlns:a16="http://schemas.microsoft.com/office/drawing/2014/main" id="{858DABD5-FF46-3BD6-6B73-0A32E2CBF0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013" r="-1" b="-1"/>
          <a:stretch/>
        </p:blipFill>
        <p:spPr>
          <a:xfrm>
            <a:off x="153" y="10"/>
            <a:ext cx="5033023" cy="6857990"/>
          </a:xfrm>
          <a:custGeom>
            <a:avLst/>
            <a:gdLst/>
            <a:ahLst/>
            <a:cxnLst/>
            <a:rect l="l" t="t" r="r" b="b"/>
            <a:pathLst>
              <a:path w="4710787" h="6858000">
                <a:moveTo>
                  <a:pt x="0" y="0"/>
                </a:moveTo>
                <a:lnTo>
                  <a:pt x="1214365" y="0"/>
                </a:lnTo>
                <a:lnTo>
                  <a:pt x="1994531" y="0"/>
                </a:lnTo>
                <a:lnTo>
                  <a:pt x="3087764" y="0"/>
                </a:lnTo>
                <a:lnTo>
                  <a:pt x="3109888" y="14997"/>
                </a:lnTo>
                <a:cubicBezTo>
                  <a:pt x="4137051" y="754641"/>
                  <a:pt x="4710787" y="2093192"/>
                  <a:pt x="4710787" y="3621656"/>
                </a:cubicBezTo>
                <a:cubicBezTo>
                  <a:pt x="4710787" y="4969131"/>
                  <a:pt x="3782062" y="5602839"/>
                  <a:pt x="2836437" y="6374814"/>
                </a:cubicBezTo>
                <a:cubicBezTo>
                  <a:pt x="2664234" y="6515397"/>
                  <a:pt x="2493607" y="6653108"/>
                  <a:pt x="2319789" y="6780599"/>
                </a:cubicBezTo>
                <a:lnTo>
                  <a:pt x="2208033" y="6858000"/>
                </a:lnTo>
                <a:lnTo>
                  <a:pt x="1994531" y="6858000"/>
                </a:lnTo>
                <a:lnTo>
                  <a:pt x="121436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02" name="Freeform: Shape 101">
            <a:extLst>
              <a:ext uri="{FF2B5EF4-FFF2-40B4-BE49-F238E27FC236}">
                <a16:creationId xmlns:a16="http://schemas.microsoft.com/office/drawing/2014/main" id="{70766076-46F5-42D5-A773-2B3BEF2B8B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925575" y="0"/>
            <a:ext cx="2486322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F20FA0A5-67C1-FF44-979A-E87503B588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48161" y="5348175"/>
            <a:ext cx="1574248" cy="1509825"/>
          </a:xfrm>
          <a:prstGeom prst="rect">
            <a:avLst/>
          </a:prstGeom>
          <a:effectLst>
            <a:outerShdw blurRad="1270000" dist="2476500" dir="5400000" algn="ctr" rotWithShape="0">
              <a:srgbClr val="000000">
                <a:alpha val="2000"/>
              </a:srgbClr>
            </a:outerShdw>
            <a:softEdge rad="101600"/>
          </a:effectLst>
        </p:spPr>
      </p:pic>
      <p:pic>
        <p:nvPicPr>
          <p:cNvPr id="11" name="Picture 3" descr="Malba vodovými barvami s texturovaným pozadím">
            <a:extLst>
              <a:ext uri="{FF2B5EF4-FFF2-40B4-BE49-F238E27FC236}">
                <a16:creationId xmlns:a16="http://schemas.microsoft.com/office/drawing/2014/main" id="{970122D1-70E2-BB48-B123-053459A301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013" r="-1" b="-1"/>
          <a:stretch/>
        </p:blipFill>
        <p:spPr>
          <a:xfrm>
            <a:off x="152553" y="152410"/>
            <a:ext cx="5033023" cy="6857990"/>
          </a:xfrm>
          <a:custGeom>
            <a:avLst/>
            <a:gdLst/>
            <a:ahLst/>
            <a:cxnLst/>
            <a:rect l="l" t="t" r="r" b="b"/>
            <a:pathLst>
              <a:path w="4710787" h="6858000">
                <a:moveTo>
                  <a:pt x="0" y="0"/>
                </a:moveTo>
                <a:lnTo>
                  <a:pt x="1214365" y="0"/>
                </a:lnTo>
                <a:lnTo>
                  <a:pt x="1994531" y="0"/>
                </a:lnTo>
                <a:lnTo>
                  <a:pt x="3087764" y="0"/>
                </a:lnTo>
                <a:lnTo>
                  <a:pt x="3109888" y="14997"/>
                </a:lnTo>
                <a:cubicBezTo>
                  <a:pt x="4137051" y="754641"/>
                  <a:pt x="4710787" y="2093192"/>
                  <a:pt x="4710787" y="3621656"/>
                </a:cubicBezTo>
                <a:cubicBezTo>
                  <a:pt x="4710787" y="4969131"/>
                  <a:pt x="3782062" y="5602839"/>
                  <a:pt x="2836437" y="6374814"/>
                </a:cubicBezTo>
                <a:cubicBezTo>
                  <a:pt x="2664234" y="6515397"/>
                  <a:pt x="2493607" y="6653108"/>
                  <a:pt x="2319789" y="6780599"/>
                </a:cubicBezTo>
                <a:lnTo>
                  <a:pt x="2208033" y="6858000"/>
                </a:lnTo>
                <a:lnTo>
                  <a:pt x="1994531" y="6858000"/>
                </a:lnTo>
                <a:lnTo>
                  <a:pt x="121436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863281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Obrázek 29" descr="Obsah obrázku text, oblečení, osoba&#10;&#10;Popis byl vytvořen automaticky">
            <a:extLst>
              <a:ext uri="{FF2B5EF4-FFF2-40B4-BE49-F238E27FC236}">
                <a16:creationId xmlns:a16="http://schemas.microsoft.com/office/drawing/2014/main" id="{E94C0D81-EA9A-2249-99D3-868CA47313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09" t="1666" r="10342" b="20794"/>
          <a:stretch/>
        </p:blipFill>
        <p:spPr>
          <a:xfrm>
            <a:off x="7243763" y="1345572"/>
            <a:ext cx="4299639" cy="5424664"/>
          </a:xfrm>
          <a:prstGeom prst="rect">
            <a:avLst/>
          </a:prstGeom>
          <a:effectLst>
            <a:softEdge rad="114300"/>
          </a:effectLst>
        </p:spPr>
      </p:pic>
      <p:sp>
        <p:nvSpPr>
          <p:cNvPr id="3" name="Nadpis 2">
            <a:extLst>
              <a:ext uri="{FF2B5EF4-FFF2-40B4-BE49-F238E27FC236}">
                <a16:creationId xmlns:a16="http://schemas.microsoft.com/office/drawing/2014/main" id="{B7A7BF74-8D3D-1745-9394-4F84B4AC6D41}"/>
              </a:ext>
            </a:extLst>
          </p:cNvPr>
          <p:cNvSpPr txBox="1">
            <a:spLocks/>
          </p:cNvSpPr>
          <p:nvPr/>
        </p:nvSpPr>
        <p:spPr>
          <a:xfrm>
            <a:off x="1749164" y="-524914"/>
            <a:ext cx="9794238" cy="1639888"/>
          </a:xfrm>
          <a:prstGeom prst="rect">
            <a:avLst/>
          </a:prstGeom>
        </p:spPr>
        <p:txBody>
          <a:bodyPr vert="horz" lIns="109728" tIns="109728" rIns="109728" bIns="91440" rtlCol="0" anchor="b">
            <a:normAutofit/>
          </a:bodyPr>
          <a:lstStyle>
            <a:lvl1pPr algn="l" defTabSz="914400" rtl="0" eaLnBrk="1" latinLnBrk="0" hangingPunct="1">
              <a:lnSpc>
                <a:spcPct val="130000"/>
              </a:lnSpc>
              <a:spcBef>
                <a:spcPct val="0"/>
              </a:spcBef>
              <a:buNone/>
              <a:defRPr sz="3200" b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2800" dirty="0" err="1">
                <a:solidFill>
                  <a:srgbClr val="365585"/>
                </a:solidFill>
              </a:rPr>
              <a:t>Biomechanika</a:t>
            </a:r>
            <a:r>
              <a:rPr lang="en-US" sz="2800" dirty="0">
                <a:solidFill>
                  <a:srgbClr val="365585"/>
                </a:solidFill>
              </a:rPr>
              <a:t> </a:t>
            </a:r>
            <a:r>
              <a:rPr lang="en-US" sz="2800" dirty="0" err="1">
                <a:solidFill>
                  <a:srgbClr val="365585"/>
                </a:solidFill>
              </a:rPr>
              <a:t>dechové</a:t>
            </a:r>
            <a:r>
              <a:rPr lang="en-US" sz="2800" dirty="0">
                <a:solidFill>
                  <a:srgbClr val="365585"/>
                </a:solidFill>
              </a:rPr>
              <a:t> </a:t>
            </a:r>
            <a:r>
              <a:rPr lang="en-US" sz="2800" dirty="0" err="1">
                <a:solidFill>
                  <a:srgbClr val="365585"/>
                </a:solidFill>
              </a:rPr>
              <a:t>vlny</a:t>
            </a:r>
            <a:r>
              <a:rPr lang="en-US" sz="2800" dirty="0">
                <a:solidFill>
                  <a:srgbClr val="365585"/>
                </a:solidFill>
              </a:rPr>
              <a:t> </a:t>
            </a:r>
            <a:r>
              <a:rPr lang="en-US" sz="2400" b="0" dirty="0">
                <a:solidFill>
                  <a:srgbClr val="365585"/>
                </a:solidFill>
              </a:rPr>
              <a:t>–</a:t>
            </a:r>
            <a:r>
              <a:rPr lang="en-US" sz="2400" dirty="0">
                <a:solidFill>
                  <a:srgbClr val="365585"/>
                </a:solidFill>
              </a:rPr>
              <a:t> </a:t>
            </a:r>
            <a:r>
              <a:rPr lang="en-US" sz="2400" b="0" dirty="0" err="1">
                <a:solidFill>
                  <a:srgbClr val="365585"/>
                </a:solidFill>
              </a:rPr>
              <a:t>klidové</a:t>
            </a:r>
            <a:r>
              <a:rPr lang="en-US" sz="2400" b="0" dirty="0">
                <a:solidFill>
                  <a:srgbClr val="365585"/>
                </a:solidFill>
              </a:rPr>
              <a:t> </a:t>
            </a:r>
            <a:r>
              <a:rPr lang="en-US" sz="2400" b="0" dirty="0" err="1">
                <a:solidFill>
                  <a:srgbClr val="365585"/>
                </a:solidFill>
              </a:rPr>
              <a:t>dýchání</a:t>
            </a:r>
            <a:endParaRPr lang="en-US" sz="2400" b="0" dirty="0">
              <a:solidFill>
                <a:srgbClr val="365585"/>
              </a:solidFill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0292AC2A-5D55-2045-9E5C-00A5EA0C5443}"/>
              </a:ext>
            </a:extLst>
          </p:cNvPr>
          <p:cNvSpPr txBox="1"/>
          <p:nvPr/>
        </p:nvSpPr>
        <p:spPr>
          <a:xfrm>
            <a:off x="1137666" y="1174071"/>
            <a:ext cx="5865891" cy="5874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>
              <a:lnSpc>
                <a:spcPct val="150000"/>
              </a:lnSpc>
            </a:pPr>
            <a:r>
              <a:rPr lang="cs-CZ" b="1" dirty="0"/>
              <a:t>Posloupnost dechové vlny – zdola kraniálně </a:t>
            </a:r>
          </a:p>
          <a:p>
            <a:pPr lvl="1">
              <a:lnSpc>
                <a:spcPct val="150000"/>
              </a:lnSpc>
            </a:pPr>
            <a:endParaRPr lang="cs-CZ" dirty="0"/>
          </a:p>
          <a:p>
            <a:pPr marL="534988" lvl="1">
              <a:lnSpc>
                <a:spcPct val="150000"/>
              </a:lnSpc>
            </a:pPr>
            <a:r>
              <a:rPr lang="cs-CZ" dirty="0"/>
              <a:t>Aktivace horního hrudního sektoru</a:t>
            </a:r>
          </a:p>
          <a:p>
            <a:pPr lvl="1">
              <a:lnSpc>
                <a:spcPct val="150000"/>
              </a:lnSpc>
            </a:pPr>
            <a:endParaRPr lang="cs-CZ" dirty="0"/>
          </a:p>
          <a:p>
            <a:pPr lvl="1">
              <a:lnSpc>
                <a:spcPct val="150000"/>
              </a:lnSpc>
            </a:pPr>
            <a:endParaRPr lang="cs-CZ" dirty="0"/>
          </a:p>
          <a:p>
            <a:pPr marL="577850" lvl="1">
              <a:lnSpc>
                <a:spcPct val="150000"/>
              </a:lnSpc>
            </a:pPr>
            <a:r>
              <a:rPr lang="cs-CZ" dirty="0"/>
              <a:t>Aktivace středního hrudního sektoru</a:t>
            </a:r>
          </a:p>
          <a:p>
            <a:pPr lvl="1">
              <a:lnSpc>
                <a:spcPct val="150000"/>
              </a:lnSpc>
            </a:pPr>
            <a:endParaRPr lang="cs-CZ" dirty="0"/>
          </a:p>
          <a:p>
            <a:pPr lvl="1">
              <a:lnSpc>
                <a:spcPct val="150000"/>
              </a:lnSpc>
            </a:pPr>
            <a:endParaRPr lang="cs-CZ" dirty="0"/>
          </a:p>
          <a:p>
            <a:pPr marL="577850" lvl="1">
              <a:lnSpc>
                <a:spcPct val="150000"/>
              </a:lnSpc>
            </a:pPr>
            <a:r>
              <a:rPr lang="cs-CZ" dirty="0"/>
              <a:t>Aktivace dolního hrudního sektoru</a:t>
            </a:r>
          </a:p>
          <a:p>
            <a:pPr lvl="1">
              <a:lnSpc>
                <a:spcPct val="150000"/>
              </a:lnSpc>
            </a:pPr>
            <a:endParaRPr lang="cs-CZ" dirty="0"/>
          </a:p>
          <a:p>
            <a:pPr lvl="1">
              <a:lnSpc>
                <a:spcPct val="150000"/>
              </a:lnSpc>
            </a:pPr>
            <a:endParaRPr lang="cs-CZ" dirty="0"/>
          </a:p>
          <a:p>
            <a:pPr marL="577850" lvl="1">
              <a:lnSpc>
                <a:spcPct val="150000"/>
              </a:lnSpc>
            </a:pPr>
            <a:r>
              <a:rPr lang="cs-CZ" dirty="0"/>
              <a:t>Vyklenutí břišní stěny a její aktivace</a:t>
            </a:r>
          </a:p>
          <a:p>
            <a:pPr marL="266700" lvl="1">
              <a:lnSpc>
                <a:spcPct val="150000"/>
              </a:lnSpc>
            </a:pPr>
            <a:r>
              <a:rPr lang="cs-CZ" dirty="0"/>
              <a:t>(doprovázeno mírným rozšířením </a:t>
            </a:r>
            <a:r>
              <a:rPr lang="cs-CZ" dirty="0" err="1"/>
              <a:t>thoraxu</a:t>
            </a:r>
            <a:r>
              <a:rPr lang="cs-CZ" dirty="0"/>
              <a:t>)</a:t>
            </a:r>
          </a:p>
          <a:p>
            <a:pPr lvl="1">
              <a:lnSpc>
                <a:spcPct val="150000"/>
              </a:lnSpc>
            </a:pPr>
            <a:endParaRPr lang="cs-CZ" dirty="0"/>
          </a:p>
        </p:txBody>
      </p:sp>
      <p:sp>
        <p:nvSpPr>
          <p:cNvPr id="6" name="Šipka dolů 5">
            <a:extLst>
              <a:ext uri="{FF2B5EF4-FFF2-40B4-BE49-F238E27FC236}">
                <a16:creationId xmlns:a16="http://schemas.microsoft.com/office/drawing/2014/main" id="{473F6392-E7D8-5E4C-8DE2-44273E6228E2}"/>
              </a:ext>
            </a:extLst>
          </p:cNvPr>
          <p:cNvSpPr/>
          <p:nvPr/>
        </p:nvSpPr>
        <p:spPr>
          <a:xfrm rot="10800000">
            <a:off x="3057359" y="2648538"/>
            <a:ext cx="342900" cy="528637"/>
          </a:xfrm>
          <a:prstGeom prst="downArrow">
            <a:avLst/>
          </a:prstGeom>
          <a:solidFill>
            <a:srgbClr val="365585"/>
          </a:solidFill>
          <a:ln>
            <a:solidFill>
              <a:srgbClr val="3655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Šipka dolů 6">
            <a:extLst>
              <a:ext uri="{FF2B5EF4-FFF2-40B4-BE49-F238E27FC236}">
                <a16:creationId xmlns:a16="http://schemas.microsoft.com/office/drawing/2014/main" id="{FC9B20D7-04C9-9741-912E-A4F418C3BFFA}"/>
              </a:ext>
            </a:extLst>
          </p:cNvPr>
          <p:cNvSpPr/>
          <p:nvPr/>
        </p:nvSpPr>
        <p:spPr>
          <a:xfrm rot="10800000">
            <a:off x="3068144" y="3877070"/>
            <a:ext cx="342900" cy="528637"/>
          </a:xfrm>
          <a:prstGeom prst="downArrow">
            <a:avLst/>
          </a:prstGeom>
          <a:solidFill>
            <a:srgbClr val="365585"/>
          </a:solidFill>
          <a:ln>
            <a:solidFill>
              <a:srgbClr val="3655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8" name="Šipka dolů 7">
            <a:extLst>
              <a:ext uri="{FF2B5EF4-FFF2-40B4-BE49-F238E27FC236}">
                <a16:creationId xmlns:a16="http://schemas.microsoft.com/office/drawing/2014/main" id="{A4FE917B-051A-4341-AE0C-2DA2CF2BC831}"/>
              </a:ext>
            </a:extLst>
          </p:cNvPr>
          <p:cNvSpPr/>
          <p:nvPr/>
        </p:nvSpPr>
        <p:spPr>
          <a:xfrm rot="10800000">
            <a:off x="3068144" y="5155292"/>
            <a:ext cx="342900" cy="528637"/>
          </a:xfrm>
          <a:prstGeom prst="downArrow">
            <a:avLst/>
          </a:prstGeom>
          <a:solidFill>
            <a:srgbClr val="365585"/>
          </a:solidFill>
          <a:ln>
            <a:solidFill>
              <a:srgbClr val="3655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5" name="Prstenec 24">
            <a:extLst>
              <a:ext uri="{FF2B5EF4-FFF2-40B4-BE49-F238E27FC236}">
                <a16:creationId xmlns:a16="http://schemas.microsoft.com/office/drawing/2014/main" id="{04181DED-2C68-2F49-9AE9-1130D029DB78}"/>
              </a:ext>
            </a:extLst>
          </p:cNvPr>
          <p:cNvSpPr/>
          <p:nvPr/>
        </p:nvSpPr>
        <p:spPr>
          <a:xfrm>
            <a:off x="8015287" y="4602586"/>
            <a:ext cx="2894999" cy="1470739"/>
          </a:xfrm>
          <a:prstGeom prst="donut">
            <a:avLst>
              <a:gd name="adj" fmla="val 2341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6" name="Prstenec 25">
            <a:extLst>
              <a:ext uri="{FF2B5EF4-FFF2-40B4-BE49-F238E27FC236}">
                <a16:creationId xmlns:a16="http://schemas.microsoft.com/office/drawing/2014/main" id="{1CDB6C84-9E11-904B-9772-F5DD481FDCE0}"/>
              </a:ext>
            </a:extLst>
          </p:cNvPr>
          <p:cNvSpPr/>
          <p:nvPr/>
        </p:nvSpPr>
        <p:spPr>
          <a:xfrm>
            <a:off x="8038502" y="3840629"/>
            <a:ext cx="2794986" cy="966202"/>
          </a:xfrm>
          <a:prstGeom prst="donut">
            <a:avLst>
              <a:gd name="adj" fmla="val 2341"/>
            </a:avLst>
          </a:prstGeom>
          <a:solidFill>
            <a:srgbClr val="263D6C"/>
          </a:solidFill>
          <a:ln>
            <a:solidFill>
              <a:srgbClr val="263D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27" name="Prstenec 26">
            <a:extLst>
              <a:ext uri="{FF2B5EF4-FFF2-40B4-BE49-F238E27FC236}">
                <a16:creationId xmlns:a16="http://schemas.microsoft.com/office/drawing/2014/main" id="{D6021280-359A-EB46-B200-4EC940E2FC0C}"/>
              </a:ext>
            </a:extLst>
          </p:cNvPr>
          <p:cNvSpPr/>
          <p:nvPr/>
        </p:nvSpPr>
        <p:spPr>
          <a:xfrm>
            <a:off x="8228701" y="2648538"/>
            <a:ext cx="2414587" cy="661587"/>
          </a:xfrm>
          <a:prstGeom prst="donut">
            <a:avLst>
              <a:gd name="adj" fmla="val 2341"/>
            </a:avLst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28" name="Prstenec 27">
            <a:extLst>
              <a:ext uri="{FF2B5EF4-FFF2-40B4-BE49-F238E27FC236}">
                <a16:creationId xmlns:a16="http://schemas.microsoft.com/office/drawing/2014/main" id="{5F6D17CB-6205-714C-89B7-C2EBB46CC7BD}"/>
              </a:ext>
            </a:extLst>
          </p:cNvPr>
          <p:cNvSpPr/>
          <p:nvPr/>
        </p:nvSpPr>
        <p:spPr>
          <a:xfrm>
            <a:off x="7988496" y="2973526"/>
            <a:ext cx="2894998" cy="1167863"/>
          </a:xfrm>
          <a:prstGeom prst="donut">
            <a:avLst>
              <a:gd name="adj" fmla="val 1796"/>
            </a:avLst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31" name="Obdélník 30">
            <a:extLst>
              <a:ext uri="{FF2B5EF4-FFF2-40B4-BE49-F238E27FC236}">
                <a16:creationId xmlns:a16="http://schemas.microsoft.com/office/drawing/2014/main" id="{08384DC1-1BE6-8E47-B89B-B1D3E5A41DBE}"/>
              </a:ext>
            </a:extLst>
          </p:cNvPr>
          <p:cNvSpPr/>
          <p:nvPr/>
        </p:nvSpPr>
        <p:spPr>
          <a:xfrm>
            <a:off x="255399" y="104845"/>
            <a:ext cx="44650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chemeClr val="tx1">
                    <a:lumMod val="75000"/>
                    <a:lumOff val="25000"/>
                    <a:alpha val="50000"/>
                  </a:schemeClr>
                </a:solidFill>
              </a:rPr>
              <a:t>Biomechanika</a:t>
            </a:r>
            <a:r>
              <a:rPr lang="en-US" dirty="0">
                <a:solidFill>
                  <a:schemeClr val="tx1">
                    <a:lumMod val="75000"/>
                    <a:lumOff val="25000"/>
                    <a:alpha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  <a:alpha val="50000"/>
                  </a:schemeClr>
                </a:solidFill>
              </a:rPr>
              <a:t>odporovaného</a:t>
            </a:r>
            <a:r>
              <a:rPr lang="en-US" dirty="0">
                <a:solidFill>
                  <a:schemeClr val="tx1">
                    <a:lumMod val="75000"/>
                    <a:lumOff val="25000"/>
                    <a:alpha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  <a:alpha val="50000"/>
                  </a:schemeClr>
                </a:solidFill>
              </a:rPr>
              <a:t>nádechu</a:t>
            </a:r>
            <a:endParaRPr lang="en-US" dirty="0">
              <a:solidFill>
                <a:schemeClr val="tx1">
                  <a:lumMod val="75000"/>
                  <a:lumOff val="25000"/>
                  <a:alpha val="50000"/>
                </a:schemeClr>
              </a:solidFill>
            </a:endParaRP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97B6AACC-E3BD-824F-9032-4D9060D1EA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99163" y="31629"/>
            <a:ext cx="881364" cy="797003"/>
          </a:xfrm>
          <a:prstGeom prst="rect">
            <a:avLst/>
          </a:prstGeom>
          <a:effectLst>
            <a:outerShdw blurRad="495300" dist="50800" dir="5400000" algn="ctr" rotWithShape="0">
              <a:srgbClr val="000000">
                <a:alpha val="12000"/>
              </a:srgbClr>
            </a:outerShdw>
            <a:softEdge rad="88900"/>
          </a:effectLst>
        </p:spPr>
      </p:pic>
    </p:spTree>
    <p:extLst>
      <p:ext uri="{BB962C8B-B14F-4D97-AF65-F5344CB8AC3E}">
        <p14:creationId xmlns:p14="http://schemas.microsoft.com/office/powerpoint/2010/main" val="25557579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8">
            <a:extLst>
              <a:ext uri="{FF2B5EF4-FFF2-40B4-BE49-F238E27FC236}">
                <a16:creationId xmlns:a16="http://schemas.microsoft.com/office/drawing/2014/main" id="{430127AE-B29E-4FDF-99D2-A2F1E7003F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20240" y="2176009"/>
            <a:ext cx="8770571" cy="0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0" name="Rectangle 10">
            <a:extLst>
              <a:ext uri="{FF2B5EF4-FFF2-40B4-BE49-F238E27FC236}">
                <a16:creationId xmlns:a16="http://schemas.microsoft.com/office/drawing/2014/main" id="{8181FC64-B306-4821-98E2-780662EFC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1" name="Freeform: Shape 12">
            <a:extLst>
              <a:ext uri="{FF2B5EF4-FFF2-40B4-BE49-F238E27FC236}">
                <a16:creationId xmlns:a16="http://schemas.microsoft.com/office/drawing/2014/main" id="{5871FC61-DD4E-47D4-81FD-8A7E7D12B3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986049" y="0"/>
            <a:ext cx="5205951" cy="6858000"/>
          </a:xfrm>
          <a:custGeom>
            <a:avLst/>
            <a:gdLst>
              <a:gd name="connsiteX0" fmla="*/ 0 w 5205951"/>
              <a:gd name="connsiteY0" fmla="*/ 0 h 6858000"/>
              <a:gd name="connsiteX1" fmla="*/ 1709529 w 5205951"/>
              <a:gd name="connsiteY1" fmla="*/ 0 h 6858000"/>
              <a:gd name="connsiteX2" fmla="*/ 2489695 w 5205951"/>
              <a:gd name="connsiteY2" fmla="*/ 0 h 6858000"/>
              <a:gd name="connsiteX3" fmla="*/ 3582928 w 5205951"/>
              <a:gd name="connsiteY3" fmla="*/ 0 h 6858000"/>
              <a:gd name="connsiteX4" fmla="*/ 3605052 w 5205951"/>
              <a:gd name="connsiteY4" fmla="*/ 14997 h 6858000"/>
              <a:gd name="connsiteX5" fmla="*/ 5205951 w 5205951"/>
              <a:gd name="connsiteY5" fmla="*/ 3621656 h 6858000"/>
              <a:gd name="connsiteX6" fmla="*/ 3331601 w 5205951"/>
              <a:gd name="connsiteY6" fmla="*/ 6374814 h 6858000"/>
              <a:gd name="connsiteX7" fmla="*/ 2814953 w 5205951"/>
              <a:gd name="connsiteY7" fmla="*/ 6780599 h 6858000"/>
              <a:gd name="connsiteX8" fmla="*/ 2703197 w 5205951"/>
              <a:gd name="connsiteY8" fmla="*/ 6858000 h 6858000"/>
              <a:gd name="connsiteX9" fmla="*/ 2489695 w 5205951"/>
              <a:gd name="connsiteY9" fmla="*/ 6858000 h 6858000"/>
              <a:gd name="connsiteX10" fmla="*/ 1709529 w 5205951"/>
              <a:gd name="connsiteY10" fmla="*/ 6858000 h 6858000"/>
              <a:gd name="connsiteX11" fmla="*/ 0 w 5205951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205951" h="6858000">
                <a:moveTo>
                  <a:pt x="0" y="0"/>
                </a:moveTo>
                <a:lnTo>
                  <a:pt x="1709529" y="0"/>
                </a:lnTo>
                <a:lnTo>
                  <a:pt x="2489695" y="0"/>
                </a:lnTo>
                <a:lnTo>
                  <a:pt x="3582928" y="0"/>
                </a:lnTo>
                <a:lnTo>
                  <a:pt x="3605052" y="14997"/>
                </a:lnTo>
                <a:cubicBezTo>
                  <a:pt x="4632215" y="754641"/>
                  <a:pt x="5205951" y="2093192"/>
                  <a:pt x="5205951" y="3621656"/>
                </a:cubicBezTo>
                <a:cubicBezTo>
                  <a:pt x="5205951" y="4969131"/>
                  <a:pt x="4277226" y="5602839"/>
                  <a:pt x="3331601" y="6374814"/>
                </a:cubicBezTo>
                <a:cubicBezTo>
                  <a:pt x="3159398" y="6515397"/>
                  <a:pt x="2988771" y="6653108"/>
                  <a:pt x="2814953" y="6780599"/>
                </a:cubicBezTo>
                <a:lnTo>
                  <a:pt x="2703197" y="6858000"/>
                </a:lnTo>
                <a:lnTo>
                  <a:pt x="2489695" y="6858000"/>
                </a:lnTo>
                <a:lnTo>
                  <a:pt x="1709529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2" name="Freeform: Shape 14">
            <a:extLst>
              <a:ext uri="{FF2B5EF4-FFF2-40B4-BE49-F238E27FC236}">
                <a16:creationId xmlns:a16="http://schemas.microsoft.com/office/drawing/2014/main" id="{829A1E2C-5AC8-40FC-99E9-832069D397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05773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3" name="Freeform: Shape 16">
            <a:extLst>
              <a:ext uri="{FF2B5EF4-FFF2-40B4-BE49-F238E27FC236}">
                <a16:creationId xmlns:a16="http://schemas.microsoft.com/office/drawing/2014/main" id="{55C54A75-E44A-4147-B9D0-FF46CFD316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719069" y="0"/>
            <a:ext cx="2536434" cy="6858000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0576A1F-EE94-2349-BBB1-359C0E6B34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1276" y="1389125"/>
            <a:ext cx="3936626" cy="4015993"/>
          </a:xfrm>
          <a:prstGeom prst="rect">
            <a:avLst/>
          </a:prstGeom>
          <a:effectLst>
            <a:glow rad="127000">
              <a:schemeClr val="bg1"/>
            </a:glow>
            <a:softEdge rad="139700"/>
          </a:effec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CD2BA7D3-B03A-FB48-A918-996115F6C2B2}"/>
              </a:ext>
            </a:extLst>
          </p:cNvPr>
          <p:cNvSpPr txBox="1"/>
          <p:nvPr/>
        </p:nvSpPr>
        <p:spPr>
          <a:xfrm>
            <a:off x="7987286" y="5473318"/>
            <a:ext cx="39366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>
                <a:solidFill>
                  <a:schemeClr val="bg1">
                    <a:lumMod val="65000"/>
                  </a:schemeClr>
                </a:solidFill>
              </a:rPr>
              <a:t>Obr.: Kolář et al. (2012), Rehabilitace v klinické praxi; s. 236. </a:t>
            </a:r>
          </a:p>
        </p:txBody>
      </p:sp>
      <p:grpSp>
        <p:nvGrpSpPr>
          <p:cNvPr id="31" name="Skupina 30">
            <a:extLst>
              <a:ext uri="{FF2B5EF4-FFF2-40B4-BE49-F238E27FC236}">
                <a16:creationId xmlns:a16="http://schemas.microsoft.com/office/drawing/2014/main" id="{06103E84-3B2B-2543-9071-4869B789F002}"/>
              </a:ext>
            </a:extLst>
          </p:cNvPr>
          <p:cNvGrpSpPr/>
          <p:nvPr/>
        </p:nvGrpSpPr>
        <p:grpSpPr>
          <a:xfrm>
            <a:off x="693456" y="128289"/>
            <a:ext cx="6413543" cy="1374721"/>
            <a:chOff x="0" y="1603624"/>
            <a:chExt cx="7098896" cy="1068794"/>
          </a:xfrm>
        </p:grpSpPr>
        <p:sp>
          <p:nvSpPr>
            <p:cNvPr id="33" name="Zaoblený obdélník 32">
              <a:extLst>
                <a:ext uri="{FF2B5EF4-FFF2-40B4-BE49-F238E27FC236}">
                  <a16:creationId xmlns:a16="http://schemas.microsoft.com/office/drawing/2014/main" id="{4513848F-F7BA-9043-8BAD-8A39EAB6698C}"/>
                </a:ext>
              </a:extLst>
            </p:cNvPr>
            <p:cNvSpPr/>
            <p:nvPr/>
          </p:nvSpPr>
          <p:spPr>
            <a:xfrm>
              <a:off x="0" y="1603624"/>
              <a:ext cx="5940469" cy="1068794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shade val="80000"/>
                <a:hueOff val="-72608"/>
                <a:satOff val="449"/>
                <a:lumOff val="7717"/>
                <a:alphaOff val="0"/>
              </a:schemeClr>
            </a:fillRef>
            <a:effectRef idx="0">
              <a:schemeClr val="accent3">
                <a:shade val="80000"/>
                <a:hueOff val="-72608"/>
                <a:satOff val="449"/>
                <a:lumOff val="7717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5" name="Zaoblený obdélník 4">
              <a:extLst>
                <a:ext uri="{FF2B5EF4-FFF2-40B4-BE49-F238E27FC236}">
                  <a16:creationId xmlns:a16="http://schemas.microsoft.com/office/drawing/2014/main" id="{FE5EA093-7F54-B14D-A68D-4E5422EFFB9B}"/>
                </a:ext>
              </a:extLst>
            </p:cNvPr>
            <p:cNvSpPr txBox="1"/>
            <p:nvPr/>
          </p:nvSpPr>
          <p:spPr>
            <a:xfrm>
              <a:off x="612729" y="1691307"/>
              <a:ext cx="6486167" cy="964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0" lvl="0" indent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2400" b="1" kern="1200" dirty="0"/>
                <a:t>Biomechanika dechové vlny </a:t>
              </a:r>
            </a:p>
            <a:p>
              <a:pPr marL="0" lvl="0" indent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2400" b="1" dirty="0"/>
                <a:t>	</a:t>
              </a:r>
              <a:r>
                <a:rPr lang="cs-CZ" sz="2400" b="1" kern="1200" dirty="0"/>
                <a:t>klidové dýchání</a:t>
              </a:r>
              <a:endParaRPr lang="en-US" sz="2400" b="1" kern="1200" dirty="0"/>
            </a:p>
          </p:txBody>
        </p:sp>
      </p:grpSp>
      <p:sp>
        <p:nvSpPr>
          <p:cNvPr id="3" name="TextovéPole 2">
            <a:extLst>
              <a:ext uri="{FF2B5EF4-FFF2-40B4-BE49-F238E27FC236}">
                <a16:creationId xmlns:a16="http://schemas.microsoft.com/office/drawing/2014/main" id="{4612DF10-8223-B248-9B80-BF5EB7E303BB}"/>
              </a:ext>
            </a:extLst>
          </p:cNvPr>
          <p:cNvSpPr txBox="1"/>
          <p:nvPr/>
        </p:nvSpPr>
        <p:spPr>
          <a:xfrm>
            <a:off x="432428" y="1594356"/>
            <a:ext cx="6420131" cy="5268914"/>
          </a:xfrm>
          <a:prstGeom prst="rect">
            <a:avLst/>
          </a:prstGeom>
        </p:spPr>
        <p:txBody>
          <a:bodyPr vert="horz" lIns="109728" tIns="109728" rIns="109728" bIns="91440" rtlCol="0">
            <a:normAutofit fontScale="92500" lnSpcReduction="20000"/>
          </a:bodyPr>
          <a:lstStyle/>
          <a:p>
            <a:pPr marL="407988" indent="-268288" defTabSz="914400">
              <a:lnSpc>
                <a:spcPct val="130000"/>
              </a:lnSpc>
              <a:spcBef>
                <a:spcPts val="930"/>
              </a:spcBef>
              <a:buFont typeface="Corbel" panose="020B0503020204020204" pitchFamily="34" charset="0"/>
              <a:buChar char="•"/>
            </a:pPr>
            <a:r>
              <a:rPr lang="en-US" sz="1900" b="1" spc="150" dirty="0" err="1">
                <a:solidFill>
                  <a:srgbClr val="365776"/>
                </a:solidFill>
              </a:rPr>
              <a:t>Pohybová</a:t>
            </a:r>
            <a:r>
              <a:rPr lang="en-US" sz="1900" b="1" spc="150" dirty="0">
                <a:solidFill>
                  <a:srgbClr val="365776"/>
                </a:solidFill>
              </a:rPr>
              <a:t> </a:t>
            </a:r>
            <a:r>
              <a:rPr lang="en-US" sz="1900" b="1" spc="150" dirty="0" err="1">
                <a:solidFill>
                  <a:srgbClr val="365776"/>
                </a:solidFill>
              </a:rPr>
              <a:t>osa</a:t>
            </a:r>
            <a:r>
              <a:rPr lang="en-US" sz="1900" b="1" spc="150" dirty="0">
                <a:solidFill>
                  <a:srgbClr val="365776"/>
                </a:solidFill>
              </a:rPr>
              <a:t> </a:t>
            </a:r>
            <a:r>
              <a:rPr lang="en-US" sz="1900" b="1" spc="150" dirty="0" err="1">
                <a:solidFill>
                  <a:srgbClr val="365776"/>
                </a:solidFill>
              </a:rPr>
              <a:t>dýchání</a:t>
            </a:r>
            <a:r>
              <a:rPr lang="en-US" sz="1900" b="1" spc="150" dirty="0">
                <a:solidFill>
                  <a:srgbClr val="365776"/>
                </a:solidFill>
              </a:rPr>
              <a:t>:</a:t>
            </a:r>
          </a:p>
          <a:p>
            <a:pPr marL="450850" defTabSz="914400">
              <a:lnSpc>
                <a:spcPct val="130000"/>
              </a:lnSpc>
              <a:spcBef>
                <a:spcPts val="930"/>
              </a:spcBef>
            </a:pPr>
            <a:r>
              <a:rPr lang="en-US" sz="1900" spc="15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pánev</a:t>
            </a:r>
            <a:r>
              <a:rPr lang="en-US" sz="1900" spc="1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– </a:t>
            </a:r>
            <a:r>
              <a:rPr lang="en-US" sz="1900" spc="15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páteř</a:t>
            </a:r>
            <a:r>
              <a:rPr lang="en-US" sz="1900" spc="1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s </a:t>
            </a:r>
            <a:r>
              <a:rPr lang="en-US" sz="1900" spc="15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hrudníkem</a:t>
            </a:r>
            <a:r>
              <a:rPr lang="en-US" sz="1900" spc="1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– </a:t>
            </a:r>
            <a:r>
              <a:rPr lang="en-US" sz="1900" spc="15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hlava</a:t>
            </a:r>
            <a:endParaRPr lang="en-US" sz="1900" spc="15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defTabSz="914400">
              <a:lnSpc>
                <a:spcPct val="130000"/>
              </a:lnSpc>
              <a:spcBef>
                <a:spcPts val="930"/>
              </a:spcBef>
              <a:buFont typeface="Corbel" panose="020B0503020204020204" pitchFamily="34" charset="0"/>
            </a:pPr>
            <a:endParaRPr lang="en-US" sz="1900" spc="15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66713" indent="-282575" defTabSz="914400">
              <a:lnSpc>
                <a:spcPct val="130000"/>
              </a:lnSpc>
              <a:spcBef>
                <a:spcPts val="930"/>
              </a:spcBef>
              <a:buFont typeface="Corbel" panose="020B0503020204020204" pitchFamily="34" charset="0"/>
              <a:buChar char="•"/>
            </a:pPr>
            <a:r>
              <a:rPr lang="en-US" sz="1900" b="1" spc="150" dirty="0" err="1">
                <a:solidFill>
                  <a:srgbClr val="365776"/>
                </a:solidFill>
              </a:rPr>
              <a:t>Paralelní</a:t>
            </a:r>
            <a:r>
              <a:rPr lang="en-US" sz="1900" b="1" spc="150" dirty="0">
                <a:solidFill>
                  <a:srgbClr val="365776"/>
                </a:solidFill>
              </a:rPr>
              <a:t> </a:t>
            </a:r>
            <a:r>
              <a:rPr lang="en-US" sz="1900" b="1" spc="150" dirty="0" err="1">
                <a:solidFill>
                  <a:srgbClr val="365776"/>
                </a:solidFill>
              </a:rPr>
              <a:t>nastavení</a:t>
            </a:r>
            <a:r>
              <a:rPr lang="en-US" sz="1900" b="1" spc="150" dirty="0">
                <a:solidFill>
                  <a:srgbClr val="365776"/>
                </a:solidFill>
              </a:rPr>
              <a:t> </a:t>
            </a:r>
            <a:r>
              <a:rPr lang="en-US" sz="1900" b="1" spc="150" dirty="0" err="1">
                <a:solidFill>
                  <a:srgbClr val="365776"/>
                </a:solidFill>
              </a:rPr>
              <a:t>rovin</a:t>
            </a:r>
            <a:r>
              <a:rPr lang="en-US" sz="1900" b="1" spc="150" dirty="0">
                <a:solidFill>
                  <a:srgbClr val="365776"/>
                </a:solidFill>
              </a:rPr>
              <a:t> v </a:t>
            </a:r>
            <a:r>
              <a:rPr lang="en-US" sz="1900" b="1" spc="150" dirty="0" err="1">
                <a:solidFill>
                  <a:srgbClr val="365776"/>
                </a:solidFill>
              </a:rPr>
              <a:t>ose</a:t>
            </a:r>
            <a:r>
              <a:rPr lang="en-US" sz="1900" b="1" spc="150" dirty="0">
                <a:solidFill>
                  <a:srgbClr val="365776"/>
                </a:solidFill>
              </a:rPr>
              <a:t> = </a:t>
            </a:r>
            <a:r>
              <a:rPr lang="en-US" sz="1900" spc="15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vhodný</a:t>
            </a:r>
            <a:r>
              <a:rPr lang="en-US" sz="1900" spc="1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900" spc="15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vstupní</a:t>
            </a:r>
            <a:r>
              <a:rPr lang="en-US" sz="1900" spc="1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900" spc="15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stav</a:t>
            </a:r>
            <a:r>
              <a:rPr lang="en-US" sz="1900" spc="1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pro </a:t>
            </a:r>
            <a:r>
              <a:rPr lang="en-US" sz="1900" spc="15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zapojení</a:t>
            </a:r>
            <a:r>
              <a:rPr lang="en-US" sz="1900" spc="1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900" spc="15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všech</a:t>
            </a:r>
            <a:r>
              <a:rPr lang="en-US" sz="1900" spc="1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900" spc="15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částí</a:t>
            </a:r>
            <a:r>
              <a:rPr lang="en-US" sz="1900" spc="1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900" spc="15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bránice</a:t>
            </a:r>
            <a:endParaRPr lang="en-US" sz="1900" spc="15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indent="-285750" defTabSz="914400">
              <a:lnSpc>
                <a:spcPct val="130000"/>
              </a:lnSpc>
              <a:spcBef>
                <a:spcPts val="930"/>
              </a:spcBef>
              <a:buFont typeface="Corbel" panose="020B0503020204020204" pitchFamily="34" charset="0"/>
              <a:buChar char="•"/>
            </a:pPr>
            <a:endParaRPr lang="en-US" sz="1900" spc="15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23850" indent="-282575" defTabSz="914400">
              <a:lnSpc>
                <a:spcPct val="130000"/>
              </a:lnSpc>
              <a:spcBef>
                <a:spcPts val="930"/>
              </a:spcBef>
              <a:buFont typeface="Corbel" panose="020B0503020204020204" pitchFamily="34" charset="0"/>
              <a:buChar char="•"/>
            </a:pPr>
            <a:r>
              <a:rPr lang="en-US" sz="1900" b="1" spc="150" dirty="0" err="1">
                <a:solidFill>
                  <a:srgbClr val="365776"/>
                </a:solidFill>
              </a:rPr>
              <a:t>Maximální</a:t>
            </a:r>
            <a:r>
              <a:rPr lang="en-US" sz="1900" b="1" spc="150" dirty="0">
                <a:solidFill>
                  <a:srgbClr val="365776"/>
                </a:solidFill>
              </a:rPr>
              <a:t> </a:t>
            </a:r>
            <a:r>
              <a:rPr lang="en-US" sz="1900" b="1" spc="150" dirty="0" err="1">
                <a:solidFill>
                  <a:srgbClr val="365776"/>
                </a:solidFill>
              </a:rPr>
              <a:t>efektivita</a:t>
            </a:r>
            <a:r>
              <a:rPr lang="en-US" sz="1900" b="1" spc="150" dirty="0">
                <a:solidFill>
                  <a:srgbClr val="365776"/>
                </a:solidFill>
              </a:rPr>
              <a:t> </a:t>
            </a:r>
            <a:r>
              <a:rPr lang="en-US" sz="1900" b="1" spc="150" dirty="0" err="1">
                <a:solidFill>
                  <a:srgbClr val="365776"/>
                </a:solidFill>
              </a:rPr>
              <a:t>bránice</a:t>
            </a:r>
            <a:r>
              <a:rPr lang="en-US" sz="1900" b="1" spc="150" dirty="0">
                <a:solidFill>
                  <a:srgbClr val="365776"/>
                </a:solidFill>
              </a:rPr>
              <a:t> – </a:t>
            </a:r>
            <a:r>
              <a:rPr lang="en-US" sz="1900" spc="15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nutná</a:t>
            </a:r>
            <a:r>
              <a:rPr lang="en-US" sz="1900" spc="1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900" spc="15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koaktivace</a:t>
            </a:r>
            <a:r>
              <a:rPr lang="en-US" sz="1900" spc="1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900" spc="15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dalších</a:t>
            </a:r>
            <a:r>
              <a:rPr lang="en-US" sz="1900" spc="1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900" spc="15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svalových</a:t>
            </a:r>
            <a:r>
              <a:rPr lang="en-US" sz="1900" spc="1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900" spc="15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skupin</a:t>
            </a:r>
            <a:endParaRPr lang="en-US" sz="1900" spc="15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987425" lvl="1" indent="-296863" defTabSz="914400">
              <a:lnSpc>
                <a:spcPct val="130000"/>
              </a:lnSpc>
              <a:spcBef>
                <a:spcPts val="930"/>
              </a:spcBef>
              <a:buFont typeface="Corbel" panose="020B0503020204020204" pitchFamily="34" charset="0"/>
              <a:buChar char="•"/>
            </a:pPr>
            <a:r>
              <a:rPr lang="en-US" sz="1900" spc="15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Ventrální</a:t>
            </a:r>
            <a:r>
              <a:rPr lang="en-US" sz="1900" spc="1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900" spc="15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muskulatura</a:t>
            </a:r>
            <a:endParaRPr lang="en-US" sz="1900" spc="15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987425" lvl="1" indent="-296863" defTabSz="914400">
              <a:lnSpc>
                <a:spcPct val="130000"/>
              </a:lnSpc>
              <a:spcBef>
                <a:spcPts val="930"/>
              </a:spcBef>
              <a:buFont typeface="Corbel" panose="020B0503020204020204" pitchFamily="34" charset="0"/>
              <a:buChar char="•"/>
            </a:pPr>
            <a:r>
              <a:rPr lang="en-US" sz="1900" spc="15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Intersegmentální</a:t>
            </a:r>
            <a:r>
              <a:rPr lang="en-US" sz="1900" spc="1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900" spc="15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svaly</a:t>
            </a:r>
            <a:r>
              <a:rPr lang="en-US" sz="1900" spc="1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900" spc="15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páteře</a:t>
            </a:r>
            <a:endParaRPr lang="en-US" sz="1900" spc="15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987425" lvl="1" indent="-296863" defTabSz="914400">
              <a:lnSpc>
                <a:spcPct val="130000"/>
              </a:lnSpc>
              <a:spcBef>
                <a:spcPts val="930"/>
              </a:spcBef>
              <a:buFont typeface="Corbel" panose="020B0503020204020204" pitchFamily="34" charset="0"/>
              <a:buChar char="•"/>
            </a:pPr>
            <a:r>
              <a:rPr lang="en-US" sz="1900" spc="15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Pánevní</a:t>
            </a:r>
            <a:r>
              <a:rPr lang="en-US" sz="1900" spc="1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900" spc="15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dno</a:t>
            </a:r>
            <a:endParaRPr lang="en-US" sz="1900" spc="15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987425" lvl="1" indent="-296863" defTabSz="914400">
              <a:lnSpc>
                <a:spcPct val="130000"/>
              </a:lnSpc>
              <a:spcBef>
                <a:spcPts val="930"/>
              </a:spcBef>
              <a:buFont typeface="Corbel" panose="020B0503020204020204" pitchFamily="34" charset="0"/>
              <a:buChar char="•"/>
            </a:pPr>
            <a:r>
              <a:rPr lang="en-US" sz="1900" spc="15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Hluboké</a:t>
            </a:r>
            <a:r>
              <a:rPr lang="en-US" sz="1900" spc="1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900" spc="15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flexory</a:t>
            </a:r>
            <a:r>
              <a:rPr lang="en-US" sz="1900" spc="1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Cp</a:t>
            </a:r>
          </a:p>
          <a:p>
            <a:pPr marL="0" lvl="1" indent="-285750" defTabSz="914400">
              <a:lnSpc>
                <a:spcPct val="130000"/>
              </a:lnSpc>
              <a:spcBef>
                <a:spcPts val="930"/>
              </a:spcBef>
              <a:buFont typeface="Corbel" panose="020B0503020204020204" pitchFamily="34" charset="0"/>
              <a:buChar char="•"/>
            </a:pPr>
            <a:endParaRPr lang="en-US" sz="1100" spc="15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CB50CFA1-9897-3C40-91E6-10A6F53034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45491" y="6075098"/>
            <a:ext cx="881364" cy="824306"/>
          </a:xfrm>
          <a:prstGeom prst="rect">
            <a:avLst/>
          </a:prstGeom>
          <a:effectLst>
            <a:outerShdw blurRad="495300" dist="50800" dir="5400000" algn="ctr" rotWithShape="0">
              <a:srgbClr val="000000">
                <a:alpha val="12000"/>
              </a:srgbClr>
            </a:outerShdw>
            <a:softEdge rad="88900"/>
          </a:effec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55C22623-161F-4B4C-AE05-CE2179AF0659}"/>
              </a:ext>
            </a:extLst>
          </p:cNvPr>
          <p:cNvSpPr txBox="1"/>
          <p:nvPr/>
        </p:nvSpPr>
        <p:spPr>
          <a:xfrm>
            <a:off x="7770634" y="751557"/>
            <a:ext cx="42108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1">
                    <a:lumMod val="65000"/>
                  </a:schemeClr>
                </a:solidFill>
              </a:rPr>
              <a:t>Korigovaný </a:t>
            </a:r>
            <a:r>
              <a:rPr lang="cs-CZ">
                <a:solidFill>
                  <a:schemeClr val="bg1">
                    <a:lumMod val="65000"/>
                  </a:schemeClr>
                </a:solidFill>
              </a:rPr>
              <a:t>sed respektující </a:t>
            </a:r>
            <a:r>
              <a:rPr lang="cs-CZ" dirty="0">
                <a:solidFill>
                  <a:schemeClr val="bg1">
                    <a:lumMod val="65000"/>
                  </a:schemeClr>
                </a:solidFill>
              </a:rPr>
              <a:t>pohybovou osu dýchání</a:t>
            </a:r>
          </a:p>
        </p:txBody>
      </p:sp>
    </p:spTree>
    <p:extLst>
      <p:ext uri="{BB962C8B-B14F-4D97-AF65-F5344CB8AC3E}">
        <p14:creationId xmlns:p14="http://schemas.microsoft.com/office/powerpoint/2010/main" val="12548929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08C3E696-3B84-4B4A-A3A5-2B55894172B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72452442"/>
              </p:ext>
            </p:extLst>
          </p:nvPr>
        </p:nvGraphicFramePr>
        <p:xfrm>
          <a:off x="-1011100" y="954831"/>
          <a:ext cx="9829800" cy="57864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Nadpis 2">
            <a:extLst>
              <a:ext uri="{FF2B5EF4-FFF2-40B4-BE49-F238E27FC236}">
                <a16:creationId xmlns:a16="http://schemas.microsoft.com/office/drawing/2014/main" id="{3FE43137-2D84-1A41-A75C-E64CBC55E324}"/>
              </a:ext>
            </a:extLst>
          </p:cNvPr>
          <p:cNvSpPr txBox="1">
            <a:spLocks/>
          </p:cNvSpPr>
          <p:nvPr/>
        </p:nvSpPr>
        <p:spPr>
          <a:xfrm>
            <a:off x="1850189" y="116732"/>
            <a:ext cx="8491621" cy="577055"/>
          </a:xfrm>
          <a:prstGeom prst="rect">
            <a:avLst/>
          </a:prstGeom>
        </p:spPr>
        <p:txBody>
          <a:bodyPr vert="horz" lIns="109728" tIns="109728" rIns="109728" bIns="91440" rtlCol="0" anchor="b">
            <a:noAutofit/>
          </a:bodyPr>
          <a:lstStyle>
            <a:lvl1pPr algn="l" defTabSz="914400" rtl="0" eaLnBrk="1" latinLnBrk="0" hangingPunct="1">
              <a:lnSpc>
                <a:spcPct val="130000"/>
              </a:lnSpc>
              <a:spcBef>
                <a:spcPct val="0"/>
              </a:spcBef>
              <a:buNone/>
              <a:defRPr sz="3200" b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2400" dirty="0" err="1">
                <a:solidFill>
                  <a:srgbClr val="365585"/>
                </a:solidFill>
              </a:rPr>
              <a:t>Biomechanika</a:t>
            </a:r>
            <a:r>
              <a:rPr lang="en-US" sz="2400" dirty="0">
                <a:solidFill>
                  <a:srgbClr val="365585"/>
                </a:solidFill>
              </a:rPr>
              <a:t> </a:t>
            </a:r>
            <a:r>
              <a:rPr lang="en-US" sz="2400" dirty="0" err="1">
                <a:solidFill>
                  <a:srgbClr val="365585"/>
                </a:solidFill>
              </a:rPr>
              <a:t>dechové</a:t>
            </a:r>
            <a:r>
              <a:rPr lang="en-US" sz="2400" dirty="0">
                <a:solidFill>
                  <a:srgbClr val="365585"/>
                </a:solidFill>
              </a:rPr>
              <a:t> </a:t>
            </a:r>
            <a:r>
              <a:rPr lang="en-US" sz="2400" dirty="0" err="1">
                <a:solidFill>
                  <a:srgbClr val="365585"/>
                </a:solidFill>
              </a:rPr>
              <a:t>vlny</a:t>
            </a:r>
            <a:r>
              <a:rPr lang="en-US" sz="2400" dirty="0">
                <a:solidFill>
                  <a:srgbClr val="365585"/>
                </a:solidFill>
              </a:rPr>
              <a:t> </a:t>
            </a:r>
            <a:r>
              <a:rPr lang="en-US" sz="2400" b="0" dirty="0">
                <a:solidFill>
                  <a:srgbClr val="365585"/>
                </a:solidFill>
              </a:rPr>
              <a:t>– </a:t>
            </a:r>
            <a:r>
              <a:rPr lang="en-US" sz="2400" b="0" dirty="0" err="1">
                <a:solidFill>
                  <a:srgbClr val="365585"/>
                </a:solidFill>
              </a:rPr>
              <a:t>klidové</a:t>
            </a:r>
            <a:r>
              <a:rPr lang="en-US" sz="2400" b="0" dirty="0">
                <a:solidFill>
                  <a:srgbClr val="365585"/>
                </a:solidFill>
              </a:rPr>
              <a:t> </a:t>
            </a:r>
            <a:r>
              <a:rPr lang="en-US" sz="2400" b="0" dirty="0" err="1">
                <a:solidFill>
                  <a:srgbClr val="365585"/>
                </a:solidFill>
              </a:rPr>
              <a:t>dýchání</a:t>
            </a:r>
            <a:r>
              <a:rPr lang="en-US" sz="2400" b="0" dirty="0">
                <a:solidFill>
                  <a:srgbClr val="365585"/>
                </a:solidFill>
              </a:rPr>
              <a:t> 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696876A0-6B47-9445-BABC-71AF82F24D4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9497" r="15422"/>
          <a:stretch/>
        </p:blipFill>
        <p:spPr>
          <a:xfrm flipH="1">
            <a:off x="7804001" y="1314450"/>
            <a:ext cx="4302274" cy="3971925"/>
          </a:xfrm>
          <a:prstGeom prst="rect">
            <a:avLst/>
          </a:prstGeom>
          <a:effectLst>
            <a:softEdge rad="76200"/>
          </a:effectLst>
        </p:spPr>
      </p:pic>
      <p:pic>
        <p:nvPicPr>
          <p:cNvPr id="11" name="Grafický objekt 10" descr="Šipka doprava se souvislou výplní">
            <a:extLst>
              <a:ext uri="{FF2B5EF4-FFF2-40B4-BE49-F238E27FC236}">
                <a16:creationId xmlns:a16="http://schemas.microsoft.com/office/drawing/2014/main" id="{AC661969-B336-CC44-AFEE-0E47C3DB3A1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390888" y="3948846"/>
            <a:ext cx="875657" cy="914400"/>
          </a:xfrm>
          <a:prstGeom prst="rect">
            <a:avLst/>
          </a:prstGeom>
        </p:spPr>
      </p:pic>
      <p:pic>
        <p:nvPicPr>
          <p:cNvPr id="17" name="Grafický objekt 16" descr="Šipka doprava se souvislou výplní">
            <a:extLst>
              <a:ext uri="{FF2B5EF4-FFF2-40B4-BE49-F238E27FC236}">
                <a16:creationId xmlns:a16="http://schemas.microsoft.com/office/drawing/2014/main" id="{D7B868D8-F8B7-BF43-B3E0-FF4E39F671C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0800000">
            <a:off x="8706206" y="3948845"/>
            <a:ext cx="914400" cy="914400"/>
          </a:xfrm>
          <a:prstGeom prst="rect">
            <a:avLst/>
          </a:prstGeom>
        </p:spPr>
      </p:pic>
      <p:pic>
        <p:nvPicPr>
          <p:cNvPr id="21" name="Grafický objekt 20" descr="Šipka doprava se souvislou výplní">
            <a:extLst>
              <a:ext uri="{FF2B5EF4-FFF2-40B4-BE49-F238E27FC236}">
                <a16:creationId xmlns:a16="http://schemas.microsoft.com/office/drawing/2014/main" id="{37343EFA-2683-A64D-80D7-F7FC67327E7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8827085">
            <a:off x="8958277" y="4421296"/>
            <a:ext cx="685300" cy="1130820"/>
          </a:xfrm>
          <a:prstGeom prst="rect">
            <a:avLst/>
          </a:prstGeom>
        </p:spPr>
      </p:pic>
      <p:pic>
        <p:nvPicPr>
          <p:cNvPr id="22" name="Grafický objekt 21" descr="Šipka doprava se souvislou výplní">
            <a:extLst>
              <a:ext uri="{FF2B5EF4-FFF2-40B4-BE49-F238E27FC236}">
                <a16:creationId xmlns:a16="http://schemas.microsoft.com/office/drawing/2014/main" id="{F779BFA0-1BE4-5F46-A1A7-42A649C0E5F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9623747">
            <a:off x="10240565" y="3233796"/>
            <a:ext cx="750094" cy="914400"/>
          </a:xfrm>
          <a:prstGeom prst="rect">
            <a:avLst/>
          </a:prstGeom>
        </p:spPr>
      </p:pic>
      <p:pic>
        <p:nvPicPr>
          <p:cNvPr id="23" name="Grafický objekt 22" descr="Šipka doprava se souvislou výplní">
            <a:extLst>
              <a:ext uri="{FF2B5EF4-FFF2-40B4-BE49-F238E27FC236}">
                <a16:creationId xmlns:a16="http://schemas.microsoft.com/office/drawing/2014/main" id="{8405DC08-704A-AE4F-B017-EA261599635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3585871">
            <a:off x="9099939" y="3259931"/>
            <a:ext cx="674746" cy="914400"/>
          </a:xfrm>
          <a:prstGeom prst="rect">
            <a:avLst/>
          </a:prstGeom>
        </p:spPr>
      </p:pic>
      <p:pic>
        <p:nvPicPr>
          <p:cNvPr id="24" name="Grafický objekt 23" descr="Šipka doprava se souvislou výplní">
            <a:extLst>
              <a:ext uri="{FF2B5EF4-FFF2-40B4-BE49-F238E27FC236}">
                <a16:creationId xmlns:a16="http://schemas.microsoft.com/office/drawing/2014/main" id="{2E7C67F0-DA88-7847-A3F4-A18D71E18DA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835150">
            <a:off x="10348432" y="4422582"/>
            <a:ext cx="685300" cy="1130820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DDE66FAE-F6A1-E445-A0A6-9448EE01CD8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143725" y="5765307"/>
            <a:ext cx="1048275" cy="1102843"/>
          </a:xfrm>
          <a:prstGeom prst="rect">
            <a:avLst/>
          </a:prstGeom>
          <a:effectLst>
            <a:outerShdw blurRad="495300" dist="50800" dir="5400000" algn="ctr" rotWithShape="0">
              <a:srgbClr val="000000">
                <a:alpha val="12000"/>
              </a:srgbClr>
            </a:outerShdw>
            <a:softEdge rad="88900"/>
          </a:effectLst>
        </p:spPr>
      </p:pic>
    </p:spTree>
    <p:extLst>
      <p:ext uri="{BB962C8B-B14F-4D97-AF65-F5344CB8AC3E}">
        <p14:creationId xmlns:p14="http://schemas.microsoft.com/office/powerpoint/2010/main" val="15694646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149FC7F-485E-3545-A018-CE6DAE054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6376" y="699395"/>
            <a:ext cx="9238298" cy="1345269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rgbClr val="365585"/>
                </a:solidFill>
              </a:rPr>
              <a:t>Biomechanika odporovaného nádechu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FB5F0C8-1C32-2247-BEC1-DE8628F522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rgbClr val="365585"/>
                </a:solidFill>
              </a:rPr>
              <a:t>Zintenzivnění všech složek dechové vlny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/>
              <a:t>Výzkum Šorfové a Čapkové (2015) z FTVS </a:t>
            </a:r>
            <a:r>
              <a:rPr lang="cs-CZ" dirty="0"/>
              <a:t>– signifikantní zvýšení </a:t>
            </a:r>
            <a:r>
              <a:rPr lang="cs-CZ" u="sng" dirty="0"/>
              <a:t>laterálního</a:t>
            </a:r>
            <a:r>
              <a:rPr lang="cs-CZ" dirty="0"/>
              <a:t> , </a:t>
            </a:r>
            <a:r>
              <a:rPr lang="cs-CZ" u="sng" dirty="0"/>
              <a:t>ventrodorzálního</a:t>
            </a:r>
            <a:r>
              <a:rPr lang="cs-CZ" dirty="0"/>
              <a:t> , </a:t>
            </a:r>
            <a:r>
              <a:rPr lang="cs-CZ" u="sng" dirty="0" err="1"/>
              <a:t>kraniokaudálního</a:t>
            </a:r>
            <a:r>
              <a:rPr lang="cs-CZ" dirty="0"/>
              <a:t> rozvíjení hrudníku; u části probandů zvětšení </a:t>
            </a:r>
            <a:r>
              <a:rPr lang="cs-CZ" u="sng" dirty="0"/>
              <a:t>vertikálního</a:t>
            </a:r>
            <a:r>
              <a:rPr lang="cs-CZ" dirty="0"/>
              <a:t> průměru </a:t>
            </a:r>
            <a:r>
              <a:rPr lang="cs-CZ" dirty="0" err="1"/>
              <a:t>thoraxu</a:t>
            </a: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/>
              <a:t>Dle </a:t>
            </a:r>
            <a:r>
              <a:rPr lang="cs-CZ" b="1" dirty="0" err="1"/>
              <a:t>Kapandjiho</a:t>
            </a:r>
            <a:r>
              <a:rPr lang="cs-CZ" b="1" dirty="0"/>
              <a:t> (2008) </a:t>
            </a:r>
            <a:r>
              <a:rPr lang="cs-CZ" dirty="0"/>
              <a:t>vede transverzální rozšíření </a:t>
            </a:r>
            <a:r>
              <a:rPr lang="cs-CZ" dirty="0" err="1"/>
              <a:t>thoraxu</a:t>
            </a:r>
            <a:r>
              <a:rPr lang="cs-CZ" dirty="0"/>
              <a:t> a zvětšení jeho vertikálního průměru k aktivaci bránice.</a:t>
            </a: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538DA812-49A5-6D44-8509-FB622F43C269}"/>
              </a:ext>
            </a:extLst>
          </p:cNvPr>
          <p:cNvSpPr/>
          <p:nvPr/>
        </p:nvSpPr>
        <p:spPr>
          <a:xfrm>
            <a:off x="285379" y="201718"/>
            <a:ext cx="44650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chemeClr val="tx1">
                    <a:lumMod val="75000"/>
                    <a:lumOff val="25000"/>
                    <a:alpha val="50000"/>
                  </a:schemeClr>
                </a:solidFill>
              </a:rPr>
              <a:t>Biomechanika</a:t>
            </a:r>
            <a:r>
              <a:rPr lang="en-US" dirty="0">
                <a:solidFill>
                  <a:schemeClr val="tx1">
                    <a:lumMod val="75000"/>
                    <a:lumOff val="25000"/>
                    <a:alpha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  <a:alpha val="50000"/>
                  </a:schemeClr>
                </a:solidFill>
              </a:rPr>
              <a:t>odporovaného</a:t>
            </a:r>
            <a:r>
              <a:rPr lang="en-US" dirty="0">
                <a:solidFill>
                  <a:schemeClr val="tx1">
                    <a:lumMod val="75000"/>
                    <a:lumOff val="25000"/>
                    <a:alpha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  <a:alpha val="50000"/>
                  </a:schemeClr>
                </a:solidFill>
              </a:rPr>
              <a:t>nádechu</a:t>
            </a:r>
            <a:endParaRPr lang="en-US" dirty="0">
              <a:solidFill>
                <a:schemeClr val="tx1">
                  <a:lumMod val="75000"/>
                  <a:lumOff val="25000"/>
                  <a:alpha val="50000"/>
                </a:schemeClr>
              </a:solidFill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1EFB476E-7362-9A41-9268-FAD26248B300}"/>
              </a:ext>
            </a:extLst>
          </p:cNvPr>
          <p:cNvSpPr txBox="1"/>
          <p:nvPr/>
        </p:nvSpPr>
        <p:spPr>
          <a:xfrm>
            <a:off x="173373" y="6231392"/>
            <a:ext cx="119624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Zdroj: ČAPKOVÁ, Alena. Ovlivnění dechových pohybů pomocí </a:t>
            </a:r>
            <a:r>
              <a:rPr lang="cs-CZ" sz="14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POWERBreathe</a:t>
            </a:r>
            <a:r>
              <a:rPr lang="cs-CZ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 Praha, 2015. Diplomová práce. Univerzita Karlova, Fakulta tělesné výchovy a sportu, Ústav anatomie a biomechaniky. Vedoucí práce Doc. Ing. Monika Šorfová, PhD.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5BEDE0FF-8DDA-0746-8AC6-3F84FD4332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0906" y="26298"/>
            <a:ext cx="1048275" cy="1102843"/>
          </a:xfrm>
          <a:prstGeom prst="rect">
            <a:avLst/>
          </a:prstGeom>
          <a:effectLst>
            <a:outerShdw blurRad="495300" dist="50800" dir="5400000" algn="ctr" rotWithShape="0">
              <a:srgbClr val="000000">
                <a:alpha val="12000"/>
              </a:srgbClr>
            </a:outerShdw>
            <a:softEdge rad="88900"/>
          </a:effectLst>
        </p:spPr>
      </p:pic>
    </p:spTree>
    <p:extLst>
      <p:ext uri="{BB962C8B-B14F-4D97-AF65-F5344CB8AC3E}">
        <p14:creationId xmlns:p14="http://schemas.microsoft.com/office/powerpoint/2010/main" val="34954584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Skupina 31">
            <a:extLst>
              <a:ext uri="{FF2B5EF4-FFF2-40B4-BE49-F238E27FC236}">
                <a16:creationId xmlns:a16="http://schemas.microsoft.com/office/drawing/2014/main" id="{5798762D-8516-0742-8EEF-561FBD8EC782}"/>
              </a:ext>
            </a:extLst>
          </p:cNvPr>
          <p:cNvGrpSpPr/>
          <p:nvPr/>
        </p:nvGrpSpPr>
        <p:grpSpPr>
          <a:xfrm>
            <a:off x="5881770" y="2256588"/>
            <a:ext cx="5096792" cy="4601412"/>
            <a:chOff x="924945" y="510431"/>
            <a:chExt cx="5643760" cy="5467023"/>
          </a:xfrm>
        </p:grpSpPr>
        <p:sp>
          <p:nvSpPr>
            <p:cNvPr id="33" name="Ovál 32">
              <a:extLst>
                <a:ext uri="{FF2B5EF4-FFF2-40B4-BE49-F238E27FC236}">
                  <a16:creationId xmlns:a16="http://schemas.microsoft.com/office/drawing/2014/main" id="{D9066FAA-0D68-DE43-A0CD-0D21731C0F1B}"/>
                </a:ext>
              </a:extLst>
            </p:cNvPr>
            <p:cNvSpPr/>
            <p:nvPr/>
          </p:nvSpPr>
          <p:spPr>
            <a:xfrm>
              <a:off x="924945" y="510431"/>
              <a:ext cx="5643760" cy="5467023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34" name="Ovál 4">
              <a:extLst>
                <a:ext uri="{FF2B5EF4-FFF2-40B4-BE49-F238E27FC236}">
                  <a16:creationId xmlns:a16="http://schemas.microsoft.com/office/drawing/2014/main" id="{26C6A7B5-D772-F449-BE49-5CB50B583FA2}"/>
                </a:ext>
              </a:extLst>
            </p:cNvPr>
            <p:cNvSpPr txBox="1"/>
            <p:nvPr/>
          </p:nvSpPr>
          <p:spPr>
            <a:xfrm>
              <a:off x="1713038" y="1155111"/>
              <a:ext cx="3254060" cy="417766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cs-CZ" sz="6500" kern="1200" dirty="0"/>
            </a:p>
          </p:txBody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C0758A32-4BB8-2140-ADC3-7EA25306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1429" y="556520"/>
            <a:ext cx="8770571" cy="1345269"/>
          </a:xfrm>
        </p:spPr>
        <p:txBody>
          <a:bodyPr/>
          <a:lstStyle/>
          <a:p>
            <a:r>
              <a:rPr lang="cs-CZ" dirty="0">
                <a:solidFill>
                  <a:srgbClr val="365585"/>
                </a:solidFill>
              </a:rPr>
              <a:t>Optimální provedení </a:t>
            </a: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1B038142-9DA3-6148-B329-4860D134BA59}"/>
              </a:ext>
            </a:extLst>
          </p:cNvPr>
          <p:cNvSpPr/>
          <p:nvPr/>
        </p:nvSpPr>
        <p:spPr>
          <a:xfrm>
            <a:off x="285379" y="201718"/>
            <a:ext cx="44650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chemeClr val="tx1">
                    <a:lumMod val="75000"/>
                    <a:lumOff val="25000"/>
                    <a:alpha val="50000"/>
                  </a:schemeClr>
                </a:solidFill>
              </a:rPr>
              <a:t>Biomechanika</a:t>
            </a:r>
            <a:r>
              <a:rPr lang="en-US" dirty="0">
                <a:solidFill>
                  <a:schemeClr val="tx1">
                    <a:lumMod val="75000"/>
                    <a:lumOff val="25000"/>
                    <a:alpha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  <a:alpha val="50000"/>
                  </a:schemeClr>
                </a:solidFill>
              </a:rPr>
              <a:t>odporovaného</a:t>
            </a:r>
            <a:r>
              <a:rPr lang="en-US" dirty="0">
                <a:solidFill>
                  <a:schemeClr val="tx1">
                    <a:lumMod val="75000"/>
                    <a:lumOff val="25000"/>
                    <a:alpha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  <a:alpha val="50000"/>
                  </a:schemeClr>
                </a:solidFill>
              </a:rPr>
              <a:t>nádechu</a:t>
            </a:r>
            <a:endParaRPr lang="en-US" dirty="0">
              <a:solidFill>
                <a:schemeClr val="tx1">
                  <a:lumMod val="75000"/>
                  <a:lumOff val="25000"/>
                  <a:alpha val="50000"/>
                </a:schemeClr>
              </a:solidFill>
            </a:endParaRPr>
          </a:p>
        </p:txBody>
      </p:sp>
      <p:grpSp>
        <p:nvGrpSpPr>
          <p:cNvPr id="16" name="Skupina 15">
            <a:extLst>
              <a:ext uri="{FF2B5EF4-FFF2-40B4-BE49-F238E27FC236}">
                <a16:creationId xmlns:a16="http://schemas.microsoft.com/office/drawing/2014/main" id="{667457D5-A6F2-8C46-9CA0-B82AA71283B2}"/>
              </a:ext>
            </a:extLst>
          </p:cNvPr>
          <p:cNvGrpSpPr/>
          <p:nvPr/>
        </p:nvGrpSpPr>
        <p:grpSpPr>
          <a:xfrm>
            <a:off x="1153886" y="2256585"/>
            <a:ext cx="5096792" cy="4601411"/>
            <a:chOff x="924945" y="510431"/>
            <a:chExt cx="5643760" cy="5467023"/>
          </a:xfrm>
        </p:grpSpPr>
        <p:sp>
          <p:nvSpPr>
            <p:cNvPr id="17" name="Ovál 16">
              <a:extLst>
                <a:ext uri="{FF2B5EF4-FFF2-40B4-BE49-F238E27FC236}">
                  <a16:creationId xmlns:a16="http://schemas.microsoft.com/office/drawing/2014/main" id="{9D91DE51-D19A-E848-B4B8-A69217058E1F}"/>
                </a:ext>
              </a:extLst>
            </p:cNvPr>
            <p:cNvSpPr/>
            <p:nvPr/>
          </p:nvSpPr>
          <p:spPr>
            <a:xfrm>
              <a:off x="924945" y="510431"/>
              <a:ext cx="5643760" cy="5467023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18" name="Ovál 4">
              <a:extLst>
                <a:ext uri="{FF2B5EF4-FFF2-40B4-BE49-F238E27FC236}">
                  <a16:creationId xmlns:a16="http://schemas.microsoft.com/office/drawing/2014/main" id="{76128C3A-8610-2840-88E6-E0FEFCDD1621}"/>
                </a:ext>
              </a:extLst>
            </p:cNvPr>
            <p:cNvSpPr txBox="1"/>
            <p:nvPr/>
          </p:nvSpPr>
          <p:spPr>
            <a:xfrm>
              <a:off x="1713038" y="1155111"/>
              <a:ext cx="3254060" cy="417766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cs-CZ" sz="6500" kern="1200" dirty="0"/>
            </a:p>
          </p:txBody>
        </p:sp>
      </p:grpSp>
      <p:sp>
        <p:nvSpPr>
          <p:cNvPr id="26" name="Zástupný obsah 3">
            <a:extLst>
              <a:ext uri="{FF2B5EF4-FFF2-40B4-BE49-F238E27FC236}">
                <a16:creationId xmlns:a16="http://schemas.microsoft.com/office/drawing/2014/main" id="{D5E7206F-FD7C-9049-B2FA-3ACBB3385067}"/>
              </a:ext>
            </a:extLst>
          </p:cNvPr>
          <p:cNvSpPr txBox="1">
            <a:spLocks/>
          </p:cNvSpPr>
          <p:nvPr/>
        </p:nvSpPr>
        <p:spPr>
          <a:xfrm>
            <a:off x="6926539" y="2799192"/>
            <a:ext cx="4465067" cy="36576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800" b="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2024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4028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6032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88036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9050"/>
            <a:r>
              <a:rPr lang="cs-CZ" sz="2000" b="1" dirty="0">
                <a:solidFill>
                  <a:srgbClr val="365585"/>
                </a:solidFill>
              </a:rPr>
              <a:t>	</a:t>
            </a:r>
            <a:r>
              <a:rPr lang="cs-CZ" sz="2000" b="1" dirty="0" err="1">
                <a:solidFill>
                  <a:srgbClr val="365585"/>
                </a:solidFill>
              </a:rPr>
              <a:t>Exspirium</a:t>
            </a:r>
            <a:endParaRPr lang="cs-CZ" sz="2000" b="1" dirty="0">
              <a:solidFill>
                <a:srgbClr val="365585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1"/>
                </a:solidFill>
              </a:rPr>
              <a:t>Aktivní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1"/>
                </a:solidFill>
              </a:rPr>
              <a:t>Zhruba 2x delší než samotný nádech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31" name="Zástupný obsah 3">
            <a:extLst>
              <a:ext uri="{FF2B5EF4-FFF2-40B4-BE49-F238E27FC236}">
                <a16:creationId xmlns:a16="http://schemas.microsoft.com/office/drawing/2014/main" id="{15FB0B8B-D24A-FA46-84AC-CCAF61247419}"/>
              </a:ext>
            </a:extLst>
          </p:cNvPr>
          <p:cNvSpPr txBox="1">
            <a:spLocks/>
          </p:cNvSpPr>
          <p:nvPr/>
        </p:nvSpPr>
        <p:spPr>
          <a:xfrm>
            <a:off x="1956614" y="2657791"/>
            <a:ext cx="4798521" cy="36576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800" b="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2024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4028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6032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88036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000" b="1" dirty="0">
                <a:solidFill>
                  <a:srgbClr val="365585"/>
                </a:solidFill>
              </a:rPr>
              <a:t>	</a:t>
            </a:r>
            <a:r>
              <a:rPr lang="cs-CZ" sz="2000" b="1" dirty="0" err="1">
                <a:solidFill>
                  <a:srgbClr val="365585"/>
                </a:solidFill>
              </a:rPr>
              <a:t>Inspirium</a:t>
            </a:r>
            <a:endParaRPr lang="cs-CZ" sz="2000" b="1" dirty="0">
              <a:solidFill>
                <a:srgbClr val="365585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1"/>
                </a:solidFill>
              </a:rPr>
              <a:t>Rychlé kratší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1"/>
                </a:solidFill>
              </a:rPr>
              <a:t>NE o max. objemech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1"/>
                </a:solidFill>
              </a:rPr>
              <a:t>NE za max. úsilí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1"/>
                </a:solidFill>
              </a:rPr>
              <a:t>Vhodné nastavení odporu</a:t>
            </a:r>
          </a:p>
          <a:p>
            <a:r>
              <a:rPr lang="cs-CZ" sz="2000" dirty="0">
                <a:solidFill>
                  <a:schemeClr val="tx1"/>
                </a:solidFill>
              </a:rPr>
              <a:t>(individuálně na základě vyšetření)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>
              <a:solidFill>
                <a:schemeClr val="tx1"/>
              </a:solidFill>
            </a:endParaRP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61AAA948-9710-BE4B-95D4-FBD37A52DF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0906" y="26298"/>
            <a:ext cx="1048275" cy="1102843"/>
          </a:xfrm>
          <a:prstGeom prst="rect">
            <a:avLst/>
          </a:prstGeom>
          <a:effectLst>
            <a:outerShdw blurRad="495300" dist="50800" dir="5400000" algn="ctr" rotWithShape="0">
              <a:srgbClr val="000000">
                <a:alpha val="12000"/>
              </a:srgbClr>
            </a:outerShdw>
            <a:softEdge rad="88900"/>
          </a:effectLst>
        </p:spPr>
      </p:pic>
    </p:spTree>
    <p:extLst>
      <p:ext uri="{BB962C8B-B14F-4D97-AF65-F5344CB8AC3E}">
        <p14:creationId xmlns:p14="http://schemas.microsoft.com/office/powerpoint/2010/main" val="37268950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0758A32-4BB8-2140-ADC3-7EA25306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1429" y="556520"/>
            <a:ext cx="8770571" cy="1345269"/>
          </a:xfrm>
        </p:spPr>
        <p:txBody>
          <a:bodyPr/>
          <a:lstStyle/>
          <a:p>
            <a:r>
              <a:rPr lang="cs-CZ" dirty="0">
                <a:solidFill>
                  <a:srgbClr val="365585"/>
                </a:solidFill>
              </a:rPr>
              <a:t>Optimální provedení </a:t>
            </a: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1B038142-9DA3-6148-B329-4860D134BA59}"/>
              </a:ext>
            </a:extLst>
          </p:cNvPr>
          <p:cNvSpPr/>
          <p:nvPr/>
        </p:nvSpPr>
        <p:spPr>
          <a:xfrm>
            <a:off x="285379" y="201718"/>
            <a:ext cx="44650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chemeClr val="tx1">
                    <a:lumMod val="75000"/>
                    <a:lumOff val="25000"/>
                    <a:alpha val="50000"/>
                  </a:schemeClr>
                </a:solidFill>
              </a:rPr>
              <a:t>Biomechanika</a:t>
            </a:r>
            <a:r>
              <a:rPr lang="en-US" dirty="0">
                <a:solidFill>
                  <a:schemeClr val="tx1">
                    <a:lumMod val="75000"/>
                    <a:lumOff val="25000"/>
                    <a:alpha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  <a:alpha val="50000"/>
                  </a:schemeClr>
                </a:solidFill>
              </a:rPr>
              <a:t>odporovaného</a:t>
            </a:r>
            <a:r>
              <a:rPr lang="en-US" dirty="0">
                <a:solidFill>
                  <a:schemeClr val="tx1">
                    <a:lumMod val="75000"/>
                    <a:lumOff val="25000"/>
                    <a:alpha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  <a:alpha val="50000"/>
                  </a:schemeClr>
                </a:solidFill>
              </a:rPr>
              <a:t>nádechu</a:t>
            </a:r>
            <a:endParaRPr lang="en-US" dirty="0">
              <a:solidFill>
                <a:schemeClr val="tx1">
                  <a:lumMod val="75000"/>
                  <a:lumOff val="25000"/>
                  <a:alpha val="50000"/>
                </a:schemeClr>
              </a:solidFill>
            </a:endParaRPr>
          </a:p>
        </p:txBody>
      </p:sp>
      <p:graphicFrame>
        <p:nvGraphicFramePr>
          <p:cNvPr id="19" name="Zástupný obsah 2">
            <a:extLst>
              <a:ext uri="{FF2B5EF4-FFF2-40B4-BE49-F238E27FC236}">
                <a16:creationId xmlns:a16="http://schemas.microsoft.com/office/drawing/2014/main" id="{2DD8D2D5-1D1C-4F4E-9DC4-4CFCFC94D80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52807574"/>
              </p:ext>
            </p:extLst>
          </p:nvPr>
        </p:nvGraphicFramePr>
        <p:xfrm>
          <a:off x="1843088" y="2357438"/>
          <a:ext cx="9067594" cy="33289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Obrázek 5">
            <a:extLst>
              <a:ext uri="{FF2B5EF4-FFF2-40B4-BE49-F238E27FC236}">
                <a16:creationId xmlns:a16="http://schemas.microsoft.com/office/drawing/2014/main" id="{C798D9D3-9A95-494E-9897-1C01680D3F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70906" y="26298"/>
            <a:ext cx="1048275" cy="1102843"/>
          </a:xfrm>
          <a:prstGeom prst="rect">
            <a:avLst/>
          </a:prstGeom>
          <a:effectLst>
            <a:outerShdw blurRad="495300" dist="50800" dir="5400000" algn="ctr" rotWithShape="0">
              <a:srgbClr val="000000">
                <a:alpha val="12000"/>
              </a:srgbClr>
            </a:outerShdw>
            <a:softEdge rad="88900"/>
          </a:effectLst>
        </p:spPr>
      </p:pic>
    </p:spTree>
    <p:extLst>
      <p:ext uri="{BB962C8B-B14F-4D97-AF65-F5344CB8AC3E}">
        <p14:creationId xmlns:p14="http://schemas.microsoft.com/office/powerpoint/2010/main" val="24499954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 descr="Obsah obrázku zeď, osoba, interiér&#10;&#10;Popis byl vytvořen automaticky">
            <a:extLst>
              <a:ext uri="{FF2B5EF4-FFF2-40B4-BE49-F238E27FC236}">
                <a16:creationId xmlns:a16="http://schemas.microsoft.com/office/drawing/2014/main" id="{6456316E-40F4-854C-BDE7-94D06B9881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78" t="5437" b="9704"/>
          <a:stretch/>
        </p:blipFill>
        <p:spPr>
          <a:xfrm rot="5400000">
            <a:off x="-1038561" y="1754087"/>
            <a:ext cx="6137474" cy="399540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Grafický objekt 4" descr="Zaškrtnutí se souvislou výplní">
            <a:extLst>
              <a:ext uri="{FF2B5EF4-FFF2-40B4-BE49-F238E27FC236}">
                <a16:creationId xmlns:a16="http://schemas.microsoft.com/office/drawing/2014/main" id="{CFF7DE09-95A4-634C-BDDC-DEC35139B7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51906" y="793357"/>
            <a:ext cx="731520" cy="914400"/>
          </a:xfrm>
          <a:prstGeom prst="rect">
            <a:avLst/>
          </a:prstGeom>
        </p:spPr>
      </p:pic>
      <p:pic>
        <p:nvPicPr>
          <p:cNvPr id="10" name="Obrázek 9" descr="Obsah obrázku zeď, interiér, osoba&#10;&#10;Popis byl vytvořen automaticky">
            <a:extLst>
              <a:ext uri="{FF2B5EF4-FFF2-40B4-BE49-F238E27FC236}">
                <a16:creationId xmlns:a16="http://schemas.microsoft.com/office/drawing/2014/main" id="{A2557AF2-8870-9842-B6A4-EAE41A14833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511" t="8518" b="11600"/>
          <a:stretch/>
        </p:blipFill>
        <p:spPr>
          <a:xfrm rot="5400000">
            <a:off x="2887751" y="1730606"/>
            <a:ext cx="6137473" cy="399540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3" name="Grafický objekt 2" descr="Zavřít se souvislou výplní">
            <a:extLst>
              <a:ext uri="{FF2B5EF4-FFF2-40B4-BE49-F238E27FC236}">
                <a16:creationId xmlns:a16="http://schemas.microsoft.com/office/drawing/2014/main" id="{CE95D412-F11D-0545-B3B5-ED35D5D09F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077234" y="683053"/>
            <a:ext cx="914400" cy="914400"/>
          </a:xfrm>
          <a:prstGeom prst="rect">
            <a:avLst/>
          </a:prstGeom>
        </p:spPr>
      </p:pic>
      <p:pic>
        <p:nvPicPr>
          <p:cNvPr id="12" name="Obrázek 11" descr="Obsah obrázku zeď, interiér, osoba&#10;&#10;Popis byl vytvořen automaticky">
            <a:extLst>
              <a:ext uri="{FF2B5EF4-FFF2-40B4-BE49-F238E27FC236}">
                <a16:creationId xmlns:a16="http://schemas.microsoft.com/office/drawing/2014/main" id="{B62F0F39-5B08-A340-9274-8ADAC542CD0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7289" t="11837" b="8045"/>
          <a:stretch/>
        </p:blipFill>
        <p:spPr>
          <a:xfrm rot="5400000">
            <a:off x="6814062" y="1730604"/>
            <a:ext cx="6137473" cy="3995405"/>
          </a:xfrm>
          <a:prstGeom prst="rect">
            <a:avLst/>
          </a:prstGeom>
          <a:effectLst>
            <a:softEdge rad="152400"/>
          </a:effectLst>
        </p:spPr>
      </p:pic>
      <p:pic>
        <p:nvPicPr>
          <p:cNvPr id="6" name="Grafický objekt 5" descr="Zavřít se souvislou výplní">
            <a:extLst>
              <a:ext uri="{FF2B5EF4-FFF2-40B4-BE49-F238E27FC236}">
                <a16:creationId xmlns:a16="http://schemas.microsoft.com/office/drawing/2014/main" id="{79A2E062-2E81-664F-9AA1-D4ACBB475F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228310" y="836987"/>
            <a:ext cx="914400" cy="914400"/>
          </a:xfrm>
          <a:prstGeom prst="rect">
            <a:avLst/>
          </a:prstGeom>
        </p:spPr>
      </p:pic>
      <p:sp>
        <p:nvSpPr>
          <p:cNvPr id="17" name="Minus 16">
            <a:extLst>
              <a:ext uri="{FF2B5EF4-FFF2-40B4-BE49-F238E27FC236}">
                <a16:creationId xmlns:a16="http://schemas.microsoft.com/office/drawing/2014/main" id="{5675A2F2-C821-684F-9A5E-362979B21F20}"/>
              </a:ext>
            </a:extLst>
          </p:cNvPr>
          <p:cNvSpPr/>
          <p:nvPr/>
        </p:nvSpPr>
        <p:spPr>
          <a:xfrm>
            <a:off x="1277184" y="3410013"/>
            <a:ext cx="2800050" cy="207264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Minus 17">
            <a:extLst>
              <a:ext uri="{FF2B5EF4-FFF2-40B4-BE49-F238E27FC236}">
                <a16:creationId xmlns:a16="http://schemas.microsoft.com/office/drawing/2014/main" id="{956ED98E-7910-3E47-B8E2-4E9B52D04725}"/>
              </a:ext>
            </a:extLst>
          </p:cNvPr>
          <p:cNvSpPr/>
          <p:nvPr/>
        </p:nvSpPr>
        <p:spPr>
          <a:xfrm>
            <a:off x="1481127" y="1851123"/>
            <a:ext cx="2465746" cy="207264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1" name="Minus 20">
            <a:extLst>
              <a:ext uri="{FF2B5EF4-FFF2-40B4-BE49-F238E27FC236}">
                <a16:creationId xmlns:a16="http://schemas.microsoft.com/office/drawing/2014/main" id="{BAE5B71A-0BB2-0244-AB84-5B9EA93C2B93}"/>
              </a:ext>
            </a:extLst>
          </p:cNvPr>
          <p:cNvSpPr/>
          <p:nvPr/>
        </p:nvSpPr>
        <p:spPr>
          <a:xfrm>
            <a:off x="1180488" y="3991006"/>
            <a:ext cx="2800050" cy="207264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Minus 21">
            <a:extLst>
              <a:ext uri="{FF2B5EF4-FFF2-40B4-BE49-F238E27FC236}">
                <a16:creationId xmlns:a16="http://schemas.microsoft.com/office/drawing/2014/main" id="{ADB43008-44E7-F543-A6AC-C0ED56B15F9E}"/>
              </a:ext>
            </a:extLst>
          </p:cNvPr>
          <p:cNvSpPr/>
          <p:nvPr/>
        </p:nvSpPr>
        <p:spPr>
          <a:xfrm rot="626961">
            <a:off x="4689067" y="3189735"/>
            <a:ext cx="2465746" cy="207264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Minus 22">
            <a:extLst>
              <a:ext uri="{FF2B5EF4-FFF2-40B4-BE49-F238E27FC236}">
                <a16:creationId xmlns:a16="http://schemas.microsoft.com/office/drawing/2014/main" id="{8031C084-BF2C-CD42-BBCB-B11D5B8B4F6F}"/>
              </a:ext>
            </a:extLst>
          </p:cNvPr>
          <p:cNvSpPr/>
          <p:nvPr/>
        </p:nvSpPr>
        <p:spPr>
          <a:xfrm rot="20655750">
            <a:off x="4914691" y="3786162"/>
            <a:ext cx="2465746" cy="207264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Minus 23">
            <a:extLst>
              <a:ext uri="{FF2B5EF4-FFF2-40B4-BE49-F238E27FC236}">
                <a16:creationId xmlns:a16="http://schemas.microsoft.com/office/drawing/2014/main" id="{CD1D2981-6EEE-0146-802C-B3FBB43B8BDD}"/>
              </a:ext>
            </a:extLst>
          </p:cNvPr>
          <p:cNvSpPr/>
          <p:nvPr/>
        </p:nvSpPr>
        <p:spPr>
          <a:xfrm rot="626961">
            <a:off x="4914691" y="1851122"/>
            <a:ext cx="2465746" cy="207264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5" name="Minus 24">
            <a:extLst>
              <a:ext uri="{FF2B5EF4-FFF2-40B4-BE49-F238E27FC236}">
                <a16:creationId xmlns:a16="http://schemas.microsoft.com/office/drawing/2014/main" id="{82B1B349-02B4-2F4A-85DC-A77F6FCB77C8}"/>
              </a:ext>
            </a:extLst>
          </p:cNvPr>
          <p:cNvSpPr/>
          <p:nvPr/>
        </p:nvSpPr>
        <p:spPr>
          <a:xfrm rot="1621014">
            <a:off x="9351454" y="3703273"/>
            <a:ext cx="2465746" cy="207264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Minus 25">
            <a:extLst>
              <a:ext uri="{FF2B5EF4-FFF2-40B4-BE49-F238E27FC236}">
                <a16:creationId xmlns:a16="http://schemas.microsoft.com/office/drawing/2014/main" id="{FB51440C-3240-8C45-AEC4-34CC9A6BEB28}"/>
              </a:ext>
            </a:extLst>
          </p:cNvPr>
          <p:cNvSpPr/>
          <p:nvPr/>
        </p:nvSpPr>
        <p:spPr>
          <a:xfrm rot="20043510">
            <a:off x="9360030" y="1747491"/>
            <a:ext cx="2465746" cy="207264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7" name="Minus 26">
            <a:extLst>
              <a:ext uri="{FF2B5EF4-FFF2-40B4-BE49-F238E27FC236}">
                <a16:creationId xmlns:a16="http://schemas.microsoft.com/office/drawing/2014/main" id="{B0BD4E16-518D-9B4A-A281-E435E3C93A2A}"/>
              </a:ext>
            </a:extLst>
          </p:cNvPr>
          <p:cNvSpPr/>
          <p:nvPr/>
        </p:nvSpPr>
        <p:spPr>
          <a:xfrm rot="20840057">
            <a:off x="9804123" y="3127495"/>
            <a:ext cx="2250849" cy="229141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557E6A66-1E59-5540-9280-471D6CC2CA42}"/>
              </a:ext>
            </a:extLst>
          </p:cNvPr>
          <p:cNvSpPr/>
          <p:nvPr/>
        </p:nvSpPr>
        <p:spPr>
          <a:xfrm>
            <a:off x="225650" y="141298"/>
            <a:ext cx="44650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chemeClr val="tx1">
                    <a:lumMod val="75000"/>
                    <a:lumOff val="25000"/>
                    <a:alpha val="50000"/>
                  </a:schemeClr>
                </a:solidFill>
              </a:rPr>
              <a:t>Biomechanika</a:t>
            </a:r>
            <a:r>
              <a:rPr lang="en-US" dirty="0">
                <a:solidFill>
                  <a:schemeClr val="tx1">
                    <a:lumMod val="75000"/>
                    <a:lumOff val="25000"/>
                    <a:alpha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  <a:alpha val="50000"/>
                  </a:schemeClr>
                </a:solidFill>
              </a:rPr>
              <a:t>odporovaného</a:t>
            </a:r>
            <a:r>
              <a:rPr lang="en-US" dirty="0">
                <a:solidFill>
                  <a:schemeClr val="tx1">
                    <a:lumMod val="75000"/>
                    <a:lumOff val="25000"/>
                    <a:alpha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  <a:alpha val="50000"/>
                  </a:schemeClr>
                </a:solidFill>
              </a:rPr>
              <a:t>nádechu</a:t>
            </a:r>
            <a:endParaRPr lang="en-US" dirty="0">
              <a:solidFill>
                <a:schemeClr val="tx1">
                  <a:lumMod val="75000"/>
                  <a:lumOff val="25000"/>
                  <a:alpha val="50000"/>
                </a:schemeClr>
              </a:solidFill>
            </a:endParaRPr>
          </a:p>
        </p:txBody>
      </p:sp>
      <p:pic>
        <p:nvPicPr>
          <p:cNvPr id="20" name="Obrázek 19">
            <a:extLst>
              <a:ext uri="{FF2B5EF4-FFF2-40B4-BE49-F238E27FC236}">
                <a16:creationId xmlns:a16="http://schemas.microsoft.com/office/drawing/2014/main" id="{B4433B84-7DC3-B941-8DF2-5EC0B65E025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469979" y="0"/>
            <a:ext cx="681612" cy="717093"/>
          </a:xfrm>
          <a:prstGeom prst="rect">
            <a:avLst/>
          </a:prstGeom>
          <a:effectLst>
            <a:outerShdw blurRad="495300" dist="50800" dir="5400000" algn="ctr" rotWithShape="0">
              <a:srgbClr val="000000">
                <a:alpha val="12000"/>
              </a:srgbClr>
            </a:outerShdw>
            <a:softEdge rad="88900"/>
          </a:effectLst>
        </p:spPr>
      </p:pic>
    </p:spTree>
    <p:extLst>
      <p:ext uri="{BB962C8B-B14F-4D97-AF65-F5344CB8AC3E}">
        <p14:creationId xmlns:p14="http://schemas.microsoft.com/office/powerpoint/2010/main" val="23464472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8950AD4C-6AF3-49F8-94E1-DBCAFB3947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72DC3EE-C469-49E0-A83D-CA3BE525C5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644774" y="0"/>
            <a:ext cx="9547224" cy="6858000"/>
          </a:xfrm>
          <a:custGeom>
            <a:avLst/>
            <a:gdLst>
              <a:gd name="connsiteX0" fmla="*/ 7924201 w 9547224"/>
              <a:gd name="connsiteY0" fmla="*/ 0 h 6858000"/>
              <a:gd name="connsiteX1" fmla="*/ 6830968 w 9547224"/>
              <a:gd name="connsiteY1" fmla="*/ 0 h 6858000"/>
              <a:gd name="connsiteX2" fmla="*/ 6514769 w 9547224"/>
              <a:gd name="connsiteY2" fmla="*/ 0 h 6858000"/>
              <a:gd name="connsiteX3" fmla="*/ 6050802 w 9547224"/>
              <a:gd name="connsiteY3" fmla="*/ 0 h 6858000"/>
              <a:gd name="connsiteX4" fmla="*/ 4341273 w 9547224"/>
              <a:gd name="connsiteY4" fmla="*/ 0 h 6858000"/>
              <a:gd name="connsiteX5" fmla="*/ 0 w 9547224"/>
              <a:gd name="connsiteY5" fmla="*/ 0 h 6858000"/>
              <a:gd name="connsiteX6" fmla="*/ 0 w 9547224"/>
              <a:gd name="connsiteY6" fmla="*/ 6858000 h 6858000"/>
              <a:gd name="connsiteX7" fmla="*/ 4341273 w 9547224"/>
              <a:gd name="connsiteY7" fmla="*/ 6858000 h 6858000"/>
              <a:gd name="connsiteX8" fmla="*/ 6050802 w 9547224"/>
              <a:gd name="connsiteY8" fmla="*/ 6858000 h 6858000"/>
              <a:gd name="connsiteX9" fmla="*/ 6514769 w 9547224"/>
              <a:gd name="connsiteY9" fmla="*/ 6858000 h 6858000"/>
              <a:gd name="connsiteX10" fmla="*/ 6830968 w 9547224"/>
              <a:gd name="connsiteY10" fmla="*/ 6858000 h 6858000"/>
              <a:gd name="connsiteX11" fmla="*/ 7044470 w 9547224"/>
              <a:gd name="connsiteY11" fmla="*/ 6858000 h 6858000"/>
              <a:gd name="connsiteX12" fmla="*/ 7156226 w 9547224"/>
              <a:gd name="connsiteY12" fmla="*/ 6780599 h 6858000"/>
              <a:gd name="connsiteX13" fmla="*/ 7672874 w 9547224"/>
              <a:gd name="connsiteY13" fmla="*/ 6374814 h 6858000"/>
              <a:gd name="connsiteX14" fmla="*/ 9547224 w 9547224"/>
              <a:gd name="connsiteY14" fmla="*/ 3621656 h 6858000"/>
              <a:gd name="connsiteX15" fmla="*/ 7946325 w 9547224"/>
              <a:gd name="connsiteY15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9547224" h="6858000">
                <a:moveTo>
                  <a:pt x="7924201" y="0"/>
                </a:moveTo>
                <a:lnTo>
                  <a:pt x="6830968" y="0"/>
                </a:lnTo>
                <a:lnTo>
                  <a:pt x="6514769" y="0"/>
                </a:lnTo>
                <a:lnTo>
                  <a:pt x="6050802" y="0"/>
                </a:lnTo>
                <a:lnTo>
                  <a:pt x="4341273" y="0"/>
                </a:lnTo>
                <a:lnTo>
                  <a:pt x="0" y="0"/>
                </a:lnTo>
                <a:lnTo>
                  <a:pt x="0" y="6858000"/>
                </a:lnTo>
                <a:lnTo>
                  <a:pt x="4341273" y="6858000"/>
                </a:lnTo>
                <a:lnTo>
                  <a:pt x="6050802" y="6858000"/>
                </a:lnTo>
                <a:lnTo>
                  <a:pt x="6514769" y="6858000"/>
                </a:lnTo>
                <a:lnTo>
                  <a:pt x="6830968" y="6858000"/>
                </a:lnTo>
                <a:lnTo>
                  <a:pt x="7044470" y="6858000"/>
                </a:lnTo>
                <a:lnTo>
                  <a:pt x="7156226" y="6780599"/>
                </a:lnTo>
                <a:cubicBezTo>
                  <a:pt x="7330044" y="6653108"/>
                  <a:pt x="7500671" y="6515397"/>
                  <a:pt x="7672874" y="6374814"/>
                </a:cubicBezTo>
                <a:cubicBezTo>
                  <a:pt x="8618499" y="5602839"/>
                  <a:pt x="9547224" y="4969131"/>
                  <a:pt x="9547224" y="3621656"/>
                </a:cubicBezTo>
                <a:cubicBezTo>
                  <a:pt x="9547224" y="2093192"/>
                  <a:pt x="8973488" y="754641"/>
                  <a:pt x="7946325" y="14997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8DBEAE55-3EA1-41D7-A212-5F7D8986C1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212206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CFC5F0E7-644F-4101-BE72-12825CF537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417551" y="0"/>
            <a:ext cx="2536434" cy="6858000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3" name="Obrázek 2" descr="Obsah obrázku osoba, zeď, interiér, žena&#10;&#10;Popis byl vytvořen automaticky">
            <a:extLst>
              <a:ext uri="{FF2B5EF4-FFF2-40B4-BE49-F238E27FC236}">
                <a16:creationId xmlns:a16="http://schemas.microsoft.com/office/drawing/2014/main" id="{956C571B-7281-2E44-8378-134224E796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2153"/>
          <a:stretch/>
        </p:blipFill>
        <p:spPr>
          <a:xfrm>
            <a:off x="2716179" y="0"/>
            <a:ext cx="9547227" cy="6858000"/>
          </a:xfrm>
          <a:custGeom>
            <a:avLst/>
            <a:gdLst/>
            <a:ahLst/>
            <a:cxnLst/>
            <a:rect l="l" t="t" r="r" b="b"/>
            <a:pathLst>
              <a:path w="9345295" h="6858000">
                <a:moveTo>
                  <a:pt x="1656879" y="0"/>
                </a:moveTo>
                <a:lnTo>
                  <a:pt x="2772916" y="0"/>
                </a:lnTo>
                <a:lnTo>
                  <a:pt x="3569357" y="0"/>
                </a:lnTo>
                <a:lnTo>
                  <a:pt x="4150446" y="0"/>
                </a:lnTo>
                <a:lnTo>
                  <a:pt x="4639281" y="0"/>
                </a:lnTo>
                <a:lnTo>
                  <a:pt x="4809053" y="0"/>
                </a:lnTo>
                <a:lnTo>
                  <a:pt x="5004021" y="0"/>
                </a:lnTo>
                <a:lnTo>
                  <a:pt x="9345295" y="0"/>
                </a:lnTo>
                <a:lnTo>
                  <a:pt x="9345295" y="6858000"/>
                </a:lnTo>
                <a:lnTo>
                  <a:pt x="5004021" y="6858000"/>
                </a:lnTo>
                <a:lnTo>
                  <a:pt x="4809053" y="6858000"/>
                </a:lnTo>
                <a:lnTo>
                  <a:pt x="4639281" y="6858000"/>
                </a:lnTo>
                <a:lnTo>
                  <a:pt x="4150446" y="6858000"/>
                </a:lnTo>
                <a:lnTo>
                  <a:pt x="3569357" y="6858000"/>
                </a:lnTo>
                <a:lnTo>
                  <a:pt x="2772916" y="6858000"/>
                </a:lnTo>
                <a:lnTo>
                  <a:pt x="2554961" y="6858000"/>
                </a:lnTo>
                <a:lnTo>
                  <a:pt x="2440875" y="6780599"/>
                </a:lnTo>
                <a:cubicBezTo>
                  <a:pt x="2263430" y="6653108"/>
                  <a:pt x="2089244" y="6515397"/>
                  <a:pt x="1913448" y="6374814"/>
                </a:cubicBezTo>
                <a:cubicBezTo>
                  <a:pt x="948098" y="5602839"/>
                  <a:pt x="0" y="4969131"/>
                  <a:pt x="0" y="3621656"/>
                </a:cubicBezTo>
                <a:cubicBezTo>
                  <a:pt x="0" y="2093192"/>
                  <a:pt x="585704" y="754641"/>
                  <a:pt x="1634293" y="14997"/>
                </a:cubicBezTo>
                <a:close/>
              </a:path>
            </a:pathLst>
          </a:custGeom>
          <a:effectLst>
            <a:softEdge rad="114300"/>
          </a:effec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EF2EA44E-FA6D-F046-8B28-C0E5CE660727}"/>
              </a:ext>
            </a:extLst>
          </p:cNvPr>
          <p:cNvSpPr txBox="1"/>
          <p:nvPr/>
        </p:nvSpPr>
        <p:spPr>
          <a:xfrm>
            <a:off x="134911" y="271022"/>
            <a:ext cx="2818682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pc="150" dirty="0" err="1">
                <a:solidFill>
                  <a:srgbClr val="365585"/>
                </a:solidFill>
              </a:rPr>
              <a:t>Možnosti</a:t>
            </a:r>
            <a:r>
              <a:rPr lang="en-US" sz="3200" b="1" spc="150" dirty="0">
                <a:solidFill>
                  <a:srgbClr val="365585"/>
                </a:solidFill>
              </a:rPr>
              <a:t> </a:t>
            </a:r>
          </a:p>
          <a:p>
            <a:r>
              <a:rPr lang="en-US" sz="3200" b="1" spc="150" dirty="0" err="1">
                <a:solidFill>
                  <a:srgbClr val="365585"/>
                </a:solidFill>
              </a:rPr>
              <a:t>provedení</a:t>
            </a:r>
            <a:r>
              <a:rPr lang="en-US" sz="3200" b="1" spc="150" dirty="0">
                <a:solidFill>
                  <a:srgbClr val="365585"/>
                </a:solidFill>
              </a:rPr>
              <a:t> </a:t>
            </a:r>
          </a:p>
          <a:p>
            <a:r>
              <a:rPr lang="en-US" sz="3200" b="1" spc="150" dirty="0">
                <a:solidFill>
                  <a:srgbClr val="365585"/>
                </a:solidFill>
              </a:rPr>
              <a:t>IMT:</a:t>
            </a:r>
          </a:p>
          <a:p>
            <a:endParaRPr lang="cs-CZ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B36D42A9-CCF9-284A-B69B-593C73A9B634}"/>
              </a:ext>
            </a:extLst>
          </p:cNvPr>
          <p:cNvSpPr/>
          <p:nvPr/>
        </p:nvSpPr>
        <p:spPr>
          <a:xfrm>
            <a:off x="71406" y="6119318"/>
            <a:ext cx="44706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chemeClr val="tx1">
                    <a:lumMod val="75000"/>
                    <a:lumOff val="25000"/>
                    <a:alpha val="50000"/>
                  </a:schemeClr>
                </a:solidFill>
              </a:rPr>
              <a:t>Biomechanika</a:t>
            </a:r>
            <a:r>
              <a:rPr lang="en-US" dirty="0">
                <a:solidFill>
                  <a:schemeClr val="tx1">
                    <a:lumMod val="75000"/>
                    <a:lumOff val="25000"/>
                    <a:alpha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  <a:alpha val="50000"/>
                  </a:schemeClr>
                </a:solidFill>
              </a:rPr>
              <a:t>odporovaného</a:t>
            </a:r>
            <a:r>
              <a:rPr lang="en-US" dirty="0">
                <a:solidFill>
                  <a:schemeClr val="tx1">
                    <a:lumMod val="75000"/>
                    <a:lumOff val="25000"/>
                    <a:alpha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  <a:alpha val="50000"/>
                  </a:schemeClr>
                </a:solidFill>
              </a:rPr>
              <a:t>nádechu</a:t>
            </a:r>
            <a:endParaRPr lang="en-US" dirty="0">
              <a:solidFill>
                <a:schemeClr val="tx1">
                  <a:lumMod val="75000"/>
                  <a:lumOff val="25000"/>
                  <a:alpha val="50000"/>
                </a:schemeClr>
              </a:solidFill>
            </a:endParaRP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F16E8448-4551-7445-8E33-FC0AD2104D00}"/>
              </a:ext>
            </a:extLst>
          </p:cNvPr>
          <p:cNvSpPr/>
          <p:nvPr/>
        </p:nvSpPr>
        <p:spPr>
          <a:xfrm>
            <a:off x="97117" y="6488659"/>
            <a:ext cx="40029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solidFill>
                  <a:schemeClr val="bg1">
                    <a:lumMod val="65000"/>
                  </a:schemeClr>
                </a:solidFill>
              </a:rPr>
              <a:t>IMT = </a:t>
            </a:r>
            <a:r>
              <a:rPr lang="cs-CZ" dirty="0" err="1">
                <a:solidFill>
                  <a:schemeClr val="bg1">
                    <a:lumMod val="65000"/>
                  </a:schemeClr>
                </a:solidFill>
              </a:rPr>
              <a:t>Inspiratory</a:t>
            </a:r>
            <a:r>
              <a:rPr lang="cs-CZ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cs-CZ" dirty="0" err="1">
                <a:solidFill>
                  <a:schemeClr val="bg1">
                    <a:lumMod val="65000"/>
                  </a:schemeClr>
                </a:solidFill>
              </a:rPr>
              <a:t>Muscle</a:t>
            </a:r>
            <a:r>
              <a:rPr lang="cs-CZ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cs-CZ" dirty="0" err="1">
                <a:solidFill>
                  <a:schemeClr val="bg1">
                    <a:lumMod val="65000"/>
                  </a:schemeClr>
                </a:solidFill>
              </a:rPr>
              <a:t>Training</a:t>
            </a:r>
            <a:endParaRPr lang="cs-CZ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CD76C42B-6197-AE4F-9D38-528BAABB161B}"/>
              </a:ext>
            </a:extLst>
          </p:cNvPr>
          <p:cNvSpPr txBox="1"/>
          <p:nvPr/>
        </p:nvSpPr>
        <p:spPr>
          <a:xfrm>
            <a:off x="97117" y="2156424"/>
            <a:ext cx="3001488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pc="150" dirty="0" err="1"/>
              <a:t>Využití</a:t>
            </a:r>
            <a:r>
              <a:rPr lang="en-US" sz="2400" spc="150" dirty="0"/>
              <a:t> </a:t>
            </a:r>
            <a:r>
              <a:rPr lang="en-US" sz="2400" spc="150" dirty="0" err="1"/>
              <a:t>pozic</a:t>
            </a:r>
            <a:r>
              <a:rPr lang="en-US" sz="2400" spc="150" dirty="0"/>
              <a:t> 	</a:t>
            </a:r>
          </a:p>
          <a:p>
            <a:r>
              <a:rPr lang="en-US" sz="2400" spc="150" dirty="0"/>
              <a:t>z </a:t>
            </a:r>
            <a:r>
              <a:rPr lang="en-US" sz="2400" spc="150" dirty="0" err="1"/>
              <a:t>vývojové</a:t>
            </a:r>
            <a:r>
              <a:rPr lang="en-US" sz="2400" spc="150" dirty="0"/>
              <a:t> </a:t>
            </a:r>
            <a:r>
              <a:rPr lang="en-US" sz="2400" spc="150" dirty="0" err="1"/>
              <a:t>kineziologie</a:t>
            </a:r>
            <a:endParaRPr lang="en-US" sz="2400" spc="150" dirty="0"/>
          </a:p>
          <a:p>
            <a:endParaRPr lang="en-US" sz="2400" spc="150" dirty="0"/>
          </a:p>
          <a:p>
            <a:pPr>
              <a:lnSpc>
                <a:spcPct val="150000"/>
              </a:lnSpc>
            </a:pPr>
            <a:r>
              <a:rPr lang="en-US" spc="150" dirty="0" err="1">
                <a:solidFill>
                  <a:srgbClr val="40698E"/>
                </a:solidFill>
              </a:rPr>
              <a:t>Varianta</a:t>
            </a:r>
            <a:r>
              <a:rPr lang="en-US" spc="150" dirty="0">
                <a:solidFill>
                  <a:srgbClr val="40698E"/>
                </a:solidFill>
              </a:rPr>
              <a:t>: </a:t>
            </a:r>
          </a:p>
          <a:p>
            <a:pPr>
              <a:lnSpc>
                <a:spcPct val="150000"/>
              </a:lnSpc>
            </a:pPr>
            <a:r>
              <a:rPr lang="en-US" sz="2400" spc="150" dirty="0">
                <a:solidFill>
                  <a:srgbClr val="40698E"/>
                </a:solidFill>
              </a:rPr>
              <a:t>ŠIKMÝ SED</a:t>
            </a:r>
          </a:p>
          <a:p>
            <a:endParaRPr lang="en-US" sz="2400" spc="150" dirty="0"/>
          </a:p>
          <a:p>
            <a:endParaRPr lang="en-US" sz="2400" spc="150" dirty="0"/>
          </a:p>
          <a:p>
            <a:endParaRPr lang="cs-CZ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3AF10526-9C86-284A-B184-00821E622F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3725" y="91508"/>
            <a:ext cx="1048275" cy="1102843"/>
          </a:xfrm>
          <a:prstGeom prst="rect">
            <a:avLst/>
          </a:prstGeom>
          <a:effectLst>
            <a:outerShdw blurRad="495300" dist="50800" dir="5400000" algn="ctr" rotWithShape="0">
              <a:srgbClr val="000000">
                <a:alpha val="12000"/>
              </a:srgbClr>
            </a:outerShdw>
            <a:softEdge rad="88900"/>
          </a:effectLst>
        </p:spPr>
      </p:pic>
    </p:spTree>
    <p:extLst>
      <p:ext uri="{BB962C8B-B14F-4D97-AF65-F5344CB8AC3E}">
        <p14:creationId xmlns:p14="http://schemas.microsoft.com/office/powerpoint/2010/main" val="10578043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8950AD4C-6AF3-49F8-94E1-DBCAFB3947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072DC3EE-C469-49E0-A83D-CA3BE525C5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644774" y="0"/>
            <a:ext cx="9547224" cy="6858000"/>
          </a:xfrm>
          <a:custGeom>
            <a:avLst/>
            <a:gdLst>
              <a:gd name="connsiteX0" fmla="*/ 7924201 w 9547224"/>
              <a:gd name="connsiteY0" fmla="*/ 0 h 6858000"/>
              <a:gd name="connsiteX1" fmla="*/ 6830968 w 9547224"/>
              <a:gd name="connsiteY1" fmla="*/ 0 h 6858000"/>
              <a:gd name="connsiteX2" fmla="*/ 6514769 w 9547224"/>
              <a:gd name="connsiteY2" fmla="*/ 0 h 6858000"/>
              <a:gd name="connsiteX3" fmla="*/ 6050802 w 9547224"/>
              <a:gd name="connsiteY3" fmla="*/ 0 h 6858000"/>
              <a:gd name="connsiteX4" fmla="*/ 4341273 w 9547224"/>
              <a:gd name="connsiteY4" fmla="*/ 0 h 6858000"/>
              <a:gd name="connsiteX5" fmla="*/ 0 w 9547224"/>
              <a:gd name="connsiteY5" fmla="*/ 0 h 6858000"/>
              <a:gd name="connsiteX6" fmla="*/ 0 w 9547224"/>
              <a:gd name="connsiteY6" fmla="*/ 6858000 h 6858000"/>
              <a:gd name="connsiteX7" fmla="*/ 4341273 w 9547224"/>
              <a:gd name="connsiteY7" fmla="*/ 6858000 h 6858000"/>
              <a:gd name="connsiteX8" fmla="*/ 6050802 w 9547224"/>
              <a:gd name="connsiteY8" fmla="*/ 6858000 h 6858000"/>
              <a:gd name="connsiteX9" fmla="*/ 6514769 w 9547224"/>
              <a:gd name="connsiteY9" fmla="*/ 6858000 h 6858000"/>
              <a:gd name="connsiteX10" fmla="*/ 6830968 w 9547224"/>
              <a:gd name="connsiteY10" fmla="*/ 6858000 h 6858000"/>
              <a:gd name="connsiteX11" fmla="*/ 7044470 w 9547224"/>
              <a:gd name="connsiteY11" fmla="*/ 6858000 h 6858000"/>
              <a:gd name="connsiteX12" fmla="*/ 7156226 w 9547224"/>
              <a:gd name="connsiteY12" fmla="*/ 6780599 h 6858000"/>
              <a:gd name="connsiteX13" fmla="*/ 7672874 w 9547224"/>
              <a:gd name="connsiteY13" fmla="*/ 6374814 h 6858000"/>
              <a:gd name="connsiteX14" fmla="*/ 9547224 w 9547224"/>
              <a:gd name="connsiteY14" fmla="*/ 3621656 h 6858000"/>
              <a:gd name="connsiteX15" fmla="*/ 7946325 w 9547224"/>
              <a:gd name="connsiteY15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9547224" h="6858000">
                <a:moveTo>
                  <a:pt x="7924201" y="0"/>
                </a:moveTo>
                <a:lnTo>
                  <a:pt x="6830968" y="0"/>
                </a:lnTo>
                <a:lnTo>
                  <a:pt x="6514769" y="0"/>
                </a:lnTo>
                <a:lnTo>
                  <a:pt x="6050802" y="0"/>
                </a:lnTo>
                <a:lnTo>
                  <a:pt x="4341273" y="0"/>
                </a:lnTo>
                <a:lnTo>
                  <a:pt x="0" y="0"/>
                </a:lnTo>
                <a:lnTo>
                  <a:pt x="0" y="6858000"/>
                </a:lnTo>
                <a:lnTo>
                  <a:pt x="4341273" y="6858000"/>
                </a:lnTo>
                <a:lnTo>
                  <a:pt x="6050802" y="6858000"/>
                </a:lnTo>
                <a:lnTo>
                  <a:pt x="6514769" y="6858000"/>
                </a:lnTo>
                <a:lnTo>
                  <a:pt x="6830968" y="6858000"/>
                </a:lnTo>
                <a:lnTo>
                  <a:pt x="7044470" y="6858000"/>
                </a:lnTo>
                <a:lnTo>
                  <a:pt x="7156226" y="6780599"/>
                </a:lnTo>
                <a:cubicBezTo>
                  <a:pt x="7330044" y="6653108"/>
                  <a:pt x="7500671" y="6515397"/>
                  <a:pt x="7672874" y="6374814"/>
                </a:cubicBezTo>
                <a:cubicBezTo>
                  <a:pt x="8618499" y="5602839"/>
                  <a:pt x="9547224" y="4969131"/>
                  <a:pt x="9547224" y="3621656"/>
                </a:cubicBezTo>
                <a:cubicBezTo>
                  <a:pt x="9547224" y="2093192"/>
                  <a:pt x="8973488" y="754641"/>
                  <a:pt x="7946325" y="14997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8DBEAE55-3EA1-41D7-A212-5F7D8986C1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212206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CFC5F0E7-644F-4101-BE72-12825CF537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417551" y="0"/>
            <a:ext cx="2536434" cy="6858000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3" name="Obrázek 2" descr="Obsah obrázku osoba, zeď, interiér, patro&#10;&#10;Popis byl vytvořen automaticky">
            <a:extLst>
              <a:ext uri="{FF2B5EF4-FFF2-40B4-BE49-F238E27FC236}">
                <a16:creationId xmlns:a16="http://schemas.microsoft.com/office/drawing/2014/main" id="{9F58F3FD-0896-3748-ADE2-37B3F28F95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2153"/>
          <a:stretch/>
        </p:blipFill>
        <p:spPr>
          <a:xfrm>
            <a:off x="2654510" y="0"/>
            <a:ext cx="9537488" cy="6753068"/>
          </a:xfrm>
          <a:custGeom>
            <a:avLst/>
            <a:gdLst/>
            <a:ahLst/>
            <a:cxnLst/>
            <a:rect l="l" t="t" r="r" b="b"/>
            <a:pathLst>
              <a:path w="9345295" h="6858000">
                <a:moveTo>
                  <a:pt x="1656879" y="0"/>
                </a:moveTo>
                <a:lnTo>
                  <a:pt x="2772916" y="0"/>
                </a:lnTo>
                <a:lnTo>
                  <a:pt x="3569357" y="0"/>
                </a:lnTo>
                <a:lnTo>
                  <a:pt x="4150446" y="0"/>
                </a:lnTo>
                <a:lnTo>
                  <a:pt x="4639281" y="0"/>
                </a:lnTo>
                <a:lnTo>
                  <a:pt x="4809053" y="0"/>
                </a:lnTo>
                <a:lnTo>
                  <a:pt x="5004021" y="0"/>
                </a:lnTo>
                <a:lnTo>
                  <a:pt x="9345295" y="0"/>
                </a:lnTo>
                <a:lnTo>
                  <a:pt x="9345295" y="6858000"/>
                </a:lnTo>
                <a:lnTo>
                  <a:pt x="5004021" y="6858000"/>
                </a:lnTo>
                <a:lnTo>
                  <a:pt x="4809053" y="6858000"/>
                </a:lnTo>
                <a:lnTo>
                  <a:pt x="4639281" y="6858000"/>
                </a:lnTo>
                <a:lnTo>
                  <a:pt x="4150446" y="6858000"/>
                </a:lnTo>
                <a:lnTo>
                  <a:pt x="3569357" y="6858000"/>
                </a:lnTo>
                <a:lnTo>
                  <a:pt x="2772916" y="6858000"/>
                </a:lnTo>
                <a:lnTo>
                  <a:pt x="2554961" y="6858000"/>
                </a:lnTo>
                <a:lnTo>
                  <a:pt x="2440875" y="6780599"/>
                </a:lnTo>
                <a:cubicBezTo>
                  <a:pt x="2263430" y="6653108"/>
                  <a:pt x="2089244" y="6515397"/>
                  <a:pt x="1913448" y="6374814"/>
                </a:cubicBezTo>
                <a:cubicBezTo>
                  <a:pt x="948098" y="5602839"/>
                  <a:pt x="0" y="4969131"/>
                  <a:pt x="0" y="3621656"/>
                </a:cubicBezTo>
                <a:cubicBezTo>
                  <a:pt x="0" y="2093192"/>
                  <a:pt x="585704" y="754641"/>
                  <a:pt x="1634293" y="14997"/>
                </a:cubicBezTo>
                <a:close/>
              </a:path>
            </a:pathLst>
          </a:custGeom>
          <a:effectLst>
            <a:reflection stA="45000" endPos="65000" dist="50800" dir="5400000" sy="-100000" algn="bl" rotWithShape="0"/>
            <a:softEdge rad="165100"/>
          </a:effectLst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id="{79CB0520-72AF-D042-9C2D-C854A07D00C0}"/>
              </a:ext>
            </a:extLst>
          </p:cNvPr>
          <p:cNvSpPr/>
          <p:nvPr/>
        </p:nvSpPr>
        <p:spPr>
          <a:xfrm>
            <a:off x="68633" y="6356468"/>
            <a:ext cx="44706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chemeClr val="tx1">
                    <a:lumMod val="75000"/>
                    <a:lumOff val="25000"/>
                    <a:alpha val="50000"/>
                  </a:schemeClr>
                </a:solidFill>
              </a:rPr>
              <a:t>Biomechanika</a:t>
            </a:r>
            <a:r>
              <a:rPr lang="en-US" dirty="0">
                <a:solidFill>
                  <a:schemeClr val="tx1">
                    <a:lumMod val="75000"/>
                    <a:lumOff val="25000"/>
                    <a:alpha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  <a:alpha val="50000"/>
                  </a:schemeClr>
                </a:solidFill>
              </a:rPr>
              <a:t>odporovaného</a:t>
            </a:r>
            <a:r>
              <a:rPr lang="en-US" dirty="0">
                <a:solidFill>
                  <a:schemeClr val="tx1">
                    <a:lumMod val="75000"/>
                    <a:lumOff val="25000"/>
                    <a:alpha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  <a:alpha val="50000"/>
                  </a:schemeClr>
                </a:solidFill>
              </a:rPr>
              <a:t>nádechu</a:t>
            </a:r>
            <a:endParaRPr lang="en-US" dirty="0">
              <a:solidFill>
                <a:schemeClr val="tx1">
                  <a:lumMod val="75000"/>
                  <a:lumOff val="25000"/>
                  <a:alpha val="50000"/>
                </a:schemeClr>
              </a:solidFill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15AA3EA8-3810-4044-9C64-28C3ACAF0952}"/>
              </a:ext>
            </a:extLst>
          </p:cNvPr>
          <p:cNvSpPr txBox="1"/>
          <p:nvPr/>
        </p:nvSpPr>
        <p:spPr>
          <a:xfrm>
            <a:off x="239698" y="132200"/>
            <a:ext cx="3001488" cy="31854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pc="150" dirty="0" err="1"/>
              <a:t>Využití</a:t>
            </a:r>
            <a:r>
              <a:rPr lang="en-US" sz="2400" spc="150" dirty="0"/>
              <a:t> </a:t>
            </a:r>
            <a:r>
              <a:rPr lang="en-US" sz="2400" spc="150" dirty="0" err="1"/>
              <a:t>pozic</a:t>
            </a:r>
            <a:r>
              <a:rPr lang="en-US" sz="2400" spc="150" dirty="0"/>
              <a:t> 	</a:t>
            </a:r>
          </a:p>
          <a:p>
            <a:r>
              <a:rPr lang="en-US" sz="2400" spc="150" dirty="0"/>
              <a:t>z </a:t>
            </a:r>
            <a:r>
              <a:rPr lang="en-US" sz="2400" spc="150" dirty="0" err="1"/>
              <a:t>vývojové</a:t>
            </a:r>
            <a:r>
              <a:rPr lang="en-US" sz="2400" spc="150" dirty="0"/>
              <a:t> </a:t>
            </a:r>
            <a:r>
              <a:rPr lang="en-US" sz="2400" spc="150" dirty="0" err="1"/>
              <a:t>kineziologie</a:t>
            </a:r>
            <a:endParaRPr lang="en-US" sz="2400" spc="150" dirty="0"/>
          </a:p>
          <a:p>
            <a:endParaRPr lang="en-US" sz="2400" spc="150" dirty="0"/>
          </a:p>
          <a:p>
            <a:endParaRPr lang="en-US" sz="2400" spc="150" dirty="0"/>
          </a:p>
          <a:p>
            <a:pPr>
              <a:lnSpc>
                <a:spcPct val="150000"/>
              </a:lnSpc>
            </a:pPr>
            <a:r>
              <a:rPr lang="en-US" spc="150" dirty="0" err="1">
                <a:solidFill>
                  <a:srgbClr val="40698E"/>
                </a:solidFill>
              </a:rPr>
              <a:t>Varianta</a:t>
            </a:r>
            <a:r>
              <a:rPr lang="en-US" spc="150" dirty="0">
                <a:solidFill>
                  <a:srgbClr val="40698E"/>
                </a:solidFill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2400" spc="150" dirty="0">
                <a:solidFill>
                  <a:srgbClr val="40698E"/>
                </a:solidFill>
              </a:rPr>
              <a:t>MEDVĚD</a:t>
            </a:r>
          </a:p>
          <a:p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2C264464-DB55-7745-90B1-1EAA1CD22E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3459" y="0"/>
            <a:ext cx="1048275" cy="1102843"/>
          </a:xfrm>
          <a:prstGeom prst="rect">
            <a:avLst/>
          </a:prstGeom>
          <a:effectLst>
            <a:outerShdw blurRad="495300" dist="50800" dir="5400000" algn="ctr" rotWithShape="0">
              <a:srgbClr val="000000">
                <a:alpha val="12000"/>
              </a:srgbClr>
            </a:outerShdw>
            <a:softEdge rad="88900"/>
          </a:effectLst>
        </p:spPr>
      </p:pic>
    </p:spTree>
    <p:extLst>
      <p:ext uri="{BB962C8B-B14F-4D97-AF65-F5344CB8AC3E}">
        <p14:creationId xmlns:p14="http://schemas.microsoft.com/office/powerpoint/2010/main" val="17170374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8950AD4C-6AF3-49F8-94E1-DBCAFB3947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BA6B1D0-6E05-477A-950D-2F57658040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26778" y="1367330"/>
            <a:ext cx="3831582" cy="3727972"/>
            <a:chOff x="797792" y="912854"/>
            <a:chExt cx="5298208" cy="5032292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F1AF8F22-927B-4FDC-A9B7-5CE8EB605E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1439" y="1056388"/>
              <a:ext cx="4968823" cy="4748064"/>
            </a:xfrm>
            <a:custGeom>
              <a:avLst/>
              <a:gdLst>
                <a:gd name="connsiteX0" fmla="*/ 2180840 w 3810827"/>
                <a:gd name="connsiteY0" fmla="*/ 0 h 3634591"/>
                <a:gd name="connsiteX1" fmla="*/ 2866380 w 3810827"/>
                <a:gd name="connsiteY1" fmla="*/ 145165 h 3634591"/>
                <a:gd name="connsiteX2" fmla="*/ 3366366 w 3810827"/>
                <a:gd name="connsiteY2" fmla="*/ 536835 h 3634591"/>
                <a:gd name="connsiteX3" fmla="*/ 3810827 w 3810827"/>
                <a:gd name="connsiteY3" fmla="*/ 1924156 h 3634591"/>
                <a:gd name="connsiteX4" fmla="*/ 3612844 w 3810827"/>
                <a:gd name="connsiteY4" fmla="*/ 2493111 h 3634591"/>
                <a:gd name="connsiteX5" fmla="*/ 3026664 w 3810827"/>
                <a:gd name="connsiteY5" fmla="*/ 3022891 h 3634591"/>
                <a:gd name="connsiteX6" fmla="*/ 2897783 w 3810827"/>
                <a:gd name="connsiteY6" fmla="*/ 3124233 h 3634591"/>
                <a:gd name="connsiteX7" fmla="*/ 1838765 w 3810827"/>
                <a:gd name="connsiteY7" fmla="*/ 3634591 h 3634591"/>
                <a:gd name="connsiteX8" fmla="*/ 443724 w 3810827"/>
                <a:gd name="connsiteY8" fmla="*/ 2805020 h 3634591"/>
                <a:gd name="connsiteX9" fmla="*/ 295053 w 3810827"/>
                <a:gd name="connsiteY9" fmla="*/ 2592792 h 3634591"/>
                <a:gd name="connsiteX10" fmla="*/ 0 w 3810827"/>
                <a:gd name="connsiteY10" fmla="*/ 1924156 h 3634591"/>
                <a:gd name="connsiteX11" fmla="*/ 178275 w 3810827"/>
                <a:gd name="connsiteY11" fmla="*/ 1204061 h 3634591"/>
                <a:gd name="connsiteX12" fmla="*/ 669921 w 3810827"/>
                <a:gd name="connsiteY12" fmla="*/ 585306 h 3634591"/>
                <a:gd name="connsiteX13" fmla="*/ 1380730 w 3810827"/>
                <a:gd name="connsiteY13" fmla="*/ 156203 h 3634591"/>
                <a:gd name="connsiteX14" fmla="*/ 2180840 w 3810827"/>
                <a:gd name="connsiteY14" fmla="*/ 0 h 3634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10827" h="3634591">
                  <a:moveTo>
                    <a:pt x="2180840" y="0"/>
                  </a:moveTo>
                  <a:cubicBezTo>
                    <a:pt x="2431406" y="0"/>
                    <a:pt x="2662018" y="48886"/>
                    <a:pt x="2866380" y="145165"/>
                  </a:cubicBezTo>
                  <a:cubicBezTo>
                    <a:pt x="3057903" y="235467"/>
                    <a:pt x="3226119" y="367269"/>
                    <a:pt x="3366366" y="536835"/>
                  </a:cubicBezTo>
                  <a:cubicBezTo>
                    <a:pt x="3652997" y="883519"/>
                    <a:pt x="3810827" y="1376199"/>
                    <a:pt x="3810827" y="1924156"/>
                  </a:cubicBezTo>
                  <a:cubicBezTo>
                    <a:pt x="3810827" y="2142775"/>
                    <a:pt x="3749739" y="2318234"/>
                    <a:pt x="3612844" y="2493111"/>
                  </a:cubicBezTo>
                  <a:cubicBezTo>
                    <a:pt x="3469652" y="2676041"/>
                    <a:pt x="3254495" y="2844528"/>
                    <a:pt x="3026664" y="3022891"/>
                  </a:cubicBezTo>
                  <a:cubicBezTo>
                    <a:pt x="2984630" y="3055759"/>
                    <a:pt x="2941206" y="3089789"/>
                    <a:pt x="2897783" y="3124233"/>
                  </a:cubicBezTo>
                  <a:cubicBezTo>
                    <a:pt x="2509094" y="3432490"/>
                    <a:pt x="2225408" y="3634591"/>
                    <a:pt x="1838765" y="3634591"/>
                  </a:cubicBezTo>
                  <a:cubicBezTo>
                    <a:pt x="1249640" y="3634591"/>
                    <a:pt x="832413" y="3386508"/>
                    <a:pt x="443724" y="2805020"/>
                  </a:cubicBezTo>
                  <a:cubicBezTo>
                    <a:pt x="392859" y="2728910"/>
                    <a:pt x="343138" y="2659690"/>
                    <a:pt x="295053" y="2592792"/>
                  </a:cubicBezTo>
                  <a:cubicBezTo>
                    <a:pt x="95761" y="2315411"/>
                    <a:pt x="0" y="2171160"/>
                    <a:pt x="0" y="1924156"/>
                  </a:cubicBezTo>
                  <a:cubicBezTo>
                    <a:pt x="0" y="1678896"/>
                    <a:pt x="60024" y="1436622"/>
                    <a:pt x="178275" y="1204061"/>
                  </a:cubicBezTo>
                  <a:cubicBezTo>
                    <a:pt x="293990" y="976561"/>
                    <a:pt x="459425" y="768319"/>
                    <a:pt x="669921" y="585306"/>
                  </a:cubicBezTo>
                  <a:cubicBezTo>
                    <a:pt x="876818" y="405365"/>
                    <a:pt x="1122558" y="256964"/>
                    <a:pt x="1380730" y="156203"/>
                  </a:cubicBezTo>
                  <a:cubicBezTo>
                    <a:pt x="1645852" y="52539"/>
                    <a:pt x="1915145" y="0"/>
                    <a:pt x="2180840" y="0"/>
                  </a:cubicBezTo>
                  <a:close/>
                </a:path>
              </a:pathLst>
            </a:custGeom>
            <a:solidFill>
              <a:srgbClr val="FFFFFF">
                <a:alpha val="60000"/>
              </a:srgbClr>
            </a:solidFill>
            <a:ln w="158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121F07A0-6D16-4733-BC69-A7689C9205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7792" y="912854"/>
              <a:ext cx="5298208" cy="5032292"/>
            </a:xfrm>
            <a:custGeom>
              <a:avLst/>
              <a:gdLst>
                <a:gd name="connsiteX0" fmla="*/ 2180840 w 3810827"/>
                <a:gd name="connsiteY0" fmla="*/ 0 h 3634591"/>
                <a:gd name="connsiteX1" fmla="*/ 2866380 w 3810827"/>
                <a:gd name="connsiteY1" fmla="*/ 145165 h 3634591"/>
                <a:gd name="connsiteX2" fmla="*/ 3366366 w 3810827"/>
                <a:gd name="connsiteY2" fmla="*/ 536835 h 3634591"/>
                <a:gd name="connsiteX3" fmla="*/ 3810827 w 3810827"/>
                <a:gd name="connsiteY3" fmla="*/ 1924156 h 3634591"/>
                <a:gd name="connsiteX4" fmla="*/ 3612844 w 3810827"/>
                <a:gd name="connsiteY4" fmla="*/ 2493111 h 3634591"/>
                <a:gd name="connsiteX5" fmla="*/ 3026664 w 3810827"/>
                <a:gd name="connsiteY5" fmla="*/ 3022891 h 3634591"/>
                <a:gd name="connsiteX6" fmla="*/ 2897783 w 3810827"/>
                <a:gd name="connsiteY6" fmla="*/ 3124233 h 3634591"/>
                <a:gd name="connsiteX7" fmla="*/ 1838765 w 3810827"/>
                <a:gd name="connsiteY7" fmla="*/ 3634591 h 3634591"/>
                <a:gd name="connsiteX8" fmla="*/ 443724 w 3810827"/>
                <a:gd name="connsiteY8" fmla="*/ 2805020 h 3634591"/>
                <a:gd name="connsiteX9" fmla="*/ 295053 w 3810827"/>
                <a:gd name="connsiteY9" fmla="*/ 2592792 h 3634591"/>
                <a:gd name="connsiteX10" fmla="*/ 0 w 3810827"/>
                <a:gd name="connsiteY10" fmla="*/ 1924156 h 3634591"/>
                <a:gd name="connsiteX11" fmla="*/ 178275 w 3810827"/>
                <a:gd name="connsiteY11" fmla="*/ 1204061 h 3634591"/>
                <a:gd name="connsiteX12" fmla="*/ 669921 w 3810827"/>
                <a:gd name="connsiteY12" fmla="*/ 585306 h 3634591"/>
                <a:gd name="connsiteX13" fmla="*/ 1380730 w 3810827"/>
                <a:gd name="connsiteY13" fmla="*/ 156203 h 3634591"/>
                <a:gd name="connsiteX14" fmla="*/ 2180840 w 3810827"/>
                <a:gd name="connsiteY14" fmla="*/ 0 h 3634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10827" h="3634591">
                  <a:moveTo>
                    <a:pt x="2180840" y="0"/>
                  </a:moveTo>
                  <a:cubicBezTo>
                    <a:pt x="2431406" y="0"/>
                    <a:pt x="2662018" y="48886"/>
                    <a:pt x="2866380" y="145165"/>
                  </a:cubicBezTo>
                  <a:cubicBezTo>
                    <a:pt x="3057903" y="235467"/>
                    <a:pt x="3226119" y="367269"/>
                    <a:pt x="3366366" y="536835"/>
                  </a:cubicBezTo>
                  <a:cubicBezTo>
                    <a:pt x="3652997" y="883519"/>
                    <a:pt x="3810827" y="1376199"/>
                    <a:pt x="3810827" y="1924156"/>
                  </a:cubicBezTo>
                  <a:cubicBezTo>
                    <a:pt x="3810827" y="2142775"/>
                    <a:pt x="3749739" y="2318234"/>
                    <a:pt x="3612844" y="2493111"/>
                  </a:cubicBezTo>
                  <a:cubicBezTo>
                    <a:pt x="3469652" y="2676041"/>
                    <a:pt x="3254495" y="2844528"/>
                    <a:pt x="3026664" y="3022891"/>
                  </a:cubicBezTo>
                  <a:cubicBezTo>
                    <a:pt x="2984630" y="3055759"/>
                    <a:pt x="2941206" y="3089789"/>
                    <a:pt x="2897783" y="3124233"/>
                  </a:cubicBezTo>
                  <a:cubicBezTo>
                    <a:pt x="2509094" y="3432490"/>
                    <a:pt x="2225408" y="3634591"/>
                    <a:pt x="1838765" y="3634591"/>
                  </a:cubicBezTo>
                  <a:cubicBezTo>
                    <a:pt x="1249640" y="3634591"/>
                    <a:pt x="832413" y="3386508"/>
                    <a:pt x="443724" y="2805020"/>
                  </a:cubicBezTo>
                  <a:cubicBezTo>
                    <a:pt x="392859" y="2728910"/>
                    <a:pt x="343138" y="2659690"/>
                    <a:pt x="295053" y="2592792"/>
                  </a:cubicBezTo>
                  <a:cubicBezTo>
                    <a:pt x="95761" y="2315411"/>
                    <a:pt x="0" y="2171160"/>
                    <a:pt x="0" y="1924156"/>
                  </a:cubicBezTo>
                  <a:cubicBezTo>
                    <a:pt x="0" y="1678896"/>
                    <a:pt x="60024" y="1436622"/>
                    <a:pt x="178275" y="1204061"/>
                  </a:cubicBezTo>
                  <a:cubicBezTo>
                    <a:pt x="293990" y="976561"/>
                    <a:pt x="459425" y="768319"/>
                    <a:pt x="669921" y="585306"/>
                  </a:cubicBezTo>
                  <a:cubicBezTo>
                    <a:pt x="876818" y="405365"/>
                    <a:pt x="1122558" y="256964"/>
                    <a:pt x="1380730" y="156203"/>
                  </a:cubicBezTo>
                  <a:cubicBezTo>
                    <a:pt x="1645852" y="52539"/>
                    <a:pt x="1915145" y="0"/>
                    <a:pt x="2180840" y="0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DB927EAF-3B25-49B7-BF2C-8D1461C4CB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3671" y="1232452"/>
              <a:ext cx="4715122" cy="4439901"/>
            </a:xfrm>
            <a:custGeom>
              <a:avLst/>
              <a:gdLst>
                <a:gd name="connsiteX0" fmla="*/ 2180840 w 3810827"/>
                <a:gd name="connsiteY0" fmla="*/ 0 h 3634591"/>
                <a:gd name="connsiteX1" fmla="*/ 2866380 w 3810827"/>
                <a:gd name="connsiteY1" fmla="*/ 145165 h 3634591"/>
                <a:gd name="connsiteX2" fmla="*/ 3366366 w 3810827"/>
                <a:gd name="connsiteY2" fmla="*/ 536835 h 3634591"/>
                <a:gd name="connsiteX3" fmla="*/ 3810827 w 3810827"/>
                <a:gd name="connsiteY3" fmla="*/ 1924156 h 3634591"/>
                <a:gd name="connsiteX4" fmla="*/ 3612844 w 3810827"/>
                <a:gd name="connsiteY4" fmla="*/ 2493111 h 3634591"/>
                <a:gd name="connsiteX5" fmla="*/ 3026664 w 3810827"/>
                <a:gd name="connsiteY5" fmla="*/ 3022891 h 3634591"/>
                <a:gd name="connsiteX6" fmla="*/ 2897783 w 3810827"/>
                <a:gd name="connsiteY6" fmla="*/ 3124233 h 3634591"/>
                <a:gd name="connsiteX7" fmla="*/ 1838765 w 3810827"/>
                <a:gd name="connsiteY7" fmla="*/ 3634591 h 3634591"/>
                <a:gd name="connsiteX8" fmla="*/ 443724 w 3810827"/>
                <a:gd name="connsiteY8" fmla="*/ 2805020 h 3634591"/>
                <a:gd name="connsiteX9" fmla="*/ 295053 w 3810827"/>
                <a:gd name="connsiteY9" fmla="*/ 2592792 h 3634591"/>
                <a:gd name="connsiteX10" fmla="*/ 0 w 3810827"/>
                <a:gd name="connsiteY10" fmla="*/ 1924156 h 3634591"/>
                <a:gd name="connsiteX11" fmla="*/ 178275 w 3810827"/>
                <a:gd name="connsiteY11" fmla="*/ 1204061 h 3634591"/>
                <a:gd name="connsiteX12" fmla="*/ 669921 w 3810827"/>
                <a:gd name="connsiteY12" fmla="*/ 585306 h 3634591"/>
                <a:gd name="connsiteX13" fmla="*/ 1380730 w 3810827"/>
                <a:gd name="connsiteY13" fmla="*/ 156203 h 3634591"/>
                <a:gd name="connsiteX14" fmla="*/ 2180840 w 3810827"/>
                <a:gd name="connsiteY14" fmla="*/ 0 h 3634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10827" h="3634591">
                  <a:moveTo>
                    <a:pt x="2180840" y="0"/>
                  </a:moveTo>
                  <a:cubicBezTo>
                    <a:pt x="2431406" y="0"/>
                    <a:pt x="2662018" y="48886"/>
                    <a:pt x="2866380" y="145165"/>
                  </a:cubicBezTo>
                  <a:cubicBezTo>
                    <a:pt x="3057903" y="235467"/>
                    <a:pt x="3226119" y="367269"/>
                    <a:pt x="3366366" y="536835"/>
                  </a:cubicBezTo>
                  <a:cubicBezTo>
                    <a:pt x="3652997" y="883519"/>
                    <a:pt x="3810827" y="1376199"/>
                    <a:pt x="3810827" y="1924156"/>
                  </a:cubicBezTo>
                  <a:cubicBezTo>
                    <a:pt x="3810827" y="2142775"/>
                    <a:pt x="3749739" y="2318234"/>
                    <a:pt x="3612844" y="2493111"/>
                  </a:cubicBezTo>
                  <a:cubicBezTo>
                    <a:pt x="3469652" y="2676041"/>
                    <a:pt x="3254495" y="2844528"/>
                    <a:pt x="3026664" y="3022891"/>
                  </a:cubicBezTo>
                  <a:cubicBezTo>
                    <a:pt x="2984630" y="3055759"/>
                    <a:pt x="2941206" y="3089789"/>
                    <a:pt x="2897783" y="3124233"/>
                  </a:cubicBezTo>
                  <a:cubicBezTo>
                    <a:pt x="2509094" y="3432490"/>
                    <a:pt x="2225408" y="3634591"/>
                    <a:pt x="1838765" y="3634591"/>
                  </a:cubicBezTo>
                  <a:cubicBezTo>
                    <a:pt x="1249640" y="3634591"/>
                    <a:pt x="832413" y="3386508"/>
                    <a:pt x="443724" y="2805020"/>
                  </a:cubicBezTo>
                  <a:cubicBezTo>
                    <a:pt x="392859" y="2728910"/>
                    <a:pt x="343138" y="2659690"/>
                    <a:pt x="295053" y="2592792"/>
                  </a:cubicBezTo>
                  <a:cubicBezTo>
                    <a:pt x="95761" y="2315411"/>
                    <a:pt x="0" y="2171160"/>
                    <a:pt x="0" y="1924156"/>
                  </a:cubicBezTo>
                  <a:cubicBezTo>
                    <a:pt x="0" y="1678896"/>
                    <a:pt x="60024" y="1436622"/>
                    <a:pt x="178275" y="1204061"/>
                  </a:cubicBezTo>
                  <a:cubicBezTo>
                    <a:pt x="293990" y="976561"/>
                    <a:pt x="459425" y="768319"/>
                    <a:pt x="669921" y="585306"/>
                  </a:cubicBezTo>
                  <a:cubicBezTo>
                    <a:pt x="876818" y="405365"/>
                    <a:pt x="1122558" y="256964"/>
                    <a:pt x="1380730" y="156203"/>
                  </a:cubicBezTo>
                  <a:cubicBezTo>
                    <a:pt x="1645852" y="52539"/>
                    <a:pt x="1915145" y="0"/>
                    <a:pt x="2180840" y="0"/>
                  </a:cubicBezTo>
                  <a:close/>
                </a:path>
              </a:pathLst>
            </a:custGeom>
            <a:solidFill>
              <a:schemeClr val="bg1"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pic>
        <p:nvPicPr>
          <p:cNvPr id="2" name="Obrázek 1" descr="Obsah obrázku zeď, osoba, interiér&#10;&#10;Popis byl vytvořen automaticky">
            <a:extLst>
              <a:ext uri="{FF2B5EF4-FFF2-40B4-BE49-F238E27FC236}">
                <a16:creationId xmlns:a16="http://schemas.microsoft.com/office/drawing/2014/main" id="{F08A4176-52AC-6244-B223-9ED3BC8F4A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787" b="2288"/>
          <a:stretch/>
        </p:blipFill>
        <p:spPr>
          <a:xfrm rot="5400000">
            <a:off x="5099208" y="310214"/>
            <a:ext cx="6651943" cy="6237572"/>
          </a:xfrm>
          <a:prstGeom prst="rect">
            <a:avLst/>
          </a:prstGeom>
          <a:effectLst>
            <a:softEdge rad="139700"/>
          </a:effec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4B051DF7-E19F-3F45-AD78-23F0178BAC1A}"/>
              </a:ext>
            </a:extLst>
          </p:cNvPr>
          <p:cNvSpPr txBox="1"/>
          <p:nvPr/>
        </p:nvSpPr>
        <p:spPr>
          <a:xfrm>
            <a:off x="456023" y="203129"/>
            <a:ext cx="29761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pc="150" dirty="0" err="1"/>
              <a:t>Využití</a:t>
            </a:r>
            <a:r>
              <a:rPr lang="en-US" sz="2400" spc="150" dirty="0"/>
              <a:t> </a:t>
            </a:r>
            <a:r>
              <a:rPr lang="en-US" sz="2400" spc="150" dirty="0" err="1"/>
              <a:t>pozic</a:t>
            </a:r>
            <a:r>
              <a:rPr lang="en-US" sz="2400" spc="150" dirty="0"/>
              <a:t> 	</a:t>
            </a:r>
          </a:p>
          <a:p>
            <a:r>
              <a:rPr lang="en-US" sz="2400" spc="150" dirty="0"/>
              <a:t>z </a:t>
            </a:r>
            <a:r>
              <a:rPr lang="en-US" sz="2400" spc="150" dirty="0" err="1"/>
              <a:t>vývojové</a:t>
            </a:r>
            <a:r>
              <a:rPr lang="en-US" sz="2400" spc="150" dirty="0"/>
              <a:t> </a:t>
            </a:r>
            <a:r>
              <a:rPr lang="en-US" sz="2400" spc="150" dirty="0" err="1"/>
              <a:t>kineziologie</a:t>
            </a:r>
            <a:endParaRPr lang="en-US" sz="2400" spc="150" dirty="0"/>
          </a:p>
          <a:p>
            <a:endParaRPr lang="cs-CZ" dirty="0"/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2C9C2CBB-04AF-5D49-9AC1-BBA5E0109B88}"/>
              </a:ext>
            </a:extLst>
          </p:cNvPr>
          <p:cNvSpPr/>
          <p:nvPr/>
        </p:nvSpPr>
        <p:spPr>
          <a:xfrm>
            <a:off x="2200423" y="2723484"/>
            <a:ext cx="6096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pc="150" dirty="0" err="1">
                <a:solidFill>
                  <a:srgbClr val="40698E"/>
                </a:solidFill>
              </a:rPr>
              <a:t>Varianta</a:t>
            </a:r>
            <a:r>
              <a:rPr lang="en-US" spc="150" dirty="0">
                <a:solidFill>
                  <a:srgbClr val="40698E"/>
                </a:solidFill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2400" spc="150" dirty="0">
                <a:solidFill>
                  <a:srgbClr val="40698E"/>
                </a:solidFill>
              </a:rPr>
              <a:t>RYTÍŘ</a:t>
            </a:r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31E8B637-AC84-EF4D-A279-D3A953DC907E}"/>
              </a:ext>
            </a:extLst>
          </p:cNvPr>
          <p:cNvSpPr/>
          <p:nvPr/>
        </p:nvSpPr>
        <p:spPr>
          <a:xfrm>
            <a:off x="147774" y="6365834"/>
            <a:ext cx="44706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chemeClr val="tx1">
                    <a:lumMod val="75000"/>
                    <a:lumOff val="25000"/>
                    <a:alpha val="50000"/>
                  </a:schemeClr>
                </a:solidFill>
              </a:rPr>
              <a:t>Biomechanika</a:t>
            </a:r>
            <a:r>
              <a:rPr lang="en-US" dirty="0">
                <a:solidFill>
                  <a:schemeClr val="tx1">
                    <a:lumMod val="75000"/>
                    <a:lumOff val="25000"/>
                    <a:alpha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  <a:alpha val="50000"/>
                  </a:schemeClr>
                </a:solidFill>
              </a:rPr>
              <a:t>odporovaného</a:t>
            </a:r>
            <a:r>
              <a:rPr lang="en-US" dirty="0">
                <a:solidFill>
                  <a:schemeClr val="tx1">
                    <a:lumMod val="75000"/>
                    <a:lumOff val="25000"/>
                    <a:alpha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  <a:alpha val="50000"/>
                  </a:schemeClr>
                </a:solidFill>
              </a:rPr>
              <a:t>nádechu</a:t>
            </a:r>
            <a:endParaRPr lang="en-US" dirty="0">
              <a:solidFill>
                <a:schemeClr val="tx1">
                  <a:lumMod val="75000"/>
                  <a:lumOff val="25000"/>
                  <a:alpha val="50000"/>
                </a:schemeClr>
              </a:solidFill>
            </a:endParaRP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5BE8CEB3-C06C-4F4A-8668-AF87C923D2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5691" y="103028"/>
            <a:ext cx="1048275" cy="1102843"/>
          </a:xfrm>
          <a:prstGeom prst="rect">
            <a:avLst/>
          </a:prstGeom>
          <a:effectLst>
            <a:outerShdw blurRad="495300" dist="50800" dir="5400000" algn="ctr" rotWithShape="0">
              <a:srgbClr val="000000">
                <a:alpha val="12000"/>
              </a:srgbClr>
            </a:outerShdw>
            <a:softEdge rad="88900"/>
          </a:effectLst>
        </p:spPr>
      </p:pic>
    </p:spTree>
    <p:extLst>
      <p:ext uri="{BB962C8B-B14F-4D97-AF65-F5344CB8AC3E}">
        <p14:creationId xmlns:p14="http://schemas.microsoft.com/office/powerpoint/2010/main" val="3347872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251AB79F-324C-B14D-AD35-D0FA59039E5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70639839"/>
              </p:ext>
            </p:extLst>
          </p:nvPr>
        </p:nvGraphicFramePr>
        <p:xfrm>
          <a:off x="1169233" y="809469"/>
          <a:ext cx="10572192" cy="60485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Zástupný symbol pro zápatí 11">
            <a:extLst>
              <a:ext uri="{FF2B5EF4-FFF2-40B4-BE49-F238E27FC236}">
                <a16:creationId xmlns:a16="http://schemas.microsoft.com/office/drawing/2014/main" id="{B3D22C57-1E8E-0342-AF46-F63FCBD10F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7638" y="81153"/>
            <a:ext cx="5667375" cy="457200"/>
          </a:xfrm>
        </p:spPr>
        <p:txBody>
          <a:bodyPr/>
          <a:lstStyle/>
          <a:p>
            <a:r>
              <a:rPr lang="en-US" sz="1600" dirty="0" err="1">
                <a:solidFill>
                  <a:schemeClr val="tx1">
                    <a:lumMod val="75000"/>
                    <a:lumOff val="25000"/>
                    <a:alpha val="50000"/>
                  </a:schemeClr>
                </a:solidFill>
              </a:rPr>
              <a:t>Biomechanika</a:t>
            </a:r>
            <a:r>
              <a:rPr lang="en-US" sz="1600" dirty="0">
                <a:solidFill>
                  <a:schemeClr val="tx1">
                    <a:lumMod val="75000"/>
                    <a:lumOff val="25000"/>
                    <a:alpha val="50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  <a:alpha val="50000"/>
                  </a:schemeClr>
                </a:solidFill>
              </a:rPr>
              <a:t>odporovaného</a:t>
            </a:r>
            <a:r>
              <a:rPr lang="en-US" sz="1600" dirty="0">
                <a:solidFill>
                  <a:schemeClr val="tx1">
                    <a:lumMod val="75000"/>
                    <a:lumOff val="25000"/>
                    <a:alpha val="50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  <a:alpha val="50000"/>
                  </a:schemeClr>
                </a:solidFill>
              </a:rPr>
              <a:t>nádechu</a:t>
            </a:r>
            <a:endParaRPr lang="en-US" sz="1600" dirty="0">
              <a:solidFill>
                <a:schemeClr val="tx1">
                  <a:lumMod val="75000"/>
                  <a:lumOff val="25000"/>
                  <a:alpha val="50000"/>
                </a:schemeClr>
              </a:solidFill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7EB0AB88-AA2C-404A-A7C3-D290DBD247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79150" y="0"/>
            <a:ext cx="1212850" cy="1275985"/>
          </a:xfrm>
          <a:prstGeom prst="rect">
            <a:avLst/>
          </a:prstGeom>
          <a:effectLst>
            <a:outerShdw blurRad="495300" dist="50800" dir="5400000" algn="ctr" rotWithShape="0">
              <a:srgbClr val="000000">
                <a:alpha val="12000"/>
              </a:srgbClr>
            </a:outerShdw>
            <a:softEdge rad="88900"/>
          </a:effectLst>
        </p:spPr>
      </p:pic>
    </p:spTree>
    <p:extLst>
      <p:ext uri="{BB962C8B-B14F-4D97-AF65-F5344CB8AC3E}">
        <p14:creationId xmlns:p14="http://schemas.microsoft.com/office/powerpoint/2010/main" val="31002076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8950AD4C-6AF3-49F8-94E1-DBCAFB3947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BA6B1D0-6E05-477A-950D-2F57658040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26778" y="1367330"/>
            <a:ext cx="3831582" cy="3727972"/>
            <a:chOff x="797792" y="912854"/>
            <a:chExt cx="5298208" cy="5032292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F1AF8F22-927B-4FDC-A9B7-5CE8EB605E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1439" y="1056388"/>
              <a:ext cx="4968823" cy="4748064"/>
            </a:xfrm>
            <a:custGeom>
              <a:avLst/>
              <a:gdLst>
                <a:gd name="connsiteX0" fmla="*/ 2180840 w 3810827"/>
                <a:gd name="connsiteY0" fmla="*/ 0 h 3634591"/>
                <a:gd name="connsiteX1" fmla="*/ 2866380 w 3810827"/>
                <a:gd name="connsiteY1" fmla="*/ 145165 h 3634591"/>
                <a:gd name="connsiteX2" fmla="*/ 3366366 w 3810827"/>
                <a:gd name="connsiteY2" fmla="*/ 536835 h 3634591"/>
                <a:gd name="connsiteX3" fmla="*/ 3810827 w 3810827"/>
                <a:gd name="connsiteY3" fmla="*/ 1924156 h 3634591"/>
                <a:gd name="connsiteX4" fmla="*/ 3612844 w 3810827"/>
                <a:gd name="connsiteY4" fmla="*/ 2493111 h 3634591"/>
                <a:gd name="connsiteX5" fmla="*/ 3026664 w 3810827"/>
                <a:gd name="connsiteY5" fmla="*/ 3022891 h 3634591"/>
                <a:gd name="connsiteX6" fmla="*/ 2897783 w 3810827"/>
                <a:gd name="connsiteY6" fmla="*/ 3124233 h 3634591"/>
                <a:gd name="connsiteX7" fmla="*/ 1838765 w 3810827"/>
                <a:gd name="connsiteY7" fmla="*/ 3634591 h 3634591"/>
                <a:gd name="connsiteX8" fmla="*/ 443724 w 3810827"/>
                <a:gd name="connsiteY8" fmla="*/ 2805020 h 3634591"/>
                <a:gd name="connsiteX9" fmla="*/ 295053 w 3810827"/>
                <a:gd name="connsiteY9" fmla="*/ 2592792 h 3634591"/>
                <a:gd name="connsiteX10" fmla="*/ 0 w 3810827"/>
                <a:gd name="connsiteY10" fmla="*/ 1924156 h 3634591"/>
                <a:gd name="connsiteX11" fmla="*/ 178275 w 3810827"/>
                <a:gd name="connsiteY11" fmla="*/ 1204061 h 3634591"/>
                <a:gd name="connsiteX12" fmla="*/ 669921 w 3810827"/>
                <a:gd name="connsiteY12" fmla="*/ 585306 h 3634591"/>
                <a:gd name="connsiteX13" fmla="*/ 1380730 w 3810827"/>
                <a:gd name="connsiteY13" fmla="*/ 156203 h 3634591"/>
                <a:gd name="connsiteX14" fmla="*/ 2180840 w 3810827"/>
                <a:gd name="connsiteY14" fmla="*/ 0 h 3634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10827" h="3634591">
                  <a:moveTo>
                    <a:pt x="2180840" y="0"/>
                  </a:moveTo>
                  <a:cubicBezTo>
                    <a:pt x="2431406" y="0"/>
                    <a:pt x="2662018" y="48886"/>
                    <a:pt x="2866380" y="145165"/>
                  </a:cubicBezTo>
                  <a:cubicBezTo>
                    <a:pt x="3057903" y="235467"/>
                    <a:pt x="3226119" y="367269"/>
                    <a:pt x="3366366" y="536835"/>
                  </a:cubicBezTo>
                  <a:cubicBezTo>
                    <a:pt x="3652997" y="883519"/>
                    <a:pt x="3810827" y="1376199"/>
                    <a:pt x="3810827" y="1924156"/>
                  </a:cubicBezTo>
                  <a:cubicBezTo>
                    <a:pt x="3810827" y="2142775"/>
                    <a:pt x="3749739" y="2318234"/>
                    <a:pt x="3612844" y="2493111"/>
                  </a:cubicBezTo>
                  <a:cubicBezTo>
                    <a:pt x="3469652" y="2676041"/>
                    <a:pt x="3254495" y="2844528"/>
                    <a:pt x="3026664" y="3022891"/>
                  </a:cubicBezTo>
                  <a:cubicBezTo>
                    <a:pt x="2984630" y="3055759"/>
                    <a:pt x="2941206" y="3089789"/>
                    <a:pt x="2897783" y="3124233"/>
                  </a:cubicBezTo>
                  <a:cubicBezTo>
                    <a:pt x="2509094" y="3432490"/>
                    <a:pt x="2225408" y="3634591"/>
                    <a:pt x="1838765" y="3634591"/>
                  </a:cubicBezTo>
                  <a:cubicBezTo>
                    <a:pt x="1249640" y="3634591"/>
                    <a:pt x="832413" y="3386508"/>
                    <a:pt x="443724" y="2805020"/>
                  </a:cubicBezTo>
                  <a:cubicBezTo>
                    <a:pt x="392859" y="2728910"/>
                    <a:pt x="343138" y="2659690"/>
                    <a:pt x="295053" y="2592792"/>
                  </a:cubicBezTo>
                  <a:cubicBezTo>
                    <a:pt x="95761" y="2315411"/>
                    <a:pt x="0" y="2171160"/>
                    <a:pt x="0" y="1924156"/>
                  </a:cubicBezTo>
                  <a:cubicBezTo>
                    <a:pt x="0" y="1678896"/>
                    <a:pt x="60024" y="1436622"/>
                    <a:pt x="178275" y="1204061"/>
                  </a:cubicBezTo>
                  <a:cubicBezTo>
                    <a:pt x="293990" y="976561"/>
                    <a:pt x="459425" y="768319"/>
                    <a:pt x="669921" y="585306"/>
                  </a:cubicBezTo>
                  <a:cubicBezTo>
                    <a:pt x="876818" y="405365"/>
                    <a:pt x="1122558" y="256964"/>
                    <a:pt x="1380730" y="156203"/>
                  </a:cubicBezTo>
                  <a:cubicBezTo>
                    <a:pt x="1645852" y="52539"/>
                    <a:pt x="1915145" y="0"/>
                    <a:pt x="2180840" y="0"/>
                  </a:cubicBezTo>
                  <a:close/>
                </a:path>
              </a:pathLst>
            </a:custGeom>
            <a:solidFill>
              <a:srgbClr val="FFFFFF">
                <a:alpha val="60000"/>
              </a:srgbClr>
            </a:solidFill>
            <a:ln w="158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121F07A0-6D16-4733-BC69-A7689C9205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7792" y="912854"/>
              <a:ext cx="5298208" cy="5032292"/>
            </a:xfrm>
            <a:custGeom>
              <a:avLst/>
              <a:gdLst>
                <a:gd name="connsiteX0" fmla="*/ 2180840 w 3810827"/>
                <a:gd name="connsiteY0" fmla="*/ 0 h 3634591"/>
                <a:gd name="connsiteX1" fmla="*/ 2866380 w 3810827"/>
                <a:gd name="connsiteY1" fmla="*/ 145165 h 3634591"/>
                <a:gd name="connsiteX2" fmla="*/ 3366366 w 3810827"/>
                <a:gd name="connsiteY2" fmla="*/ 536835 h 3634591"/>
                <a:gd name="connsiteX3" fmla="*/ 3810827 w 3810827"/>
                <a:gd name="connsiteY3" fmla="*/ 1924156 h 3634591"/>
                <a:gd name="connsiteX4" fmla="*/ 3612844 w 3810827"/>
                <a:gd name="connsiteY4" fmla="*/ 2493111 h 3634591"/>
                <a:gd name="connsiteX5" fmla="*/ 3026664 w 3810827"/>
                <a:gd name="connsiteY5" fmla="*/ 3022891 h 3634591"/>
                <a:gd name="connsiteX6" fmla="*/ 2897783 w 3810827"/>
                <a:gd name="connsiteY6" fmla="*/ 3124233 h 3634591"/>
                <a:gd name="connsiteX7" fmla="*/ 1838765 w 3810827"/>
                <a:gd name="connsiteY7" fmla="*/ 3634591 h 3634591"/>
                <a:gd name="connsiteX8" fmla="*/ 443724 w 3810827"/>
                <a:gd name="connsiteY8" fmla="*/ 2805020 h 3634591"/>
                <a:gd name="connsiteX9" fmla="*/ 295053 w 3810827"/>
                <a:gd name="connsiteY9" fmla="*/ 2592792 h 3634591"/>
                <a:gd name="connsiteX10" fmla="*/ 0 w 3810827"/>
                <a:gd name="connsiteY10" fmla="*/ 1924156 h 3634591"/>
                <a:gd name="connsiteX11" fmla="*/ 178275 w 3810827"/>
                <a:gd name="connsiteY11" fmla="*/ 1204061 h 3634591"/>
                <a:gd name="connsiteX12" fmla="*/ 669921 w 3810827"/>
                <a:gd name="connsiteY12" fmla="*/ 585306 h 3634591"/>
                <a:gd name="connsiteX13" fmla="*/ 1380730 w 3810827"/>
                <a:gd name="connsiteY13" fmla="*/ 156203 h 3634591"/>
                <a:gd name="connsiteX14" fmla="*/ 2180840 w 3810827"/>
                <a:gd name="connsiteY14" fmla="*/ 0 h 3634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10827" h="3634591">
                  <a:moveTo>
                    <a:pt x="2180840" y="0"/>
                  </a:moveTo>
                  <a:cubicBezTo>
                    <a:pt x="2431406" y="0"/>
                    <a:pt x="2662018" y="48886"/>
                    <a:pt x="2866380" y="145165"/>
                  </a:cubicBezTo>
                  <a:cubicBezTo>
                    <a:pt x="3057903" y="235467"/>
                    <a:pt x="3226119" y="367269"/>
                    <a:pt x="3366366" y="536835"/>
                  </a:cubicBezTo>
                  <a:cubicBezTo>
                    <a:pt x="3652997" y="883519"/>
                    <a:pt x="3810827" y="1376199"/>
                    <a:pt x="3810827" y="1924156"/>
                  </a:cubicBezTo>
                  <a:cubicBezTo>
                    <a:pt x="3810827" y="2142775"/>
                    <a:pt x="3749739" y="2318234"/>
                    <a:pt x="3612844" y="2493111"/>
                  </a:cubicBezTo>
                  <a:cubicBezTo>
                    <a:pt x="3469652" y="2676041"/>
                    <a:pt x="3254495" y="2844528"/>
                    <a:pt x="3026664" y="3022891"/>
                  </a:cubicBezTo>
                  <a:cubicBezTo>
                    <a:pt x="2984630" y="3055759"/>
                    <a:pt x="2941206" y="3089789"/>
                    <a:pt x="2897783" y="3124233"/>
                  </a:cubicBezTo>
                  <a:cubicBezTo>
                    <a:pt x="2509094" y="3432490"/>
                    <a:pt x="2225408" y="3634591"/>
                    <a:pt x="1838765" y="3634591"/>
                  </a:cubicBezTo>
                  <a:cubicBezTo>
                    <a:pt x="1249640" y="3634591"/>
                    <a:pt x="832413" y="3386508"/>
                    <a:pt x="443724" y="2805020"/>
                  </a:cubicBezTo>
                  <a:cubicBezTo>
                    <a:pt x="392859" y="2728910"/>
                    <a:pt x="343138" y="2659690"/>
                    <a:pt x="295053" y="2592792"/>
                  </a:cubicBezTo>
                  <a:cubicBezTo>
                    <a:pt x="95761" y="2315411"/>
                    <a:pt x="0" y="2171160"/>
                    <a:pt x="0" y="1924156"/>
                  </a:cubicBezTo>
                  <a:cubicBezTo>
                    <a:pt x="0" y="1678896"/>
                    <a:pt x="60024" y="1436622"/>
                    <a:pt x="178275" y="1204061"/>
                  </a:cubicBezTo>
                  <a:cubicBezTo>
                    <a:pt x="293990" y="976561"/>
                    <a:pt x="459425" y="768319"/>
                    <a:pt x="669921" y="585306"/>
                  </a:cubicBezTo>
                  <a:cubicBezTo>
                    <a:pt x="876818" y="405365"/>
                    <a:pt x="1122558" y="256964"/>
                    <a:pt x="1380730" y="156203"/>
                  </a:cubicBezTo>
                  <a:cubicBezTo>
                    <a:pt x="1645852" y="52539"/>
                    <a:pt x="1915145" y="0"/>
                    <a:pt x="2180840" y="0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DB927EAF-3B25-49B7-BF2C-8D1461C4CB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3671" y="1232452"/>
              <a:ext cx="4715122" cy="4439901"/>
            </a:xfrm>
            <a:custGeom>
              <a:avLst/>
              <a:gdLst>
                <a:gd name="connsiteX0" fmla="*/ 2180840 w 3810827"/>
                <a:gd name="connsiteY0" fmla="*/ 0 h 3634591"/>
                <a:gd name="connsiteX1" fmla="*/ 2866380 w 3810827"/>
                <a:gd name="connsiteY1" fmla="*/ 145165 h 3634591"/>
                <a:gd name="connsiteX2" fmla="*/ 3366366 w 3810827"/>
                <a:gd name="connsiteY2" fmla="*/ 536835 h 3634591"/>
                <a:gd name="connsiteX3" fmla="*/ 3810827 w 3810827"/>
                <a:gd name="connsiteY3" fmla="*/ 1924156 h 3634591"/>
                <a:gd name="connsiteX4" fmla="*/ 3612844 w 3810827"/>
                <a:gd name="connsiteY4" fmla="*/ 2493111 h 3634591"/>
                <a:gd name="connsiteX5" fmla="*/ 3026664 w 3810827"/>
                <a:gd name="connsiteY5" fmla="*/ 3022891 h 3634591"/>
                <a:gd name="connsiteX6" fmla="*/ 2897783 w 3810827"/>
                <a:gd name="connsiteY6" fmla="*/ 3124233 h 3634591"/>
                <a:gd name="connsiteX7" fmla="*/ 1838765 w 3810827"/>
                <a:gd name="connsiteY7" fmla="*/ 3634591 h 3634591"/>
                <a:gd name="connsiteX8" fmla="*/ 443724 w 3810827"/>
                <a:gd name="connsiteY8" fmla="*/ 2805020 h 3634591"/>
                <a:gd name="connsiteX9" fmla="*/ 295053 w 3810827"/>
                <a:gd name="connsiteY9" fmla="*/ 2592792 h 3634591"/>
                <a:gd name="connsiteX10" fmla="*/ 0 w 3810827"/>
                <a:gd name="connsiteY10" fmla="*/ 1924156 h 3634591"/>
                <a:gd name="connsiteX11" fmla="*/ 178275 w 3810827"/>
                <a:gd name="connsiteY11" fmla="*/ 1204061 h 3634591"/>
                <a:gd name="connsiteX12" fmla="*/ 669921 w 3810827"/>
                <a:gd name="connsiteY12" fmla="*/ 585306 h 3634591"/>
                <a:gd name="connsiteX13" fmla="*/ 1380730 w 3810827"/>
                <a:gd name="connsiteY13" fmla="*/ 156203 h 3634591"/>
                <a:gd name="connsiteX14" fmla="*/ 2180840 w 3810827"/>
                <a:gd name="connsiteY14" fmla="*/ 0 h 3634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10827" h="3634591">
                  <a:moveTo>
                    <a:pt x="2180840" y="0"/>
                  </a:moveTo>
                  <a:cubicBezTo>
                    <a:pt x="2431406" y="0"/>
                    <a:pt x="2662018" y="48886"/>
                    <a:pt x="2866380" y="145165"/>
                  </a:cubicBezTo>
                  <a:cubicBezTo>
                    <a:pt x="3057903" y="235467"/>
                    <a:pt x="3226119" y="367269"/>
                    <a:pt x="3366366" y="536835"/>
                  </a:cubicBezTo>
                  <a:cubicBezTo>
                    <a:pt x="3652997" y="883519"/>
                    <a:pt x="3810827" y="1376199"/>
                    <a:pt x="3810827" y="1924156"/>
                  </a:cubicBezTo>
                  <a:cubicBezTo>
                    <a:pt x="3810827" y="2142775"/>
                    <a:pt x="3749739" y="2318234"/>
                    <a:pt x="3612844" y="2493111"/>
                  </a:cubicBezTo>
                  <a:cubicBezTo>
                    <a:pt x="3469652" y="2676041"/>
                    <a:pt x="3254495" y="2844528"/>
                    <a:pt x="3026664" y="3022891"/>
                  </a:cubicBezTo>
                  <a:cubicBezTo>
                    <a:pt x="2984630" y="3055759"/>
                    <a:pt x="2941206" y="3089789"/>
                    <a:pt x="2897783" y="3124233"/>
                  </a:cubicBezTo>
                  <a:cubicBezTo>
                    <a:pt x="2509094" y="3432490"/>
                    <a:pt x="2225408" y="3634591"/>
                    <a:pt x="1838765" y="3634591"/>
                  </a:cubicBezTo>
                  <a:cubicBezTo>
                    <a:pt x="1249640" y="3634591"/>
                    <a:pt x="832413" y="3386508"/>
                    <a:pt x="443724" y="2805020"/>
                  </a:cubicBezTo>
                  <a:cubicBezTo>
                    <a:pt x="392859" y="2728910"/>
                    <a:pt x="343138" y="2659690"/>
                    <a:pt x="295053" y="2592792"/>
                  </a:cubicBezTo>
                  <a:cubicBezTo>
                    <a:pt x="95761" y="2315411"/>
                    <a:pt x="0" y="2171160"/>
                    <a:pt x="0" y="1924156"/>
                  </a:cubicBezTo>
                  <a:cubicBezTo>
                    <a:pt x="0" y="1678896"/>
                    <a:pt x="60024" y="1436622"/>
                    <a:pt x="178275" y="1204061"/>
                  </a:cubicBezTo>
                  <a:cubicBezTo>
                    <a:pt x="293990" y="976561"/>
                    <a:pt x="459425" y="768319"/>
                    <a:pt x="669921" y="585306"/>
                  </a:cubicBezTo>
                  <a:cubicBezTo>
                    <a:pt x="876818" y="405365"/>
                    <a:pt x="1122558" y="256964"/>
                    <a:pt x="1380730" y="156203"/>
                  </a:cubicBezTo>
                  <a:cubicBezTo>
                    <a:pt x="1645852" y="52539"/>
                    <a:pt x="1915145" y="0"/>
                    <a:pt x="2180840" y="0"/>
                  </a:cubicBezTo>
                  <a:close/>
                </a:path>
              </a:pathLst>
            </a:custGeom>
            <a:solidFill>
              <a:schemeClr val="bg1"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8" name="TextovéPole 7">
            <a:extLst>
              <a:ext uri="{FF2B5EF4-FFF2-40B4-BE49-F238E27FC236}">
                <a16:creationId xmlns:a16="http://schemas.microsoft.com/office/drawing/2014/main" id="{4B051DF7-E19F-3F45-AD78-23F0178BAC1A}"/>
              </a:ext>
            </a:extLst>
          </p:cNvPr>
          <p:cNvSpPr txBox="1"/>
          <p:nvPr/>
        </p:nvSpPr>
        <p:spPr>
          <a:xfrm>
            <a:off x="1624831" y="2509988"/>
            <a:ext cx="294674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pc="150" dirty="0">
                <a:solidFill>
                  <a:srgbClr val="40698E"/>
                </a:solidFill>
              </a:rPr>
              <a:t>SQUAT v </a:t>
            </a:r>
            <a:r>
              <a:rPr lang="en-US" sz="2400" spc="150" dirty="0" err="1">
                <a:solidFill>
                  <a:srgbClr val="40698E"/>
                </a:solidFill>
              </a:rPr>
              <a:t>kombinaci</a:t>
            </a:r>
            <a:r>
              <a:rPr lang="en-US" sz="2400" spc="150" dirty="0">
                <a:solidFill>
                  <a:srgbClr val="40698E"/>
                </a:solidFill>
              </a:rPr>
              <a:t> s </a:t>
            </a:r>
            <a:r>
              <a:rPr lang="en-US" sz="2400" spc="150" dirty="0" err="1">
                <a:solidFill>
                  <a:srgbClr val="40698E"/>
                </a:solidFill>
              </a:rPr>
              <a:t>labilní</a:t>
            </a:r>
            <a:r>
              <a:rPr lang="en-US" sz="2400" spc="150" dirty="0">
                <a:solidFill>
                  <a:srgbClr val="40698E"/>
                </a:solidFill>
              </a:rPr>
              <a:t> </a:t>
            </a:r>
            <a:r>
              <a:rPr lang="en-US" sz="2400" spc="150" dirty="0" err="1">
                <a:solidFill>
                  <a:srgbClr val="40698E"/>
                </a:solidFill>
              </a:rPr>
              <a:t>plochou</a:t>
            </a:r>
            <a:endParaRPr lang="en-US" sz="2400" spc="150" dirty="0">
              <a:solidFill>
                <a:srgbClr val="40698E"/>
              </a:solidFill>
            </a:endParaRPr>
          </a:p>
          <a:p>
            <a:endParaRPr lang="cs-CZ" dirty="0"/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31E8B637-AC84-EF4D-A279-D3A953DC907E}"/>
              </a:ext>
            </a:extLst>
          </p:cNvPr>
          <p:cNvSpPr/>
          <p:nvPr/>
        </p:nvSpPr>
        <p:spPr>
          <a:xfrm>
            <a:off x="147774" y="6365834"/>
            <a:ext cx="44706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chemeClr val="tx1">
                    <a:lumMod val="75000"/>
                    <a:lumOff val="25000"/>
                    <a:alpha val="50000"/>
                  </a:schemeClr>
                </a:solidFill>
              </a:rPr>
              <a:t>Biomechanika</a:t>
            </a:r>
            <a:r>
              <a:rPr lang="en-US" dirty="0">
                <a:solidFill>
                  <a:schemeClr val="tx1">
                    <a:lumMod val="75000"/>
                    <a:lumOff val="25000"/>
                    <a:alpha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  <a:alpha val="50000"/>
                  </a:schemeClr>
                </a:solidFill>
              </a:rPr>
              <a:t>odporovaného</a:t>
            </a:r>
            <a:r>
              <a:rPr lang="en-US" dirty="0">
                <a:solidFill>
                  <a:schemeClr val="tx1">
                    <a:lumMod val="75000"/>
                    <a:lumOff val="25000"/>
                    <a:alpha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  <a:alpha val="50000"/>
                  </a:schemeClr>
                </a:solidFill>
              </a:rPr>
              <a:t>nádechu</a:t>
            </a:r>
            <a:endParaRPr lang="en-US" dirty="0">
              <a:solidFill>
                <a:schemeClr val="tx1">
                  <a:lumMod val="75000"/>
                  <a:lumOff val="25000"/>
                  <a:alpha val="50000"/>
                </a:schemeClr>
              </a:solidFill>
            </a:endParaRPr>
          </a:p>
        </p:txBody>
      </p:sp>
      <p:pic>
        <p:nvPicPr>
          <p:cNvPr id="14" name="Obrázek 13" descr="Obsah obrázku zeď, osoba&#10;&#10;Popis byl vytvořen automaticky">
            <a:extLst>
              <a:ext uri="{FF2B5EF4-FFF2-40B4-BE49-F238E27FC236}">
                <a16:creationId xmlns:a16="http://schemas.microsoft.com/office/drawing/2014/main" id="{69BBCF91-7F52-8E4D-9E4B-228F1B4FA6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972" t="2089"/>
          <a:stretch/>
        </p:blipFill>
        <p:spPr>
          <a:xfrm rot="5400000">
            <a:off x="5526864" y="338128"/>
            <a:ext cx="6612575" cy="6181743"/>
          </a:xfrm>
          <a:prstGeom prst="rect">
            <a:avLst/>
          </a:prstGeom>
          <a:effectLst>
            <a:softEdge rad="177800"/>
          </a:effectLst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450A7333-2DBD-4844-9733-8BF8F3189702}"/>
              </a:ext>
            </a:extLst>
          </p:cNvPr>
          <p:cNvSpPr txBox="1"/>
          <p:nvPr/>
        </p:nvSpPr>
        <p:spPr>
          <a:xfrm>
            <a:off x="267977" y="158001"/>
            <a:ext cx="29761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pc="150" dirty="0" err="1"/>
              <a:t>Kombinace</a:t>
            </a:r>
            <a:r>
              <a:rPr lang="en-US" sz="2400" spc="150" dirty="0"/>
              <a:t> </a:t>
            </a:r>
            <a:r>
              <a:rPr lang="en-US" sz="2400" spc="150" dirty="0" err="1"/>
              <a:t>provedení</a:t>
            </a:r>
            <a:endParaRPr lang="en-US" sz="2400" spc="150" dirty="0"/>
          </a:p>
          <a:p>
            <a:endParaRPr lang="cs-CZ" dirty="0"/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53B77074-2C98-534D-A489-175812136C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6440" y="226429"/>
            <a:ext cx="1006366" cy="971140"/>
          </a:xfrm>
          <a:prstGeom prst="rect">
            <a:avLst/>
          </a:prstGeom>
          <a:effectLst>
            <a:outerShdw blurRad="495300" dist="50800" dir="5400000" algn="ctr" rotWithShape="0">
              <a:srgbClr val="000000">
                <a:alpha val="12000"/>
              </a:srgbClr>
            </a:outerShdw>
            <a:softEdge rad="88900"/>
          </a:effectLst>
        </p:spPr>
      </p:pic>
    </p:spTree>
    <p:extLst>
      <p:ext uri="{BB962C8B-B14F-4D97-AF65-F5344CB8AC3E}">
        <p14:creationId xmlns:p14="http://schemas.microsoft.com/office/powerpoint/2010/main" val="9058684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BEAA2527-0837-2748-9AAC-D206BCFA003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640160" y="488539"/>
            <a:ext cx="8770571" cy="13452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solidFill>
                  <a:srgbClr val="40698E"/>
                </a:solidFill>
              </a:rPr>
              <a:t>SHRNUTÍ:</a:t>
            </a: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B9EC7097-4E36-F84D-923C-10C4AB0082A3}"/>
              </a:ext>
            </a:extLst>
          </p:cNvPr>
          <p:cNvSpPr/>
          <p:nvPr/>
        </p:nvSpPr>
        <p:spPr>
          <a:xfrm>
            <a:off x="169546" y="119207"/>
            <a:ext cx="44706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chemeClr val="tx1">
                    <a:lumMod val="75000"/>
                    <a:lumOff val="25000"/>
                    <a:alpha val="50000"/>
                  </a:schemeClr>
                </a:solidFill>
              </a:rPr>
              <a:t>Biomechanika</a:t>
            </a:r>
            <a:r>
              <a:rPr lang="en-US" dirty="0">
                <a:solidFill>
                  <a:schemeClr val="tx1">
                    <a:lumMod val="75000"/>
                    <a:lumOff val="25000"/>
                    <a:alpha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  <a:alpha val="50000"/>
                  </a:schemeClr>
                </a:solidFill>
              </a:rPr>
              <a:t>odporovaného</a:t>
            </a:r>
            <a:r>
              <a:rPr lang="en-US" dirty="0">
                <a:solidFill>
                  <a:schemeClr val="tx1">
                    <a:lumMod val="75000"/>
                    <a:lumOff val="25000"/>
                    <a:alpha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  <a:alpha val="50000"/>
                  </a:schemeClr>
                </a:solidFill>
              </a:rPr>
              <a:t>nádechu</a:t>
            </a:r>
            <a:endParaRPr lang="en-US" dirty="0">
              <a:solidFill>
                <a:schemeClr val="tx1">
                  <a:lumMod val="75000"/>
                  <a:lumOff val="25000"/>
                  <a:alpha val="50000"/>
                </a:schemeClr>
              </a:solidFill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28CBD72-45E6-0042-800C-B528C8F23F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3848" y="0"/>
            <a:ext cx="1268152" cy="1219642"/>
          </a:xfrm>
          <a:prstGeom prst="rect">
            <a:avLst/>
          </a:prstGeom>
          <a:effectLst>
            <a:outerShdw blurRad="495300" dist="50800" dir="5400000" algn="ctr" rotWithShape="0">
              <a:srgbClr val="000000">
                <a:alpha val="12000"/>
              </a:srgbClr>
            </a:outerShdw>
            <a:softEdge rad="88900"/>
          </a:effec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6C208003-AFD0-FD48-877A-C4AE762B90E4}"/>
              </a:ext>
            </a:extLst>
          </p:cNvPr>
          <p:cNvSpPr txBox="1"/>
          <p:nvPr/>
        </p:nvSpPr>
        <p:spPr>
          <a:xfrm>
            <a:off x="1885951" y="2185987"/>
            <a:ext cx="9037898" cy="4939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dirty="0"/>
              <a:t>Trénink inspiračních svalů (IMT) vede na základě fyziologických adaptačních procesů ke zvýšení svalové síly, vytrvalosti nádechových svalů a k následnému zlepšení tolerance fyzické zátěže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dirty="0"/>
              <a:t>Ze zařazení IMT do terapie může  profitovat široké spektrum pacientů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dirty="0"/>
              <a:t>Správné nastavení tréninku a provedení odporovaného nádechu je pro výsledný efekt terapie stěžejní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dirty="0"/>
              <a:t>IMT je možné - při dodržení zákonitostí kineziologie dýchání - provést ve variabilních provedeních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205369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7" name="Rectangle 106">
            <a:extLst>
              <a:ext uri="{FF2B5EF4-FFF2-40B4-BE49-F238E27FC236}">
                <a16:creationId xmlns:a16="http://schemas.microsoft.com/office/drawing/2014/main" id="{0DBF1ABE-8590-450D-BB49-BDDCCF3EE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09" name="Freeform: Shape 108">
            <a:extLst>
              <a:ext uri="{FF2B5EF4-FFF2-40B4-BE49-F238E27FC236}">
                <a16:creationId xmlns:a16="http://schemas.microsoft.com/office/drawing/2014/main" id="{C7D887A3-61AD-4674-BC53-8DFA8CF7B4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084611" y="0"/>
            <a:ext cx="5107387" cy="6858000"/>
          </a:xfrm>
          <a:custGeom>
            <a:avLst/>
            <a:gdLst>
              <a:gd name="connsiteX0" fmla="*/ 0 w 5205951"/>
              <a:gd name="connsiteY0" fmla="*/ 0 h 6858000"/>
              <a:gd name="connsiteX1" fmla="*/ 1709529 w 5205951"/>
              <a:gd name="connsiteY1" fmla="*/ 0 h 6858000"/>
              <a:gd name="connsiteX2" fmla="*/ 2489695 w 5205951"/>
              <a:gd name="connsiteY2" fmla="*/ 0 h 6858000"/>
              <a:gd name="connsiteX3" fmla="*/ 3582928 w 5205951"/>
              <a:gd name="connsiteY3" fmla="*/ 0 h 6858000"/>
              <a:gd name="connsiteX4" fmla="*/ 3605052 w 5205951"/>
              <a:gd name="connsiteY4" fmla="*/ 14997 h 6858000"/>
              <a:gd name="connsiteX5" fmla="*/ 5205951 w 5205951"/>
              <a:gd name="connsiteY5" fmla="*/ 3621656 h 6858000"/>
              <a:gd name="connsiteX6" fmla="*/ 3331601 w 5205951"/>
              <a:gd name="connsiteY6" fmla="*/ 6374814 h 6858000"/>
              <a:gd name="connsiteX7" fmla="*/ 2814953 w 5205951"/>
              <a:gd name="connsiteY7" fmla="*/ 6780599 h 6858000"/>
              <a:gd name="connsiteX8" fmla="*/ 2703197 w 5205951"/>
              <a:gd name="connsiteY8" fmla="*/ 6858000 h 6858000"/>
              <a:gd name="connsiteX9" fmla="*/ 2489695 w 5205951"/>
              <a:gd name="connsiteY9" fmla="*/ 6858000 h 6858000"/>
              <a:gd name="connsiteX10" fmla="*/ 1709529 w 5205951"/>
              <a:gd name="connsiteY10" fmla="*/ 6858000 h 6858000"/>
              <a:gd name="connsiteX11" fmla="*/ 0 w 5205951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205951" h="6858000">
                <a:moveTo>
                  <a:pt x="0" y="0"/>
                </a:moveTo>
                <a:lnTo>
                  <a:pt x="1709529" y="0"/>
                </a:lnTo>
                <a:lnTo>
                  <a:pt x="2489695" y="0"/>
                </a:lnTo>
                <a:lnTo>
                  <a:pt x="3582928" y="0"/>
                </a:lnTo>
                <a:lnTo>
                  <a:pt x="3605052" y="14997"/>
                </a:lnTo>
                <a:cubicBezTo>
                  <a:pt x="4632215" y="754641"/>
                  <a:pt x="5205951" y="2093192"/>
                  <a:pt x="5205951" y="3621656"/>
                </a:cubicBezTo>
                <a:cubicBezTo>
                  <a:pt x="5205951" y="4969131"/>
                  <a:pt x="4277226" y="5602839"/>
                  <a:pt x="3331601" y="6374814"/>
                </a:cubicBezTo>
                <a:cubicBezTo>
                  <a:pt x="3159398" y="6515397"/>
                  <a:pt x="2988771" y="6653108"/>
                  <a:pt x="2814953" y="6780599"/>
                </a:cubicBezTo>
                <a:lnTo>
                  <a:pt x="2703197" y="6858000"/>
                </a:lnTo>
                <a:lnTo>
                  <a:pt x="2489695" y="6858000"/>
                </a:lnTo>
                <a:lnTo>
                  <a:pt x="1709529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11" name="Freeform: Shape 110">
            <a:extLst>
              <a:ext uri="{FF2B5EF4-FFF2-40B4-BE49-F238E27FC236}">
                <a16:creationId xmlns:a16="http://schemas.microsoft.com/office/drawing/2014/main" id="{479F0FB3-8461-462D-84A2-53106FBF4E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5283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13" name="Freeform: Shape 112">
            <a:extLst>
              <a:ext uri="{FF2B5EF4-FFF2-40B4-BE49-F238E27FC236}">
                <a16:creationId xmlns:a16="http://schemas.microsoft.com/office/drawing/2014/main" id="{11E3C311-4E8A-45D9-97BF-07F5FD3469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798579" y="0"/>
            <a:ext cx="2536434" cy="6858000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5" name="Nadpis 1">
            <a:extLst>
              <a:ext uri="{FF2B5EF4-FFF2-40B4-BE49-F238E27FC236}">
                <a16:creationId xmlns:a16="http://schemas.microsoft.com/office/drawing/2014/main" id="{680B72E5-BBC6-2D4B-BB43-13C96F0E9088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410764" y="-36141"/>
            <a:ext cx="6635067" cy="1441450"/>
          </a:xfrm>
          <a:prstGeom prst="rect">
            <a:avLst/>
          </a:prstGeom>
        </p:spPr>
        <p:txBody>
          <a:bodyPr vert="horz" lIns="109728" tIns="109728" rIns="109728" bIns="91440" rtlCol="0" anchor="b">
            <a:normAutofit/>
          </a:bodyPr>
          <a:lstStyle>
            <a:lvl1pPr algn="l" defTabSz="914400" rtl="0" eaLnBrk="1" latinLnBrk="0" hangingPunct="1">
              <a:lnSpc>
                <a:spcPct val="130000"/>
              </a:lnSpc>
              <a:spcBef>
                <a:spcPct val="0"/>
              </a:spcBef>
              <a:buNone/>
              <a:defRPr sz="3200" b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dirty="0">
                <a:solidFill>
                  <a:srgbClr val="365776"/>
                </a:solidFill>
              </a:rPr>
              <a:t>DĚKUJI ZA POZORNOST</a:t>
            </a:r>
          </a:p>
        </p:txBody>
      </p:sp>
      <p:sp>
        <p:nvSpPr>
          <p:cNvPr id="18" name="Podnadpis 2">
            <a:extLst>
              <a:ext uri="{FF2B5EF4-FFF2-40B4-BE49-F238E27FC236}">
                <a16:creationId xmlns:a16="http://schemas.microsoft.com/office/drawing/2014/main" id="{631B4F90-D398-2E47-B68B-732EBB58B426}"/>
              </a:ext>
            </a:extLst>
          </p:cNvPr>
          <p:cNvSpPr txBox="1">
            <a:spLocks/>
          </p:cNvSpPr>
          <p:nvPr/>
        </p:nvSpPr>
        <p:spPr>
          <a:xfrm>
            <a:off x="438724" y="1764565"/>
            <a:ext cx="6249853" cy="2846567"/>
          </a:xfrm>
          <a:prstGeom prst="rect">
            <a:avLst/>
          </a:prstGeom>
        </p:spPr>
        <p:txBody>
          <a:bodyPr vert="horz" lIns="109728" tIns="109728" rIns="109728" bIns="91440" rtlCol="0">
            <a:normAutofit/>
          </a:bodyPr>
          <a:lstStyle>
            <a:lvl1pPr marL="0" indent="0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Corbel" panose="020B0503020204020204" pitchFamily="34" charset="0"/>
              <a:buNone/>
              <a:defRPr sz="2000" b="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2000" kern="1200" spc="15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800" i="1" kern="1200" spc="15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kern="1200" spc="15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i="1" kern="1200" spc="15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i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i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40000"/>
              </a:lnSpc>
              <a:spcBef>
                <a:spcPts val="930"/>
              </a:spcBef>
            </a:pPr>
            <a:r>
              <a:rPr lang="en-US" sz="1800" dirty="0"/>
              <a:t>Mgr. </a:t>
            </a:r>
            <a:r>
              <a:rPr lang="en-US" sz="1800" dirty="0" err="1"/>
              <a:t>Aneta</a:t>
            </a:r>
            <a:r>
              <a:rPr lang="en-US" sz="1800" dirty="0"/>
              <a:t> </a:t>
            </a:r>
            <a:r>
              <a:rPr lang="en-US" sz="1800" dirty="0" err="1"/>
              <a:t>Frajtová</a:t>
            </a:r>
            <a:endParaRPr lang="en-US" sz="1800" dirty="0"/>
          </a:p>
          <a:p>
            <a:pPr>
              <a:lnSpc>
                <a:spcPct val="140000"/>
              </a:lnSpc>
              <a:spcBef>
                <a:spcPts val="930"/>
              </a:spcBef>
            </a:pPr>
            <a:r>
              <a:rPr lang="en-US" sz="1800" dirty="0" err="1"/>
              <a:t>Klinika</a:t>
            </a:r>
            <a:r>
              <a:rPr lang="en-US" sz="1800" dirty="0"/>
              <a:t> </a:t>
            </a:r>
            <a:r>
              <a:rPr lang="en-US" sz="1800" dirty="0" err="1"/>
              <a:t>rehabilitace</a:t>
            </a:r>
            <a:r>
              <a:rPr lang="en-US" sz="1800" dirty="0"/>
              <a:t> a </a:t>
            </a:r>
            <a:r>
              <a:rPr lang="en-US" sz="1800" dirty="0" err="1"/>
              <a:t>tělovýchovného</a:t>
            </a:r>
            <a:r>
              <a:rPr lang="en-US" sz="1800" dirty="0"/>
              <a:t> </a:t>
            </a:r>
            <a:r>
              <a:rPr lang="en-US" sz="1800" dirty="0" err="1"/>
              <a:t>lékařství</a:t>
            </a:r>
            <a:r>
              <a:rPr lang="en-US" sz="1800" dirty="0"/>
              <a:t> </a:t>
            </a:r>
          </a:p>
          <a:p>
            <a:pPr>
              <a:lnSpc>
                <a:spcPct val="140000"/>
              </a:lnSpc>
              <a:spcBef>
                <a:spcPts val="930"/>
              </a:spcBef>
            </a:pPr>
            <a:r>
              <a:rPr lang="en-US" sz="1800" dirty="0"/>
              <a:t>2. LF UK a FN </a:t>
            </a:r>
            <a:r>
              <a:rPr lang="en-US" sz="1800" dirty="0" err="1"/>
              <a:t>Motol</a:t>
            </a:r>
            <a:endParaRPr lang="en-US" sz="1800" dirty="0"/>
          </a:p>
          <a:p>
            <a:pPr>
              <a:lnSpc>
                <a:spcPct val="140000"/>
              </a:lnSpc>
              <a:spcBef>
                <a:spcPts val="930"/>
              </a:spcBef>
            </a:pPr>
            <a:endParaRPr lang="en-US" sz="1800" dirty="0"/>
          </a:p>
          <a:p>
            <a:pPr>
              <a:lnSpc>
                <a:spcPct val="140000"/>
              </a:lnSpc>
              <a:spcBef>
                <a:spcPts val="930"/>
              </a:spcBef>
            </a:pPr>
            <a:r>
              <a:rPr lang="en-US" sz="1800" b="1" dirty="0" err="1">
                <a:solidFill>
                  <a:srgbClr val="365776"/>
                </a:solidFill>
              </a:rPr>
              <a:t>Kontakt</a:t>
            </a:r>
            <a:r>
              <a:rPr lang="en-US" sz="1800" b="1" dirty="0">
                <a:solidFill>
                  <a:srgbClr val="365776"/>
                </a:solidFill>
              </a:rPr>
              <a:t>:</a:t>
            </a:r>
            <a:r>
              <a:rPr lang="en-US" sz="1800" dirty="0"/>
              <a:t> </a:t>
            </a:r>
            <a:r>
              <a:rPr lang="en-US" sz="1800" dirty="0" err="1"/>
              <a:t>aneta.frajtova@fnmotol.cz</a:t>
            </a:r>
            <a:endParaRPr lang="en-US" sz="1800" dirty="0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9B385986-8D1E-CA47-8DA7-FE186769DBF0}"/>
              </a:ext>
            </a:extLst>
          </p:cNvPr>
          <p:cNvSpPr/>
          <p:nvPr/>
        </p:nvSpPr>
        <p:spPr>
          <a:xfrm>
            <a:off x="410764" y="6322073"/>
            <a:ext cx="44706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 err="1">
                <a:solidFill>
                  <a:schemeClr val="tx1">
                    <a:lumMod val="75000"/>
                    <a:lumOff val="25000"/>
                    <a:alpha val="50000"/>
                  </a:schemeClr>
                </a:solidFill>
              </a:rPr>
              <a:t>Biomechanika</a:t>
            </a:r>
            <a:r>
              <a:rPr lang="en-US" dirty="0">
                <a:solidFill>
                  <a:schemeClr val="tx1">
                    <a:lumMod val="75000"/>
                    <a:lumOff val="25000"/>
                    <a:alpha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  <a:alpha val="50000"/>
                  </a:schemeClr>
                </a:solidFill>
              </a:rPr>
              <a:t>odporovaného</a:t>
            </a:r>
            <a:r>
              <a:rPr lang="en-US" dirty="0">
                <a:solidFill>
                  <a:schemeClr val="tx1">
                    <a:lumMod val="75000"/>
                    <a:lumOff val="25000"/>
                    <a:alpha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  <a:alpha val="50000"/>
                  </a:schemeClr>
                </a:solidFill>
              </a:rPr>
              <a:t>nádechu</a:t>
            </a:r>
            <a:endParaRPr lang="en-US" dirty="0">
              <a:solidFill>
                <a:schemeClr val="tx1">
                  <a:lumMod val="75000"/>
                  <a:lumOff val="25000"/>
                  <a:alpha val="50000"/>
                </a:schemeClr>
              </a:solidFill>
            </a:endParaRPr>
          </a:p>
        </p:txBody>
      </p:sp>
      <p:pic>
        <p:nvPicPr>
          <p:cNvPr id="21" name="Picture 3" descr="Malba vodovými barvami s texturovaným pozadím">
            <a:extLst>
              <a:ext uri="{FF2B5EF4-FFF2-40B4-BE49-F238E27FC236}">
                <a16:creationId xmlns:a16="http://schemas.microsoft.com/office/drawing/2014/main" id="{8CB539CD-B413-9746-B972-20BB635924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013" r="-1" b="-1"/>
          <a:stretch/>
        </p:blipFill>
        <p:spPr>
          <a:xfrm flipH="1">
            <a:off x="6901873" y="10"/>
            <a:ext cx="5277279" cy="6857990"/>
          </a:xfrm>
          <a:custGeom>
            <a:avLst/>
            <a:gdLst/>
            <a:ahLst/>
            <a:cxnLst/>
            <a:rect l="l" t="t" r="r" b="b"/>
            <a:pathLst>
              <a:path w="4710787" h="6858000">
                <a:moveTo>
                  <a:pt x="0" y="0"/>
                </a:moveTo>
                <a:lnTo>
                  <a:pt x="1214365" y="0"/>
                </a:lnTo>
                <a:lnTo>
                  <a:pt x="1994531" y="0"/>
                </a:lnTo>
                <a:lnTo>
                  <a:pt x="3087764" y="0"/>
                </a:lnTo>
                <a:lnTo>
                  <a:pt x="3109888" y="14997"/>
                </a:lnTo>
                <a:cubicBezTo>
                  <a:pt x="4137051" y="754641"/>
                  <a:pt x="4710787" y="2093192"/>
                  <a:pt x="4710787" y="3621656"/>
                </a:cubicBezTo>
                <a:cubicBezTo>
                  <a:pt x="4710787" y="4969131"/>
                  <a:pt x="3782062" y="5602839"/>
                  <a:pt x="2836437" y="6374814"/>
                </a:cubicBezTo>
                <a:cubicBezTo>
                  <a:pt x="2664234" y="6515397"/>
                  <a:pt x="2493607" y="6653108"/>
                  <a:pt x="2319789" y="6780599"/>
                </a:cubicBezTo>
                <a:lnTo>
                  <a:pt x="2208033" y="6858000"/>
                </a:lnTo>
                <a:lnTo>
                  <a:pt x="1994531" y="6858000"/>
                </a:lnTo>
                <a:lnTo>
                  <a:pt x="121436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20" name="Obrázek 19">
            <a:extLst>
              <a:ext uri="{FF2B5EF4-FFF2-40B4-BE49-F238E27FC236}">
                <a16:creationId xmlns:a16="http://schemas.microsoft.com/office/drawing/2014/main" id="{D675B58E-2BBC-DC4E-B5A8-78D0F93D4F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2927" y="5384316"/>
            <a:ext cx="1574248" cy="1509825"/>
          </a:xfrm>
          <a:prstGeom prst="rect">
            <a:avLst/>
          </a:prstGeom>
          <a:effectLst>
            <a:softEdge rad="101600"/>
          </a:effectLst>
        </p:spPr>
      </p:pic>
    </p:spTree>
    <p:extLst>
      <p:ext uri="{BB962C8B-B14F-4D97-AF65-F5344CB8AC3E}">
        <p14:creationId xmlns:p14="http://schemas.microsoft.com/office/powerpoint/2010/main" val="9269354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Skupina 2">
            <a:extLst>
              <a:ext uri="{FF2B5EF4-FFF2-40B4-BE49-F238E27FC236}">
                <a16:creationId xmlns:a16="http://schemas.microsoft.com/office/drawing/2014/main" id="{237B9A25-AE27-0040-BA45-4313066738F1}"/>
              </a:ext>
            </a:extLst>
          </p:cNvPr>
          <p:cNvGrpSpPr/>
          <p:nvPr/>
        </p:nvGrpSpPr>
        <p:grpSpPr>
          <a:xfrm>
            <a:off x="3300829" y="711661"/>
            <a:ext cx="6010276" cy="916110"/>
            <a:chOff x="-591107" y="155304"/>
            <a:chExt cx="11090804" cy="916110"/>
          </a:xfrm>
        </p:grpSpPr>
        <p:sp>
          <p:nvSpPr>
            <p:cNvPr id="4" name="Zaoblený obdélník 3">
              <a:extLst>
                <a:ext uri="{FF2B5EF4-FFF2-40B4-BE49-F238E27FC236}">
                  <a16:creationId xmlns:a16="http://schemas.microsoft.com/office/drawing/2014/main" id="{9B218436-B326-8343-AD33-3ED9DD11EAEA}"/>
                </a:ext>
              </a:extLst>
            </p:cNvPr>
            <p:cNvSpPr/>
            <p:nvPr/>
          </p:nvSpPr>
          <p:spPr>
            <a:xfrm>
              <a:off x="-591107" y="155304"/>
              <a:ext cx="9998764" cy="91611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shade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shade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cs-CZ" dirty="0"/>
            </a:p>
          </p:txBody>
        </p:sp>
        <p:sp>
          <p:nvSpPr>
            <p:cNvPr id="5" name="Zaoblený obdélník 4">
              <a:extLst>
                <a:ext uri="{FF2B5EF4-FFF2-40B4-BE49-F238E27FC236}">
                  <a16:creationId xmlns:a16="http://schemas.microsoft.com/office/drawing/2014/main" id="{54300B78-A76B-CA41-998C-DA96C3957E03}"/>
                </a:ext>
              </a:extLst>
            </p:cNvPr>
            <p:cNvSpPr txBox="1"/>
            <p:nvPr/>
          </p:nvSpPr>
          <p:spPr>
            <a:xfrm>
              <a:off x="545654" y="244746"/>
              <a:ext cx="9954043" cy="82666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2870" tIns="102870" rIns="102870" bIns="102870" numCol="1" spcCol="1270" anchor="ctr" anchorCtr="0">
              <a:noAutofit/>
            </a:bodyPr>
            <a:lstStyle/>
            <a:p>
              <a:pPr marL="0" lvl="0" indent="0" algn="l"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None/>
              </a:pPr>
              <a:r>
                <a:rPr lang="en-US" sz="2700" kern="1200" dirty="0"/>
                <a:t>Jak ho </a:t>
              </a:r>
              <a:r>
                <a:rPr lang="en-US" sz="2700" kern="1200" dirty="0" err="1"/>
                <a:t>můžeme</a:t>
              </a:r>
              <a:r>
                <a:rPr lang="en-US" sz="2700" dirty="0"/>
                <a:t> </a:t>
              </a:r>
              <a:r>
                <a:rPr lang="en-US" sz="2700" kern="1200" dirty="0" err="1"/>
                <a:t>provést</a:t>
              </a:r>
              <a:r>
                <a:rPr lang="en-US" sz="2700" kern="1200" dirty="0"/>
                <a:t>? </a:t>
              </a:r>
            </a:p>
          </p:txBody>
        </p:sp>
      </p:grpSp>
      <p:sp>
        <p:nvSpPr>
          <p:cNvPr id="6" name="Zástupný symbol pro zápatí 11">
            <a:extLst>
              <a:ext uri="{FF2B5EF4-FFF2-40B4-BE49-F238E27FC236}">
                <a16:creationId xmlns:a16="http://schemas.microsoft.com/office/drawing/2014/main" id="{F635F031-A1B2-5E45-9E31-DD2B30CD3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7638" y="81153"/>
            <a:ext cx="5667375" cy="457200"/>
          </a:xfrm>
        </p:spPr>
        <p:txBody>
          <a:bodyPr/>
          <a:lstStyle/>
          <a:p>
            <a:r>
              <a:rPr lang="en-US" sz="1600" dirty="0" err="1">
                <a:solidFill>
                  <a:schemeClr val="tx1">
                    <a:lumMod val="75000"/>
                    <a:lumOff val="25000"/>
                    <a:alpha val="50000"/>
                  </a:schemeClr>
                </a:solidFill>
              </a:rPr>
              <a:t>Biomechanika</a:t>
            </a:r>
            <a:r>
              <a:rPr lang="en-US" sz="1600" dirty="0">
                <a:solidFill>
                  <a:schemeClr val="tx1">
                    <a:lumMod val="75000"/>
                    <a:lumOff val="25000"/>
                    <a:alpha val="50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  <a:alpha val="50000"/>
                  </a:schemeClr>
                </a:solidFill>
              </a:rPr>
              <a:t>odporovaného</a:t>
            </a:r>
            <a:r>
              <a:rPr lang="en-US" sz="1600" dirty="0">
                <a:solidFill>
                  <a:schemeClr val="tx1">
                    <a:lumMod val="75000"/>
                    <a:lumOff val="25000"/>
                    <a:alpha val="50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  <a:alpha val="50000"/>
                  </a:schemeClr>
                </a:solidFill>
              </a:rPr>
              <a:t>nádechu</a:t>
            </a:r>
            <a:endParaRPr lang="en-US" sz="1600" dirty="0">
              <a:solidFill>
                <a:schemeClr val="tx1">
                  <a:lumMod val="75000"/>
                  <a:lumOff val="25000"/>
                  <a:alpha val="50000"/>
                </a:schemeClr>
              </a:solidFill>
            </a:endParaRP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64B83437-D942-AF45-BD3E-BC14CC0B33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638" y="2269737"/>
            <a:ext cx="3863576" cy="3757612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C4570ED7-E0E5-8841-97EF-28C57D11910D}"/>
              </a:ext>
            </a:extLst>
          </p:cNvPr>
          <p:cNvSpPr txBox="1"/>
          <p:nvPr/>
        </p:nvSpPr>
        <p:spPr>
          <a:xfrm>
            <a:off x="652462" y="1801079"/>
            <a:ext cx="3368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/>
              <a:t>POWERBreathe</a:t>
            </a:r>
            <a:r>
              <a:rPr lang="cs-CZ" b="1" dirty="0"/>
              <a:t> </a:t>
            </a:r>
            <a:r>
              <a:rPr lang="cs-CZ" b="1" dirty="0" err="1"/>
              <a:t>Medic</a:t>
            </a:r>
            <a:endParaRPr lang="cs-CZ" b="1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ED990B19-734E-0649-9A9F-8DF01D53FF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7193" y="2269737"/>
            <a:ext cx="3757613" cy="3757613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54BEAF74-4E7B-B04F-B63E-8B7CA668C979}"/>
              </a:ext>
            </a:extLst>
          </p:cNvPr>
          <p:cNvSpPr txBox="1"/>
          <p:nvPr/>
        </p:nvSpPr>
        <p:spPr>
          <a:xfrm>
            <a:off x="4443032" y="1850913"/>
            <a:ext cx="3368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/>
              <a:t>POWERBreathe</a:t>
            </a:r>
            <a:r>
              <a:rPr lang="cs-CZ" b="1" dirty="0"/>
              <a:t> Medium</a:t>
            </a: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C31C9670-C129-FB4F-9437-29DD41BDE4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8343" y="2269737"/>
            <a:ext cx="3926019" cy="3757612"/>
          </a:xfrm>
          <a:prstGeom prst="rect">
            <a:avLst/>
          </a:prstGeom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55686A4D-6ED7-4544-AD13-4AEB7E72FAE5}"/>
              </a:ext>
            </a:extLst>
          </p:cNvPr>
          <p:cNvSpPr txBox="1"/>
          <p:nvPr/>
        </p:nvSpPr>
        <p:spPr>
          <a:xfrm>
            <a:off x="9094275" y="1866735"/>
            <a:ext cx="3097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/>
              <a:t>Threshold</a:t>
            </a:r>
            <a:r>
              <a:rPr lang="cs-CZ" b="1" dirty="0"/>
              <a:t> IMT</a:t>
            </a: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2C68B239-E7C9-4844-A133-1B7B1CD41E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79150" y="0"/>
            <a:ext cx="1212850" cy="1275985"/>
          </a:xfrm>
          <a:prstGeom prst="rect">
            <a:avLst/>
          </a:prstGeom>
          <a:effectLst>
            <a:outerShdw blurRad="495300" dist="50800" dir="5400000" algn="ctr" rotWithShape="0">
              <a:srgbClr val="000000">
                <a:alpha val="12000"/>
              </a:srgbClr>
            </a:outerShdw>
            <a:softEdge rad="88900"/>
          </a:effectLst>
        </p:spPr>
      </p:pic>
    </p:spTree>
    <p:extLst>
      <p:ext uri="{BB962C8B-B14F-4D97-AF65-F5344CB8AC3E}">
        <p14:creationId xmlns:p14="http://schemas.microsoft.com/office/powerpoint/2010/main" val="13687186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19CA3C52-71F5-EC46-A857-AA3005AD3F6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740732" y="1828800"/>
            <a:ext cx="10244443" cy="4108795"/>
          </a:xfrm>
        </p:spPr>
        <p:txBody>
          <a:bodyPr>
            <a:normAutofit/>
          </a:bodyPr>
          <a:lstStyle/>
          <a:p>
            <a:endParaRPr lang="cs-CZ" dirty="0"/>
          </a:p>
          <a:p>
            <a:pPr marL="533400" lvl="1" indent="-317500">
              <a:buFont typeface="Arial" panose="020B0604020202020204" pitchFamily="34" charset="0"/>
              <a:buChar char="•"/>
            </a:pPr>
            <a:endParaRPr lang="cs-CZ" sz="3200" dirty="0"/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C87C25CB-3F83-EB49-878F-5ADE7F528D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5141" y="642260"/>
            <a:ext cx="10089784" cy="1345269"/>
          </a:xfrm>
        </p:spPr>
        <p:txBody>
          <a:bodyPr>
            <a:normAutofit/>
          </a:bodyPr>
          <a:lstStyle/>
          <a:p>
            <a:pPr algn="ctr"/>
            <a:r>
              <a:rPr lang="cs-CZ" sz="3600" dirty="0">
                <a:solidFill>
                  <a:srgbClr val="365585"/>
                </a:solidFill>
              </a:rPr>
              <a:t>CÍL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44286AAB-062B-4346-91F5-203877E2C7E9}"/>
              </a:ext>
            </a:extLst>
          </p:cNvPr>
          <p:cNvSpPr txBox="1"/>
          <p:nvPr/>
        </p:nvSpPr>
        <p:spPr>
          <a:xfrm>
            <a:off x="443753" y="349624"/>
            <a:ext cx="41282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5EDAB0B6-35EA-644F-B8AA-F12373A1E251}"/>
              </a:ext>
            </a:extLst>
          </p:cNvPr>
          <p:cNvSpPr txBox="1"/>
          <p:nvPr/>
        </p:nvSpPr>
        <p:spPr>
          <a:xfrm>
            <a:off x="554891" y="371948"/>
            <a:ext cx="4925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12" name="Zástupný symbol pro zápatí 11">
            <a:extLst>
              <a:ext uri="{FF2B5EF4-FFF2-40B4-BE49-F238E27FC236}">
                <a16:creationId xmlns:a16="http://schemas.microsoft.com/office/drawing/2014/main" id="{FD47AFF9-6358-F34B-8D58-7CF42F03F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4060" y="89323"/>
            <a:ext cx="5667375" cy="457200"/>
          </a:xfrm>
        </p:spPr>
        <p:txBody>
          <a:bodyPr/>
          <a:lstStyle/>
          <a:p>
            <a:r>
              <a:rPr lang="en-US" sz="1600" dirty="0" err="1">
                <a:solidFill>
                  <a:schemeClr val="tx1">
                    <a:lumMod val="75000"/>
                    <a:lumOff val="25000"/>
                    <a:alpha val="50000"/>
                  </a:schemeClr>
                </a:solidFill>
              </a:rPr>
              <a:t>Biomechanika</a:t>
            </a:r>
            <a:r>
              <a:rPr lang="en-US" sz="1600" dirty="0">
                <a:solidFill>
                  <a:schemeClr val="tx1">
                    <a:lumMod val="75000"/>
                    <a:lumOff val="25000"/>
                    <a:alpha val="50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  <a:alpha val="50000"/>
                  </a:schemeClr>
                </a:solidFill>
              </a:rPr>
              <a:t>odporovaného</a:t>
            </a:r>
            <a:r>
              <a:rPr lang="en-US" sz="1600" dirty="0">
                <a:solidFill>
                  <a:schemeClr val="tx1">
                    <a:lumMod val="75000"/>
                    <a:lumOff val="25000"/>
                    <a:alpha val="50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  <a:alpha val="50000"/>
                  </a:schemeClr>
                </a:solidFill>
              </a:rPr>
              <a:t>nádechu</a:t>
            </a:r>
            <a:endParaRPr lang="en-US" sz="1600" dirty="0">
              <a:solidFill>
                <a:schemeClr val="tx1">
                  <a:lumMod val="75000"/>
                  <a:lumOff val="25000"/>
                  <a:alpha val="50000"/>
                </a:schemeClr>
              </a:solidFill>
            </a:endParaRPr>
          </a:p>
        </p:txBody>
      </p:sp>
      <p:graphicFrame>
        <p:nvGraphicFramePr>
          <p:cNvPr id="16" name="Zástupný obsah 2">
            <a:extLst>
              <a:ext uri="{FF2B5EF4-FFF2-40B4-BE49-F238E27FC236}">
                <a16:creationId xmlns:a16="http://schemas.microsoft.com/office/drawing/2014/main" id="{8D60A0D2-B8BC-904D-8F1B-96BCC9E3003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28797559"/>
              </p:ext>
            </p:extLst>
          </p:nvPr>
        </p:nvGraphicFramePr>
        <p:xfrm>
          <a:off x="1928812" y="2432002"/>
          <a:ext cx="9140295" cy="37837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Obrázek 7">
            <a:extLst>
              <a:ext uri="{FF2B5EF4-FFF2-40B4-BE49-F238E27FC236}">
                <a16:creationId xmlns:a16="http://schemas.microsoft.com/office/drawing/2014/main" id="{D9D35C95-B525-0B4B-92A4-22A659BC05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79150" y="0"/>
            <a:ext cx="1212850" cy="1275985"/>
          </a:xfrm>
          <a:prstGeom prst="rect">
            <a:avLst/>
          </a:prstGeom>
          <a:effectLst>
            <a:outerShdw blurRad="495300" dist="50800" dir="5400000" algn="ctr" rotWithShape="0">
              <a:srgbClr val="000000">
                <a:alpha val="12000"/>
              </a:srgbClr>
            </a:outerShdw>
            <a:softEdge rad="88900"/>
          </a:effectLst>
        </p:spPr>
      </p:pic>
    </p:spTree>
    <p:extLst>
      <p:ext uri="{BB962C8B-B14F-4D97-AF65-F5344CB8AC3E}">
        <p14:creationId xmlns:p14="http://schemas.microsoft.com/office/powerpoint/2010/main" val="23051487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B348D2A-4339-834F-9DB5-01B5245F70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0714" y="888233"/>
            <a:ext cx="8770571" cy="1115977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rgbClr val="365585"/>
                </a:solidFill>
              </a:rPr>
              <a:t>		Typy svalových vláken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6471B62-23B9-4543-9E82-F2CE5E9A61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20239" y="2371725"/>
            <a:ext cx="8770571" cy="4486275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rgbClr val="365585"/>
                </a:solidFill>
              </a:rPr>
              <a:t>Typ I (SO) </a:t>
            </a:r>
            <a:r>
              <a:rPr lang="cs-CZ" dirty="0"/>
              <a:t>– „</a:t>
            </a:r>
            <a:r>
              <a:rPr lang="cs-CZ" dirty="0" err="1"/>
              <a:t>slow</a:t>
            </a:r>
            <a:r>
              <a:rPr lang="cs-CZ" dirty="0"/>
              <a:t> </a:t>
            </a:r>
            <a:r>
              <a:rPr lang="cs-CZ" dirty="0" err="1"/>
              <a:t>oxidative</a:t>
            </a:r>
            <a:r>
              <a:rPr lang="cs-CZ" dirty="0"/>
              <a:t>“: schopnost pomalejší kontrakce, relativně slabší, významná odolnost vůči únavě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rgbClr val="365585"/>
                </a:solidFill>
              </a:rPr>
              <a:t>Typ IIA (FOG) </a:t>
            </a:r>
            <a:r>
              <a:rPr lang="cs-CZ" dirty="0"/>
              <a:t>- „fast </a:t>
            </a:r>
            <a:r>
              <a:rPr lang="cs-CZ" dirty="0" err="1"/>
              <a:t>oxidative</a:t>
            </a:r>
            <a:r>
              <a:rPr lang="cs-CZ" dirty="0"/>
              <a:t>“: schopnost středně rychlé a silné kontrakce, velká odolnost vůči únavě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rgbClr val="365585"/>
                </a:solidFill>
              </a:rPr>
              <a:t>Typ IIB (FG)</a:t>
            </a:r>
            <a:r>
              <a:rPr lang="cs-CZ" dirty="0">
                <a:solidFill>
                  <a:srgbClr val="365585"/>
                </a:solidFill>
              </a:rPr>
              <a:t> </a:t>
            </a:r>
            <a:r>
              <a:rPr lang="cs-CZ" dirty="0"/>
              <a:t>- „fast </a:t>
            </a:r>
            <a:r>
              <a:rPr lang="cs-CZ" dirty="0" err="1"/>
              <a:t>glycolytic</a:t>
            </a:r>
            <a:r>
              <a:rPr lang="cs-CZ" dirty="0"/>
              <a:t>“: schopnost velmi rychlé a silné kontrakce, menší odolnost vůči únavě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CCD42416-DEA4-0144-AEE2-C825D53346B4}"/>
              </a:ext>
            </a:extLst>
          </p:cNvPr>
          <p:cNvSpPr/>
          <p:nvPr/>
        </p:nvSpPr>
        <p:spPr>
          <a:xfrm>
            <a:off x="128587" y="167876"/>
            <a:ext cx="685383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>
                <a:solidFill>
                  <a:schemeClr val="tx1">
                    <a:lumMod val="75000"/>
                    <a:lumOff val="25000"/>
                    <a:alpha val="50000"/>
                  </a:schemeClr>
                </a:solidFill>
                <a:latin typeface="+mj-lt"/>
              </a:rPr>
              <a:t>Biomechanika</a:t>
            </a:r>
            <a:r>
              <a:rPr lang="en-US" sz="1600" dirty="0">
                <a:solidFill>
                  <a:schemeClr val="tx1">
                    <a:lumMod val="75000"/>
                    <a:lumOff val="25000"/>
                    <a:alpha val="50000"/>
                  </a:schemeClr>
                </a:solidFill>
                <a:latin typeface="+mj-lt"/>
              </a:rPr>
              <a:t>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  <a:alpha val="50000"/>
                  </a:schemeClr>
                </a:solidFill>
                <a:latin typeface="+mj-lt"/>
              </a:rPr>
              <a:t>odporovaného</a:t>
            </a:r>
            <a:r>
              <a:rPr lang="en-US" sz="1600" dirty="0">
                <a:solidFill>
                  <a:schemeClr val="tx1">
                    <a:lumMod val="75000"/>
                    <a:lumOff val="25000"/>
                    <a:alpha val="50000"/>
                  </a:schemeClr>
                </a:solidFill>
                <a:latin typeface="+mj-lt"/>
              </a:rPr>
              <a:t>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  <a:alpha val="50000"/>
                  </a:schemeClr>
                </a:solidFill>
                <a:latin typeface="+mj-lt"/>
              </a:rPr>
              <a:t>nádechu</a:t>
            </a:r>
            <a:r>
              <a:rPr lang="en-US" sz="1600" dirty="0">
                <a:solidFill>
                  <a:schemeClr val="tx1">
                    <a:lumMod val="75000"/>
                    <a:lumOff val="25000"/>
                    <a:alpha val="50000"/>
                  </a:schemeClr>
                </a:solidFill>
                <a:latin typeface="+mj-lt"/>
              </a:rPr>
              <a:t> – PODROBNĚJŠÍ VHLED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0B7ED17-828A-1E44-B7C6-F51B4A7E5A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9150" y="0"/>
            <a:ext cx="1212850" cy="1275985"/>
          </a:xfrm>
          <a:prstGeom prst="rect">
            <a:avLst/>
          </a:prstGeom>
          <a:effectLst>
            <a:outerShdw blurRad="495300" dist="50800" dir="5400000" algn="ctr" rotWithShape="0">
              <a:srgbClr val="000000">
                <a:alpha val="12000"/>
              </a:srgbClr>
            </a:outerShdw>
            <a:softEdge rad="88900"/>
          </a:effectLst>
        </p:spPr>
      </p:pic>
    </p:spTree>
    <p:extLst>
      <p:ext uri="{BB962C8B-B14F-4D97-AF65-F5344CB8AC3E}">
        <p14:creationId xmlns:p14="http://schemas.microsoft.com/office/powerpoint/2010/main" val="16495602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B6B1BE1-3C0F-364C-9DE5-2C4447A9FF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7326" y="456507"/>
            <a:ext cx="9676398" cy="1345269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>
                <a:solidFill>
                  <a:srgbClr val="365585"/>
                </a:solidFill>
              </a:rPr>
              <a:t>Distribuce vláken v rámci inspiračních svalů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8813D45-466D-F447-8B34-81EE7EACB8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67326" y="2312276"/>
            <a:ext cx="9862662" cy="4317124"/>
          </a:xfrm>
        </p:spPr>
        <p:txBody>
          <a:bodyPr>
            <a:normAutofit fontScale="77500" lnSpcReduction="2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b="1" dirty="0"/>
              <a:t>Dospělý člověk:</a:t>
            </a:r>
          </a:p>
          <a:p>
            <a:pPr marL="892175" indent="-395288">
              <a:buFont typeface="Arial" panose="020B0604020202020204" pitchFamily="34" charset="0"/>
              <a:buChar char="•"/>
            </a:pPr>
            <a:r>
              <a:rPr lang="cs-CZ" sz="2400" dirty="0"/>
              <a:t>Bránice: 55% SO vláken, 21% FOG, 24% FG</a:t>
            </a:r>
          </a:p>
          <a:p>
            <a:pPr marL="892175" indent="-292100">
              <a:buFont typeface="Arial" panose="020B0604020202020204" pitchFamily="34" charset="0"/>
              <a:buChar char="•"/>
            </a:pPr>
            <a:r>
              <a:rPr lang="cs-CZ" sz="2400" dirty="0"/>
              <a:t>Interkostální svaly: více fragmentované, okolo 60% SO vláken</a:t>
            </a:r>
          </a:p>
          <a:p>
            <a:pPr marL="600075"/>
            <a:endParaRPr lang="cs-CZ" sz="2400" dirty="0"/>
          </a:p>
          <a:p>
            <a:pPr marL="309563" indent="-309563">
              <a:buFont typeface="Arial" panose="020B0604020202020204" pitchFamily="34" charset="0"/>
              <a:buChar char="•"/>
            </a:pPr>
            <a:r>
              <a:rPr lang="cs-CZ" sz="2400" dirty="0"/>
              <a:t>Změna poměrů u pacientů s chronickým respiračním onemocněním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  <a:p>
            <a:endParaRPr lang="cs-CZ" dirty="0"/>
          </a:p>
          <a:p>
            <a:br>
              <a:rPr lang="cs-CZ" dirty="0"/>
            </a:br>
            <a:endParaRPr lang="cs-CZ" dirty="0"/>
          </a:p>
          <a:p>
            <a:pPr marL="15875"/>
            <a:endParaRPr lang="cs-CZ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4DE950E3-CDE1-6F43-BE5E-829F3232B921}"/>
              </a:ext>
            </a:extLst>
          </p:cNvPr>
          <p:cNvSpPr txBox="1"/>
          <p:nvPr/>
        </p:nvSpPr>
        <p:spPr>
          <a:xfrm>
            <a:off x="496956" y="5801328"/>
            <a:ext cx="1219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cs-CZ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Zdroj: </a:t>
            </a:r>
            <a:r>
              <a:rPr lang="cs-CZ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Polla</a:t>
            </a:r>
            <a:r>
              <a:rPr lang="cs-CZ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 B, </a:t>
            </a:r>
            <a:r>
              <a:rPr lang="cs-CZ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D’Antona</a:t>
            </a:r>
            <a:r>
              <a:rPr lang="cs-CZ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 G, </a:t>
            </a:r>
            <a:r>
              <a:rPr lang="cs-CZ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Bottinelli</a:t>
            </a:r>
            <a:r>
              <a:rPr lang="cs-CZ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 </a:t>
            </a:r>
            <a:r>
              <a:rPr lang="cs-CZ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R</a:t>
            </a:r>
            <a:r>
              <a:rPr lang="cs-CZ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et al </a:t>
            </a:r>
            <a:r>
              <a:rPr lang="cs-CZ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Respiratory</a:t>
            </a:r>
            <a:r>
              <a:rPr lang="cs-CZ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cs-CZ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muscle</a:t>
            </a:r>
            <a:r>
              <a:rPr lang="cs-CZ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cs-CZ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fibres</a:t>
            </a:r>
            <a:r>
              <a:rPr lang="cs-CZ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 </a:t>
            </a:r>
            <a:r>
              <a:rPr lang="cs-CZ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specialisation</a:t>
            </a:r>
            <a:r>
              <a:rPr lang="cs-CZ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and plasticity, </a:t>
            </a:r>
            <a:r>
              <a:rPr lang="cs-CZ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Thorax</a:t>
            </a:r>
            <a:r>
              <a:rPr lang="cs-CZ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 2004;</a:t>
            </a:r>
            <a:r>
              <a:rPr lang="cs-CZ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59:</a:t>
            </a:r>
            <a:r>
              <a:rPr lang="cs-CZ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808-817. </a:t>
            </a:r>
          </a:p>
          <a:p>
            <a:endParaRPr lang="cs-CZ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D8C4442C-55FF-4845-A13A-6D725E49F271}"/>
              </a:ext>
            </a:extLst>
          </p:cNvPr>
          <p:cNvSpPr/>
          <p:nvPr/>
        </p:nvSpPr>
        <p:spPr>
          <a:xfrm>
            <a:off x="131899" y="84250"/>
            <a:ext cx="646105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>
                <a:solidFill>
                  <a:schemeClr val="tx1">
                    <a:lumMod val="75000"/>
                    <a:lumOff val="25000"/>
                    <a:alpha val="50000"/>
                  </a:schemeClr>
                </a:solidFill>
              </a:rPr>
              <a:t>Biomechanika</a:t>
            </a:r>
            <a:r>
              <a:rPr lang="en-US" sz="1600" dirty="0">
                <a:solidFill>
                  <a:schemeClr val="tx1">
                    <a:lumMod val="75000"/>
                    <a:lumOff val="25000"/>
                    <a:alpha val="50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  <a:alpha val="50000"/>
                  </a:schemeClr>
                </a:solidFill>
              </a:rPr>
              <a:t>odporovaného</a:t>
            </a:r>
            <a:r>
              <a:rPr lang="en-US" sz="1600" dirty="0">
                <a:solidFill>
                  <a:schemeClr val="tx1">
                    <a:lumMod val="75000"/>
                    <a:lumOff val="25000"/>
                    <a:alpha val="50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  <a:alpha val="50000"/>
                  </a:schemeClr>
                </a:solidFill>
              </a:rPr>
              <a:t>nádechu</a:t>
            </a:r>
            <a:r>
              <a:rPr lang="en-US" sz="1600" dirty="0">
                <a:solidFill>
                  <a:schemeClr val="tx1">
                    <a:lumMod val="75000"/>
                    <a:lumOff val="25000"/>
                    <a:alpha val="50000"/>
                  </a:schemeClr>
                </a:solidFill>
              </a:rPr>
              <a:t> – PODROBNĚJŠÍ VHLED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080A0CA1-3E33-E146-B7B6-0AAD1B6A14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0906" y="26298"/>
            <a:ext cx="1048275" cy="1102843"/>
          </a:xfrm>
          <a:prstGeom prst="rect">
            <a:avLst/>
          </a:prstGeom>
          <a:effectLst>
            <a:outerShdw blurRad="495300" dist="50800" dir="5400000" algn="ctr" rotWithShape="0">
              <a:srgbClr val="000000">
                <a:alpha val="12000"/>
              </a:srgbClr>
            </a:outerShdw>
            <a:softEdge rad="88900"/>
          </a:effectLst>
        </p:spPr>
      </p:pic>
    </p:spTree>
    <p:extLst>
      <p:ext uri="{BB962C8B-B14F-4D97-AF65-F5344CB8AC3E}">
        <p14:creationId xmlns:p14="http://schemas.microsoft.com/office/powerpoint/2010/main" val="37312907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7FA454A-3A48-354C-95B1-2227C9BFB0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1221" y="0"/>
            <a:ext cx="8770571" cy="1345269"/>
          </a:xfrm>
        </p:spPr>
        <p:txBody>
          <a:bodyPr>
            <a:normAutofit/>
          </a:bodyPr>
          <a:lstStyle/>
          <a:p>
            <a:pPr algn="ctr"/>
            <a:r>
              <a:rPr lang="cs-CZ" dirty="0">
                <a:solidFill>
                  <a:srgbClr val="365585"/>
                </a:solidFill>
              </a:rPr>
              <a:t>Adaptace svalu vlivem zátěže</a:t>
            </a:r>
            <a:endParaRPr lang="cs-CZ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7F15AE50-A2BB-2240-9B7A-14D05B4746F7}"/>
              </a:ext>
            </a:extLst>
          </p:cNvPr>
          <p:cNvSpPr txBox="1"/>
          <p:nvPr/>
        </p:nvSpPr>
        <p:spPr>
          <a:xfrm>
            <a:off x="4814887" y="1457325"/>
            <a:ext cx="3886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dirty="0">
                <a:solidFill>
                  <a:srgbClr val="365585"/>
                </a:solidFill>
              </a:rPr>
              <a:t>Vytrvalostní zátěž</a:t>
            </a:r>
          </a:p>
        </p:txBody>
      </p:sp>
      <p:graphicFrame>
        <p:nvGraphicFramePr>
          <p:cNvPr id="8" name="Zástupný obsah 2">
            <a:extLst>
              <a:ext uri="{FF2B5EF4-FFF2-40B4-BE49-F238E27FC236}">
                <a16:creationId xmlns:a16="http://schemas.microsoft.com/office/drawing/2014/main" id="{15EBDBAF-3DBA-5B42-9CE9-81AA20B8B4A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86643891"/>
              </p:ext>
            </p:extLst>
          </p:nvPr>
        </p:nvGraphicFramePr>
        <p:xfrm>
          <a:off x="1887904" y="2416831"/>
          <a:ext cx="9078730" cy="28860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Obdélník 9">
            <a:extLst>
              <a:ext uri="{FF2B5EF4-FFF2-40B4-BE49-F238E27FC236}">
                <a16:creationId xmlns:a16="http://schemas.microsoft.com/office/drawing/2014/main" id="{A3F9929C-F306-F24C-AA0A-3EBEA765AD55}"/>
              </a:ext>
            </a:extLst>
          </p:cNvPr>
          <p:cNvSpPr/>
          <p:nvPr/>
        </p:nvSpPr>
        <p:spPr>
          <a:xfrm>
            <a:off x="149794" y="26298"/>
            <a:ext cx="72939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chemeClr val="tx1">
                    <a:lumMod val="75000"/>
                    <a:lumOff val="25000"/>
                    <a:alpha val="50000"/>
                  </a:schemeClr>
                </a:solidFill>
              </a:rPr>
              <a:t>Biomechanika</a:t>
            </a:r>
            <a:r>
              <a:rPr lang="en-US" dirty="0">
                <a:solidFill>
                  <a:schemeClr val="tx1">
                    <a:lumMod val="75000"/>
                    <a:lumOff val="25000"/>
                    <a:alpha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  <a:alpha val="50000"/>
                  </a:schemeClr>
                </a:solidFill>
              </a:rPr>
              <a:t>odporovaného</a:t>
            </a:r>
            <a:r>
              <a:rPr lang="en-US" dirty="0">
                <a:solidFill>
                  <a:schemeClr val="tx1">
                    <a:lumMod val="75000"/>
                    <a:lumOff val="25000"/>
                    <a:alpha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  <a:alpha val="50000"/>
                  </a:schemeClr>
                </a:solidFill>
              </a:rPr>
              <a:t>nádechu</a:t>
            </a:r>
            <a:r>
              <a:rPr lang="en-US" dirty="0">
                <a:solidFill>
                  <a:schemeClr val="tx1">
                    <a:lumMod val="75000"/>
                    <a:lumOff val="25000"/>
                    <a:alpha val="50000"/>
                  </a:schemeClr>
                </a:solidFill>
              </a:rPr>
              <a:t> – PODROBNĚJŠÍ VHLED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726C5E35-D7CB-5C45-9C89-E5E6B599E8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70906" y="26298"/>
            <a:ext cx="1048275" cy="1102843"/>
          </a:xfrm>
          <a:prstGeom prst="rect">
            <a:avLst/>
          </a:prstGeom>
          <a:effectLst>
            <a:outerShdw blurRad="495300" dist="50800" dir="5400000" algn="ctr" rotWithShape="0">
              <a:srgbClr val="000000">
                <a:alpha val="12000"/>
              </a:srgbClr>
            </a:outerShdw>
            <a:softEdge rad="88900"/>
          </a:effectLst>
        </p:spPr>
      </p:pic>
    </p:spTree>
    <p:extLst>
      <p:ext uri="{BB962C8B-B14F-4D97-AF65-F5344CB8AC3E}">
        <p14:creationId xmlns:p14="http://schemas.microsoft.com/office/powerpoint/2010/main" val="41495746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7FA454A-3A48-354C-95B1-2227C9BFB0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0714" y="68052"/>
            <a:ext cx="8770571" cy="1345269"/>
          </a:xfrm>
        </p:spPr>
        <p:txBody>
          <a:bodyPr/>
          <a:lstStyle/>
          <a:p>
            <a:pPr algn="ctr"/>
            <a:r>
              <a:rPr lang="cs-CZ" dirty="0">
                <a:solidFill>
                  <a:srgbClr val="365585"/>
                </a:solidFill>
              </a:rPr>
              <a:t>Adaptace svalu vlivem zátěže</a:t>
            </a:r>
            <a:endParaRPr lang="cs-CZ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7F15AE50-A2BB-2240-9B7A-14D05B4746F7}"/>
              </a:ext>
            </a:extLst>
          </p:cNvPr>
          <p:cNvSpPr txBox="1"/>
          <p:nvPr/>
        </p:nvSpPr>
        <p:spPr>
          <a:xfrm>
            <a:off x="4814887" y="1457325"/>
            <a:ext cx="3886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dirty="0">
                <a:solidFill>
                  <a:srgbClr val="365585"/>
                </a:solidFill>
              </a:rPr>
              <a:t>Silový trénink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C0434C0B-3D59-B340-AF72-2878E781E2C5}"/>
              </a:ext>
            </a:extLst>
          </p:cNvPr>
          <p:cNvSpPr/>
          <p:nvPr/>
        </p:nvSpPr>
        <p:spPr>
          <a:xfrm>
            <a:off x="232006" y="68052"/>
            <a:ext cx="75654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chemeClr val="tx1">
                    <a:lumMod val="75000"/>
                    <a:lumOff val="25000"/>
                    <a:alpha val="50000"/>
                  </a:schemeClr>
                </a:solidFill>
              </a:rPr>
              <a:t>Biomechanika</a:t>
            </a:r>
            <a:r>
              <a:rPr lang="en-US" dirty="0">
                <a:solidFill>
                  <a:schemeClr val="tx1">
                    <a:lumMod val="75000"/>
                    <a:lumOff val="25000"/>
                    <a:alpha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  <a:alpha val="50000"/>
                  </a:schemeClr>
                </a:solidFill>
              </a:rPr>
              <a:t>odporovaného</a:t>
            </a:r>
            <a:r>
              <a:rPr lang="en-US" dirty="0">
                <a:solidFill>
                  <a:schemeClr val="tx1">
                    <a:lumMod val="75000"/>
                    <a:lumOff val="25000"/>
                    <a:alpha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  <a:alpha val="50000"/>
                  </a:schemeClr>
                </a:solidFill>
              </a:rPr>
              <a:t>nádechu</a:t>
            </a:r>
            <a:r>
              <a:rPr lang="en-US" dirty="0">
                <a:solidFill>
                  <a:schemeClr val="tx1">
                    <a:lumMod val="75000"/>
                    <a:lumOff val="25000"/>
                    <a:alpha val="50000"/>
                  </a:schemeClr>
                </a:solidFill>
              </a:rPr>
              <a:t> – PODROBNĚJŠÍ VHLED</a:t>
            </a:r>
          </a:p>
        </p:txBody>
      </p:sp>
      <p:graphicFrame>
        <p:nvGraphicFramePr>
          <p:cNvPr id="9" name="Zástupný obsah 2">
            <a:extLst>
              <a:ext uri="{FF2B5EF4-FFF2-40B4-BE49-F238E27FC236}">
                <a16:creationId xmlns:a16="http://schemas.microsoft.com/office/drawing/2014/main" id="{72C269FE-9024-104F-8F35-E47335B84FB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25518825"/>
              </p:ext>
            </p:extLst>
          </p:nvPr>
        </p:nvGraphicFramePr>
        <p:xfrm>
          <a:off x="1843088" y="2357438"/>
          <a:ext cx="9067594" cy="33289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Obrázek 5">
            <a:extLst>
              <a:ext uri="{FF2B5EF4-FFF2-40B4-BE49-F238E27FC236}">
                <a16:creationId xmlns:a16="http://schemas.microsoft.com/office/drawing/2014/main" id="{9F64EE3A-207C-6A46-8EDF-975CC99C55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70906" y="26298"/>
            <a:ext cx="1048275" cy="1102843"/>
          </a:xfrm>
          <a:prstGeom prst="rect">
            <a:avLst/>
          </a:prstGeom>
          <a:effectLst>
            <a:outerShdw blurRad="495300" dist="50800" dir="5400000" algn="ctr" rotWithShape="0">
              <a:srgbClr val="000000">
                <a:alpha val="12000"/>
              </a:srgbClr>
            </a:outerShdw>
            <a:softEdge rad="88900"/>
          </a:effectLst>
        </p:spPr>
      </p:pic>
    </p:spTree>
    <p:extLst>
      <p:ext uri="{BB962C8B-B14F-4D97-AF65-F5344CB8AC3E}">
        <p14:creationId xmlns:p14="http://schemas.microsoft.com/office/powerpoint/2010/main" val="40562331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4BC572-88E2-604E-87B3-6F1F3F5EE2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2229" y="555047"/>
            <a:ext cx="8770571" cy="1345269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rgbClr val="365585"/>
                </a:solidFill>
              </a:rPr>
              <a:t>Prokázaný adaptační mechanismus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5339E7D-FC31-A240-A971-C53081DE0B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920240" y="2438399"/>
            <a:ext cx="9052560" cy="3965658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 err="1"/>
              <a:t>Ramírez-Sarmiento</a:t>
            </a:r>
            <a:r>
              <a:rPr lang="cs-CZ" b="1" dirty="0"/>
              <a:t> et al. (2002) </a:t>
            </a:r>
            <a:r>
              <a:rPr lang="cs-CZ" dirty="0"/>
              <a:t>– statisticky významný 38% proporční nárůst ve vláknech typu I, 21% nárůst velikosti vláken typu II u CHOPN pacientů       zlepšení silové a vytrvalostní složky inspiračních svalů, zvýšená odolnost proti svalovému vyčerpání</a:t>
            </a:r>
          </a:p>
        </p:txBody>
      </p:sp>
      <p:sp>
        <p:nvSpPr>
          <p:cNvPr id="5" name="Šipka vpravo 4">
            <a:extLst>
              <a:ext uri="{FF2B5EF4-FFF2-40B4-BE49-F238E27FC236}">
                <a16:creationId xmlns:a16="http://schemas.microsoft.com/office/drawing/2014/main" id="{34138A4E-93FC-D341-AFAB-C9EB31FA9D8D}"/>
              </a:ext>
            </a:extLst>
          </p:cNvPr>
          <p:cNvSpPr/>
          <p:nvPr/>
        </p:nvSpPr>
        <p:spPr>
          <a:xfrm>
            <a:off x="5805267" y="3429000"/>
            <a:ext cx="410307" cy="158262"/>
          </a:xfrm>
          <a:prstGeom prst="rightArrow">
            <a:avLst/>
          </a:prstGeom>
          <a:solidFill>
            <a:srgbClr val="365585"/>
          </a:solidFill>
          <a:ln>
            <a:solidFill>
              <a:srgbClr val="3655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rgbClr val="365585"/>
              </a:solidFill>
              <a:highlight>
                <a:srgbClr val="365585"/>
              </a:highlight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906D6C7C-A068-C74E-90C5-10EE178B1C8C}"/>
              </a:ext>
            </a:extLst>
          </p:cNvPr>
          <p:cNvSpPr txBox="1"/>
          <p:nvPr/>
        </p:nvSpPr>
        <p:spPr>
          <a:xfrm>
            <a:off x="314045" y="5788504"/>
            <a:ext cx="1156391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Zdroj: </a:t>
            </a:r>
            <a:r>
              <a:rPr lang="cs-CZ" sz="14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Ramirez-Sarmiento</a:t>
            </a:r>
            <a:r>
              <a:rPr lang="cs-CZ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A, </a:t>
            </a:r>
            <a:r>
              <a:rPr lang="cs-CZ" sz="14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Orozco-Levi</a:t>
            </a:r>
            <a:r>
              <a:rPr lang="cs-CZ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M, </a:t>
            </a:r>
            <a:r>
              <a:rPr lang="cs-CZ" sz="14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Guell</a:t>
            </a:r>
            <a:r>
              <a:rPr lang="cs-CZ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cs-CZ" sz="14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R</a:t>
            </a:r>
            <a:r>
              <a:rPr lang="cs-CZ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cs-CZ" sz="14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Barreiro</a:t>
            </a:r>
            <a:r>
              <a:rPr lang="cs-CZ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E, </a:t>
            </a:r>
            <a:r>
              <a:rPr lang="cs-CZ" sz="14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Hernandez</a:t>
            </a:r>
            <a:r>
              <a:rPr lang="cs-CZ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N, Mota S, </a:t>
            </a:r>
            <a:r>
              <a:rPr lang="cs-CZ" sz="14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Sangenis</a:t>
            </a:r>
            <a:r>
              <a:rPr lang="cs-CZ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M, </a:t>
            </a:r>
            <a:r>
              <a:rPr lang="cs-CZ" sz="14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Broquetas</a:t>
            </a:r>
            <a:r>
              <a:rPr lang="cs-CZ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JM, </a:t>
            </a:r>
            <a:r>
              <a:rPr lang="cs-CZ" sz="14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Casan</a:t>
            </a:r>
            <a:r>
              <a:rPr lang="cs-CZ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P, </a:t>
            </a:r>
            <a:r>
              <a:rPr lang="cs-CZ" sz="14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Gea</a:t>
            </a:r>
            <a:r>
              <a:rPr lang="cs-CZ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J. </a:t>
            </a:r>
            <a:r>
              <a:rPr lang="cs-CZ" sz="14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Inspiratory</a:t>
            </a:r>
            <a:r>
              <a:rPr lang="cs-CZ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cs-CZ" sz="14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muscle</a:t>
            </a:r>
            <a:r>
              <a:rPr lang="cs-CZ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cs-CZ" sz="14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training</a:t>
            </a:r>
            <a:r>
              <a:rPr lang="cs-CZ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in </a:t>
            </a:r>
            <a:r>
              <a:rPr lang="cs-CZ" sz="14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patients</a:t>
            </a:r>
            <a:r>
              <a:rPr lang="cs-CZ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cs-CZ" sz="14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with</a:t>
            </a:r>
            <a:r>
              <a:rPr lang="cs-CZ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cs-CZ" sz="14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chronic</a:t>
            </a:r>
            <a:r>
              <a:rPr lang="cs-CZ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cs-CZ" sz="14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obstructive</a:t>
            </a:r>
            <a:r>
              <a:rPr lang="cs-CZ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cs-CZ" sz="14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pulmonary</a:t>
            </a:r>
            <a:r>
              <a:rPr lang="cs-CZ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cs-CZ" sz="14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disease</a:t>
            </a:r>
            <a:r>
              <a:rPr lang="cs-CZ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 </a:t>
            </a:r>
            <a:r>
              <a:rPr lang="cs-CZ" sz="14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structural</a:t>
            </a:r>
            <a:r>
              <a:rPr lang="cs-CZ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cs-CZ" sz="14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adaptation</a:t>
            </a:r>
            <a:r>
              <a:rPr lang="cs-CZ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and </a:t>
            </a:r>
            <a:r>
              <a:rPr lang="cs-CZ" sz="14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physiologic</a:t>
            </a:r>
            <a:r>
              <a:rPr lang="cs-CZ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cs-CZ" sz="14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outcomes</a:t>
            </a:r>
            <a:r>
              <a:rPr lang="cs-CZ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</a:t>
            </a:r>
            <a:r>
              <a:rPr lang="cs-CZ" sz="14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Am</a:t>
            </a:r>
            <a:r>
              <a:rPr lang="cs-CZ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J Respir </a:t>
            </a:r>
            <a:r>
              <a:rPr lang="cs-CZ" sz="14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Crit</a:t>
            </a:r>
            <a:r>
              <a:rPr lang="cs-CZ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Care Med. 2002 Dec 1;166(11):1491-7. </a:t>
            </a:r>
            <a:r>
              <a:rPr lang="cs-CZ" sz="14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doi</a:t>
            </a:r>
            <a:r>
              <a:rPr lang="cs-CZ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 10.1164/rccm.200202-075OC. </a:t>
            </a:r>
            <a:r>
              <a:rPr lang="cs-CZ" sz="14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Epub</a:t>
            </a:r>
            <a:r>
              <a:rPr lang="cs-CZ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2002 Jul 19. PMID: 12406842.</a:t>
            </a:r>
          </a:p>
          <a:p>
            <a:endParaRPr lang="cs-CZ" dirty="0"/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8901EB84-21BB-C64B-AC1D-8D82B773F904}"/>
              </a:ext>
            </a:extLst>
          </p:cNvPr>
          <p:cNvSpPr/>
          <p:nvPr/>
        </p:nvSpPr>
        <p:spPr>
          <a:xfrm>
            <a:off x="224839" y="101340"/>
            <a:ext cx="718689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chemeClr val="tx1">
                    <a:lumMod val="75000"/>
                    <a:lumOff val="25000"/>
                    <a:alpha val="50000"/>
                  </a:schemeClr>
                </a:solidFill>
              </a:rPr>
              <a:t>Biomechanika</a:t>
            </a:r>
            <a:r>
              <a:rPr lang="en-US" dirty="0">
                <a:solidFill>
                  <a:schemeClr val="tx1">
                    <a:lumMod val="75000"/>
                    <a:lumOff val="25000"/>
                    <a:alpha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  <a:alpha val="50000"/>
                  </a:schemeClr>
                </a:solidFill>
              </a:rPr>
              <a:t>odporovaného</a:t>
            </a:r>
            <a:r>
              <a:rPr lang="en-US" dirty="0">
                <a:solidFill>
                  <a:schemeClr val="tx1">
                    <a:lumMod val="75000"/>
                    <a:lumOff val="25000"/>
                    <a:alpha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  <a:alpha val="50000"/>
                  </a:schemeClr>
                </a:solidFill>
              </a:rPr>
              <a:t>nádechu</a:t>
            </a:r>
            <a:r>
              <a:rPr lang="en-US" dirty="0">
                <a:solidFill>
                  <a:schemeClr val="tx1">
                    <a:lumMod val="75000"/>
                    <a:lumOff val="25000"/>
                    <a:alpha val="50000"/>
                  </a:schemeClr>
                </a:solidFill>
              </a:rPr>
              <a:t> – PODROBNĚJŠÍ VHLED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80A2CE58-B5AB-9A4A-AFDD-E1C1CC2C77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0906" y="26298"/>
            <a:ext cx="1048275" cy="1102843"/>
          </a:xfrm>
          <a:prstGeom prst="rect">
            <a:avLst/>
          </a:prstGeom>
          <a:effectLst>
            <a:outerShdw blurRad="495300" dist="50800" dir="5400000" algn="ctr" rotWithShape="0">
              <a:srgbClr val="000000">
                <a:alpha val="12000"/>
              </a:srgbClr>
            </a:outerShdw>
            <a:softEdge rad="88900"/>
          </a:effectLst>
        </p:spPr>
      </p:pic>
    </p:spTree>
    <p:extLst>
      <p:ext uri="{BB962C8B-B14F-4D97-AF65-F5344CB8AC3E}">
        <p14:creationId xmlns:p14="http://schemas.microsoft.com/office/powerpoint/2010/main" val="4151695483"/>
      </p:ext>
    </p:extLst>
  </p:cSld>
  <p:clrMapOvr>
    <a:masterClrMapping/>
  </p:clrMapOvr>
</p:sld>
</file>

<file path=ppt/theme/theme1.xml><?xml version="1.0" encoding="utf-8"?>
<a:theme xmlns:a="http://schemas.openxmlformats.org/drawingml/2006/main" name="SketchLinesVTI">
  <a:themeElements>
    <a:clrScheme name="SketchLines">
      <a:dk1>
        <a:sysClr val="windowText" lastClr="000000"/>
      </a:dk1>
      <a:lt1>
        <a:sysClr val="window" lastClr="FFFFFF"/>
      </a:lt1>
      <a:dk2>
        <a:srgbClr val="564E4E"/>
      </a:dk2>
      <a:lt2>
        <a:srgbClr val="EEEBE2"/>
      </a:lt2>
      <a:accent1>
        <a:srgbClr val="E54837"/>
      </a:accent1>
      <a:accent2>
        <a:srgbClr val="947F53"/>
      </a:accent2>
      <a:accent3>
        <a:srgbClr val="BE8D64"/>
      </a:accent3>
      <a:accent4>
        <a:srgbClr val="E0C171"/>
      </a:accent4>
      <a:accent5>
        <a:srgbClr val="968572"/>
      </a:accent5>
      <a:accent6>
        <a:srgbClr val="855D5D"/>
      </a:accent6>
      <a:hlink>
        <a:srgbClr val="CC9900"/>
      </a:hlink>
      <a:folHlink>
        <a:srgbClr val="96A9A9"/>
      </a:folHlink>
    </a:clrScheme>
    <a:fontScheme name="Custom 7">
      <a:majorFont>
        <a:latin typeface="Meiryo"/>
        <a:ea typeface=""/>
        <a:cs typeface=""/>
      </a:majorFont>
      <a:minorFont>
        <a:latin typeface="Meiryo"/>
        <a:ea typeface=""/>
        <a:cs typeface=""/>
      </a:minorFont>
    </a:fontScheme>
    <a:fmtScheme name="Feathered">
      <a:fillStyleLst>
        <a:solidFill>
          <a:schemeClr val="phClr"/>
        </a:solidFill>
        <a:solidFill>
          <a:schemeClr val="phClr">
            <a:tint val="67000"/>
            <a:satMod val="105000"/>
          </a:schemeClr>
        </a:soli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>
              <a:tint val="50000"/>
              <a:shade val="83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25400" dir="5400000" algn="ctr" rotWithShape="0">
              <a:srgbClr val="000000">
                <a:alpha val="20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etchLinesVTI" id="{8C0B0F05-C8D0-4078-9615-83E590287484}" vid="{43A7BC57-C1E3-4EE6-BDBC-5422DD574AF2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912</Words>
  <Application>Microsoft Office PowerPoint</Application>
  <PresentationFormat>Širokoúhlá obrazovka</PresentationFormat>
  <Paragraphs>155</Paragraphs>
  <Slides>22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22</vt:i4>
      </vt:variant>
    </vt:vector>
  </HeadingPairs>
  <TitlesOfParts>
    <vt:vector size="27" baseType="lpstr">
      <vt:lpstr>Meiryo</vt:lpstr>
      <vt:lpstr>Arial</vt:lpstr>
      <vt:lpstr>Calibri</vt:lpstr>
      <vt:lpstr>Corbel</vt:lpstr>
      <vt:lpstr>SketchLinesVTI</vt:lpstr>
      <vt:lpstr>BIOMECHANIKA ODPOROVANÉHO NÁDECHU</vt:lpstr>
      <vt:lpstr>Prezentace aplikace PowerPoint</vt:lpstr>
      <vt:lpstr>Prezentace aplikace PowerPoint</vt:lpstr>
      <vt:lpstr>CÍL</vt:lpstr>
      <vt:lpstr>  Typy svalových vláken </vt:lpstr>
      <vt:lpstr>Distribuce vláken v rámci inspiračních svalů</vt:lpstr>
      <vt:lpstr>Adaptace svalu vlivem zátěže</vt:lpstr>
      <vt:lpstr>Adaptace svalu vlivem zátěže</vt:lpstr>
      <vt:lpstr>Prokázaný adaptační mechanismus</vt:lpstr>
      <vt:lpstr>Prezentace aplikace PowerPoint</vt:lpstr>
      <vt:lpstr>Prezentace aplikace PowerPoint</vt:lpstr>
      <vt:lpstr>Prezentace aplikace PowerPoint</vt:lpstr>
      <vt:lpstr>Biomechanika odporovaného nádechu</vt:lpstr>
      <vt:lpstr>Optimální provedení </vt:lpstr>
      <vt:lpstr>Optimální provedení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SHRNUTÍ:</vt:lpstr>
      <vt:lpstr>DĚKUJI ZA POZORNOST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BIOMECHANIKA ODPOROVANÉHO NÁDECHU</dc:title>
  <dc:creator>Aneta Frajtová</dc:creator>
  <cp:lastModifiedBy>Stanka Kacrova</cp:lastModifiedBy>
  <cp:revision>7</cp:revision>
  <dcterms:created xsi:type="dcterms:W3CDTF">2022-05-15T15:28:05Z</dcterms:created>
  <dcterms:modified xsi:type="dcterms:W3CDTF">2022-06-23T10:02:22Z</dcterms:modified>
</cp:coreProperties>
</file>