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75" r:id="rId4"/>
    <p:sldId id="276" r:id="rId5"/>
    <p:sldId id="270" r:id="rId6"/>
    <p:sldId id="277" r:id="rId7"/>
    <p:sldId id="279" r:id="rId8"/>
    <p:sldId id="281" r:id="rId9"/>
    <p:sldId id="282" r:id="rId10"/>
    <p:sldId id="284" r:id="rId11"/>
    <p:sldId id="283" r:id="rId12"/>
    <p:sldId id="285" r:id="rId13"/>
    <p:sldId id="286" r:id="rId14"/>
    <p:sldId id="287" r:id="rId15"/>
    <p:sldId id="288" r:id="rId16"/>
    <p:sldId id="289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08"/>
    <p:restoredTop sz="88367"/>
  </p:normalViewPr>
  <p:slideViewPr>
    <p:cSldViewPr snapToGrid="0" snapToObjects="1">
      <p:cViewPr varScale="1">
        <p:scale>
          <a:sx n="97" d="100"/>
          <a:sy n="97" d="100"/>
        </p:scale>
        <p:origin x="1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94054-5257-C44D-BE89-F69C402F0BFD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A179C-2A8A-4840-BAE0-FCF52C9E1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626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A179C-2A8A-4840-BAE0-FCF52C9E1A2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7674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Vzhledem k tomu, že postižení plicních funkcí je kontinuum, je stanovení více pevných hranic pro definování stupňů v jistém smyslu umělé a může naznačovat odstupňované rozdíly, které nejsou opodstatněné.</a:t>
            </a:r>
          </a:p>
          <a:p>
            <a:r>
              <a:rPr lang="cs-CZ" dirty="0"/>
              <a:t>Dříve doporučené stupně závažnosti pro obstrukci průtoku vzduchu používaly procento predikované FEV1 s 5 stupni s použitím mezních hodnot 70 %, 60 % 50 % a 35 % (3). Použití procenta predikované hodnoty neposkytuje jednotné odstupňování napříč věkem (53, 89). Pro zohlednění pohlaví, výšky, věku a etnického původu jedince byla předchozí stupnice závažnosti obstrukce dýchání upravena pro z-skóre s hodnotami </a:t>
            </a:r>
            <a:r>
              <a:rPr lang="cs-CZ" dirty="0" err="1"/>
              <a:t>cut</a:t>
            </a:r>
            <a:r>
              <a:rPr lang="cs-CZ" dirty="0"/>
              <a:t> -2, -2,5, -3 a -4 (88, 90). Hraniční hodnoty Z-skóre mezi -1,65 a -2,5 mají malý rozdíl v riziku úmrtí, a proto byly sloučeny do mírné skupiny (obrázek 6). Jedinci se z-skóre mezi -2,5 a -4 vykazují mírné riziko úmrtí, a proto byly tyto kategorie sloučeny do kategorie nazvané “s". </a:t>
            </a:r>
          </a:p>
          <a:p>
            <a:endParaRPr lang="cs-CZ" dirty="0"/>
          </a:p>
          <a:p>
            <a:r>
              <a:rPr lang="cs-CZ" dirty="0" err="1"/>
              <a:t>Translated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www.DeepL.com</a:t>
            </a:r>
            <a:r>
              <a:rPr lang="cs-CZ" dirty="0"/>
              <a:t>/</a:t>
            </a:r>
            <a:r>
              <a:rPr lang="cs-CZ" dirty="0" err="1"/>
              <a:t>Translator</a:t>
            </a:r>
            <a:r>
              <a:rPr lang="cs-CZ" dirty="0"/>
              <a:t> (free </a:t>
            </a:r>
            <a:r>
              <a:rPr lang="cs-CZ" dirty="0" err="1"/>
              <a:t>version</a:t>
            </a:r>
            <a:r>
              <a:rPr lang="cs-CZ" dirty="0"/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A179C-2A8A-4840-BAE0-FCF52C9E1A2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7929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Tříleté sledování </a:t>
            </a:r>
            <a:r>
              <a:rPr lang="cs-CZ" b="1" dirty="0"/>
              <a:t>nespecifického vzorce </a:t>
            </a:r>
            <a:r>
              <a:rPr lang="cs-CZ" dirty="0"/>
              <a:t>prokázalo pokračování nespecifického vzorce u 2/3 osob, přičemž u zbylé 1/3 byla diagnostikována zjevná obstrukční nebo restrikční choroba. U současných a bývalých kuřáků, kdy není k dispozici TLC (typicky v populačních studiích), byl nespecifický vzorec označen jako "zachovalý poměr-porucha spirometrie" nebo "</a:t>
            </a:r>
            <a:r>
              <a:rPr lang="cs-CZ" dirty="0" err="1"/>
              <a:t>PRISm</a:t>
            </a:r>
            <a:r>
              <a:rPr lang="cs-CZ" dirty="0"/>
              <a:t>", který byl při následném sledování</a:t>
            </a:r>
          </a:p>
          <a:p>
            <a:r>
              <a:rPr lang="cs-CZ" dirty="0"/>
              <a:t>ukázalo, že je spojeno jak s typičtějšími restriktivními, tak obstrukčními vzorci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A179C-2A8A-4840-BAE0-FCF52C9E1A2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35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Pokus o počítačové zpracování toho co si </a:t>
            </a:r>
            <a:r>
              <a:rPr lang="cs-CZ" dirty="0" err="1"/>
              <a:t>myslíe</a:t>
            </a:r>
            <a:r>
              <a:rPr lang="cs-CZ" dirty="0"/>
              <a:t> nebo máme myslet??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A179C-2A8A-4840-BAE0-FCF52C9E1A2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565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Obsah: Text 8 + 46 stran suplementu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1EFAE-A841-B344-AA5E-C67BB2CEB22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482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KI:V původním textu z 2005 byl jen AIM 1 měsíc a omezení z důvodů bolesti na hrudi či v ústech a mentálních omezení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1EFAE-A841-B344-AA5E-C67BB2CEB22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5662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FVC musí být větší než nebo v rámci tolerance opakovatelnosti největší FVC pozorované před tímto manévrem v aktuální testovací sadě</a:t>
            </a:r>
          </a:p>
          <a:p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/>
              <a:t>acceptability and repeatability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1EFAE-A841-B344-AA5E-C67BB2CEB22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15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1EFAE-A841-B344-AA5E-C67BB2CEB22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833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FRC a </a:t>
            </a:r>
            <a:r>
              <a:rPr lang="cs-CZ" dirty="0" err="1"/>
              <a:t>ERVklesají</a:t>
            </a:r>
            <a:r>
              <a:rPr lang="cs-CZ" dirty="0"/>
              <a:t> při BMI nad 30kg/m2- podobně děti i </a:t>
            </a:r>
            <a:r>
              <a:rPr lang="cs-CZ" dirty="0" err="1"/>
              <a:t>dopělí</a:t>
            </a:r>
            <a:r>
              <a:rPr lang="cs-CZ" dirty="0"/>
              <a:t> obezita je definována jako 97mý </a:t>
            </a:r>
            <a:r>
              <a:rPr lang="cs-CZ" dirty="0" err="1"/>
              <a:t>perventil</a:t>
            </a:r>
            <a:endParaRPr lang="cs-CZ" dirty="0"/>
          </a:p>
          <a:p>
            <a:r>
              <a:rPr lang="cs-CZ" dirty="0" err="1"/>
              <a:t>extermně</a:t>
            </a:r>
            <a:r>
              <a:rPr lang="cs-CZ" dirty="0"/>
              <a:t> </a:t>
            </a:r>
            <a:r>
              <a:rPr lang="cs-CZ" dirty="0" err="1"/>
              <a:t>obezní</a:t>
            </a:r>
            <a:r>
              <a:rPr lang="cs-CZ" dirty="0"/>
              <a:t> mohou mít  </a:t>
            </a:r>
            <a:r>
              <a:rPr lang="cs-CZ" dirty="0" err="1"/>
              <a:t>obtr</a:t>
            </a:r>
            <a:r>
              <a:rPr lang="cs-CZ" dirty="0"/>
              <a:t> i </a:t>
            </a:r>
            <a:r>
              <a:rPr lang="cs-CZ" dirty="0" err="1"/>
              <a:t>restr</a:t>
            </a:r>
            <a:r>
              <a:rPr lang="cs-CZ" dirty="0"/>
              <a:t> obraz, plicní objemy a TLC většinou neklesají dokud BMI není na 40</a:t>
            </a:r>
          </a:p>
          <a:p>
            <a:r>
              <a:rPr lang="cs-CZ" dirty="0"/>
              <a:t>Nálezy u těchto osob musí být </a:t>
            </a:r>
            <a:r>
              <a:rPr lang="cs-CZ" dirty="0" err="1"/>
              <a:t>hodnoseny</a:t>
            </a:r>
            <a:r>
              <a:rPr lang="cs-CZ" dirty="0"/>
              <a:t> s velkou nejistotou</a:t>
            </a:r>
          </a:p>
          <a:p>
            <a:r>
              <a:rPr lang="cs-CZ" dirty="0"/>
              <a:t> praktické úvahy-referenční rovnice pro každý index- uvedeny, změna referenčních rovnic- přepočtení  dřívějších měření</a:t>
            </a:r>
          </a:p>
          <a:p>
            <a:r>
              <a:rPr lang="cs-CZ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A179C-2A8A-4840-BAE0-FCF52C9E1A2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51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Norma do 80% NH a FEV1/FVC 0,7- nepoužívat, často počáteční formy obstrukce patrny dříve než pokles FEV1/FVC</a:t>
            </a:r>
          </a:p>
          <a:p>
            <a:r>
              <a:rPr lang="cs-CZ" dirty="0"/>
              <a:t>Expozice škodlivinám, jiný vývoj plic funkcí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A179C-2A8A-4840-BAE0-FCF52C9E1A2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288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Diskuze-</a:t>
            </a:r>
          </a:p>
          <a:p>
            <a:r>
              <a:rPr lang="cs-CZ" dirty="0"/>
              <a:t>reverzibilita – kvalitativní pojem odrážející normalizaci FEV1/FVC po BD</a:t>
            </a:r>
          </a:p>
          <a:p>
            <a:r>
              <a:rPr lang="cs-CZ" dirty="0"/>
              <a:t> změna nad 8% BD změny- u 4000 </a:t>
            </a:r>
            <a:r>
              <a:rPr lang="cs-CZ" dirty="0" err="1"/>
              <a:t>hospit</a:t>
            </a:r>
            <a:r>
              <a:rPr lang="cs-CZ" dirty="0"/>
              <a:t>- nižší mortalita </a:t>
            </a:r>
            <a:r>
              <a:rPr lang="cs-CZ" dirty="0" err="1"/>
              <a:t>WardH</a:t>
            </a:r>
            <a:r>
              <a:rPr lang="cs-CZ" dirty="0"/>
              <a:t> et al, thorax2012,67:718-726</a:t>
            </a:r>
          </a:p>
          <a:p>
            <a:r>
              <a:rPr lang="cs-CZ" dirty="0"/>
              <a:t>, co je normální změna u zdravých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A179C-2A8A-4840-BAE0-FCF52C9E1A2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355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Reprodukovatelnost-vizuální část měření- součást reportu, pokles </a:t>
            </a:r>
            <a:r>
              <a:rPr lang="cs-CZ" dirty="0" err="1"/>
              <a:t>fce</a:t>
            </a:r>
            <a:r>
              <a:rPr lang="cs-CZ" dirty="0"/>
              <a:t> v čase- při opak. Měřeních- důležitější než srovnání 2 měření</a:t>
            </a:r>
          </a:p>
          <a:p>
            <a:r>
              <a:rPr lang="cs-CZ" dirty="0"/>
              <a:t> děti:14 </a:t>
            </a:r>
            <a:r>
              <a:rPr lang="cs-CZ" dirty="0" err="1"/>
              <a:t>leý</a:t>
            </a:r>
            <a:r>
              <a:rPr lang="cs-CZ" dirty="0"/>
              <a:t> kluk  pokles z 92 na 80% za 3 měsíce – z-</a:t>
            </a:r>
            <a:r>
              <a:rPr lang="cs-CZ" dirty="0" err="1"/>
              <a:t>score</a:t>
            </a:r>
            <a:r>
              <a:rPr lang="cs-CZ" dirty="0"/>
              <a:t> -2,12- mimo normu- </a:t>
            </a:r>
            <a:r>
              <a:rPr lang="cs-CZ" dirty="0" err="1"/>
              <a:t>patol</a:t>
            </a:r>
            <a:endParaRPr lang="cs-CZ" dirty="0"/>
          </a:p>
          <a:p>
            <a:r>
              <a:rPr lang="cs-CZ" dirty="0"/>
              <a:t> stejný pokles a 5 let- změna -1,56 </a:t>
            </a:r>
            <a:r>
              <a:rPr lang="cs-CZ" dirty="0" err="1"/>
              <a:t>zscore</a:t>
            </a:r>
            <a:r>
              <a:rPr lang="cs-CZ" dirty="0"/>
              <a:t>- norma</a:t>
            </a:r>
          </a:p>
          <a:p>
            <a:r>
              <a:rPr lang="cs-CZ" dirty="0"/>
              <a:t> </a:t>
            </a:r>
            <a:r>
              <a:rPr lang="cs-CZ" dirty="0" err="1"/>
              <a:t>Hodnity</a:t>
            </a:r>
            <a:r>
              <a:rPr lang="cs-CZ" dirty="0"/>
              <a:t> FEV1/</a:t>
            </a:r>
            <a:r>
              <a:rPr lang="cs-CZ" dirty="0" err="1"/>
              <a:t>Q</a:t>
            </a:r>
            <a:r>
              <a:rPr lang="cs-CZ" dirty="0"/>
              <a:t>- dělené hodnotou percentilu- čím blíže 1 , tím vyšší riziko úmrtí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A179C-2A8A-4840-BAE0-FCF52C9E1A2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66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506C6D-A26F-3319-8A30-AC64A926E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5517F55-0A70-F521-0BB0-D5AF70218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F95F74-2E93-41DC-452F-33B402BED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F58F-2D7A-BD46-8FEE-FB693EFDAA1B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CE5767-4324-E38B-5578-C33C89F60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CA3DA9-D6FF-14FD-5019-C5B0F1DEE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6B7A-19C1-6244-9BE9-5A1778AB5D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04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4C15E1-2A25-FE5D-F85D-708900ABB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EF8645D-58ED-07BD-0982-67A382814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4FF606-B1AA-AA07-850F-03495AFEE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F58F-2D7A-BD46-8FEE-FB693EFDAA1B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87C82B-63A8-8AD3-498A-39B222A7A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94E9AC-816D-A696-B583-66AE01190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6B7A-19C1-6244-9BE9-5A1778AB5D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433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0E90693-EF8F-2FC7-2C9D-74FD9CE8D4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0F306F-63AF-E976-C6E6-6B7A08E5F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C4827B-F87A-B51D-DF7F-50BE90D87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F58F-2D7A-BD46-8FEE-FB693EFDAA1B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65E178-4B48-FD48-665F-A4965A11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53FA6A-613B-1B62-ABD5-BDD4209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6B7A-19C1-6244-9BE9-5A1778AB5D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52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26F521-6574-65FF-3D7D-C37D6B74D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ADC52D-DF22-86E3-F8C9-D2334C302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BB3EE3-95C9-4900-3ED6-1D76CDAB6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F58F-2D7A-BD46-8FEE-FB693EFDAA1B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549A9C-6EDD-8234-77AE-C062D5364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B16C88-62B5-43FF-1B3F-1186F973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6B7A-19C1-6244-9BE9-5A1778AB5D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13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A5E631-BB30-36A2-D4AE-6E4A3B8B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0C313A-F582-FDD1-BFEF-523353BB9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A86820-71F4-E1D3-0F5B-308F692C2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F58F-2D7A-BD46-8FEE-FB693EFDAA1B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5D1E90-4D63-96B6-2A25-041330D94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BBC2C5-83B8-4751-905B-955B30AE0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6B7A-19C1-6244-9BE9-5A1778AB5D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39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049351-0E90-E91C-CA26-A1C53BCF4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52FD40-1780-4F18-E58D-16B84F919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17670D5-9E61-AFCF-3823-099D9DEF5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C397B96-008E-6E5E-0678-2B50A7A7B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F58F-2D7A-BD46-8FEE-FB693EFDAA1B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17BCD5-46DB-365E-2219-80264C9E8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FC29645-801A-CED1-FEFD-38FA50C30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6B7A-19C1-6244-9BE9-5A1778AB5D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287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01849-1433-8C2C-1F6A-E843569CF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ED5A95-AD87-E849-079F-347B3B485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9CDA501-8687-7705-7552-5F5ED263A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DDA865D-F189-A0AB-E786-2ED3A623CA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50B49F7-6CD6-2B9D-5FC3-EBFE9EADC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7E64FCF-1C12-A92F-BAB2-C962F0EE2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F58F-2D7A-BD46-8FEE-FB693EFDAA1B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F1583FA-A856-6A67-B9C9-E193F583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1BA7ADD-B659-A19A-666C-ED577293E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6B7A-19C1-6244-9BE9-5A1778AB5D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282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910B3B-A70D-7B1F-163D-8F0081284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33DA533-32DB-02B1-C63D-AAE46695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F58F-2D7A-BD46-8FEE-FB693EFDAA1B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A10865A-AD31-D90B-31B7-ABE089865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24491CB-97E5-639D-6BE7-1B5C2B76A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6B7A-19C1-6244-9BE9-5A1778AB5D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5594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62979BE-687F-4B55-78DA-833B032F8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F58F-2D7A-BD46-8FEE-FB693EFDAA1B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D2F3A29-A4F5-ACF4-4B32-35341FF12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E9480F-7EB6-02BB-0ECD-CCAB62053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6B7A-19C1-6244-9BE9-5A1778AB5D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769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325FC8-9B57-6B61-6846-25EDD12B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D43720-80E5-2627-55D0-D5239A546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5FC15A-54D4-454C-EB4C-4196A0C91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DA890A8-F233-13E8-EF0C-EE3156775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F58F-2D7A-BD46-8FEE-FB693EFDAA1B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9363057-4059-3006-1112-8DE14098B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A9F7BBA-23DD-F83F-38FE-CD974060A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6B7A-19C1-6244-9BE9-5A1778AB5D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702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00661A-5D71-D82A-0F4E-639C09F08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A3706FF-4E3C-EE42-0BAF-2E83450DBB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B4A8574-DC4C-0D3A-4EF2-47E3ACDF8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262CCE7-4728-5BE5-1161-5BF09CC6B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F58F-2D7A-BD46-8FEE-FB693EFDAA1B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A392FA-5C0B-8042-E469-3F7E5AFCA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8D0B1D-C3FB-E374-0A64-9CBAF11B1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6B7A-19C1-6244-9BE9-5A1778AB5D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59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B48FCBA-1D3F-E1DB-7621-C8DE3ED1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5CAF7B-F36B-3689-BF75-EB4F5EE45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727C0F-CE16-8AEE-C852-E31D5F76A0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5F58F-2D7A-BD46-8FEE-FB693EFDAA1B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F30BEC-CAF8-8912-CFE2-2D2D2C494D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70EA26-F215-F8EA-E34C-3C1B7CA32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6B7A-19C1-6244-9BE9-5A1778AB5D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8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doi.org/10.1007/s12553-019-00312-9" TargetMode="Externa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435A70-906C-FAE3-3685-68D09DF63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259" y="3566739"/>
            <a:ext cx="11835741" cy="807155"/>
          </a:xfrm>
        </p:spPr>
        <p:txBody>
          <a:bodyPr>
            <a:normAutofit fontScale="90000"/>
          </a:bodyPr>
          <a:lstStyle/>
          <a:p>
            <a:br>
              <a:rPr lang="cs-CZ" sz="4400" b="1" dirty="0">
                <a:solidFill>
                  <a:srgbClr val="002060"/>
                </a:solidFill>
              </a:rPr>
            </a:br>
            <a:br>
              <a:rPr lang="cs-CZ" sz="4400" b="1" dirty="0">
                <a:solidFill>
                  <a:srgbClr val="002060"/>
                </a:solidFill>
              </a:rPr>
            </a:br>
            <a:r>
              <a:rPr lang="cs-CZ" sz="4400" b="1" dirty="0">
                <a:solidFill>
                  <a:srgbClr val="002060"/>
                </a:solidFill>
              </a:rPr>
              <a:t>Technický standard provádění spirometrie 2019 </a:t>
            </a:r>
            <a:br>
              <a:rPr lang="cs-CZ" sz="4400" b="1" dirty="0">
                <a:solidFill>
                  <a:srgbClr val="002060"/>
                </a:solidFill>
              </a:rPr>
            </a:br>
            <a:br>
              <a:rPr lang="cs-CZ" sz="4400" b="1" dirty="0">
                <a:solidFill>
                  <a:srgbClr val="002060"/>
                </a:solidFill>
              </a:rPr>
            </a:br>
            <a:br>
              <a:rPr lang="cs-CZ" sz="4400" b="1" dirty="0">
                <a:solidFill>
                  <a:srgbClr val="002060"/>
                </a:solidFill>
              </a:rPr>
            </a:br>
            <a:br>
              <a:rPr lang="cs-CZ" sz="4400" b="1" dirty="0">
                <a:solidFill>
                  <a:srgbClr val="002060"/>
                </a:solidFill>
              </a:rPr>
            </a:br>
            <a:br>
              <a:rPr lang="cs-CZ" sz="4400" b="1" dirty="0">
                <a:solidFill>
                  <a:srgbClr val="002060"/>
                </a:solidFill>
              </a:rPr>
            </a:br>
            <a:r>
              <a:rPr lang="cs-CZ" sz="4400" b="1" dirty="0">
                <a:solidFill>
                  <a:srgbClr val="002060"/>
                </a:solidFill>
              </a:rPr>
              <a:t>  Standard interpretační strategie rutinních funkčních testů 2021</a:t>
            </a:r>
            <a:endParaRPr lang="cs-CZ" sz="4400" b="1" dirty="0"/>
          </a:p>
        </p:txBody>
      </p:sp>
      <p:pic>
        <p:nvPicPr>
          <p:cNvPr id="4" name="Zástupný obsah 3" descr="Obsah obrázku stůl&#10;&#10;Popis byl vytvořen automaticky">
            <a:extLst>
              <a:ext uri="{FF2B5EF4-FFF2-40B4-BE49-F238E27FC236}">
                <a16:creationId xmlns:a16="http://schemas.microsoft.com/office/drawing/2014/main" id="{3FC97F9E-B649-F6F6-4025-70DFC94422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3"/>
          <a:stretch/>
        </p:blipFill>
        <p:spPr>
          <a:xfrm>
            <a:off x="2793955" y="1717075"/>
            <a:ext cx="5891571" cy="116755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AB8715D-41E7-2D6D-9720-C0D4F88F1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128" y="4403764"/>
            <a:ext cx="9380001" cy="99903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1F50BF4-2904-293D-E6E3-6DFC4C19D545}"/>
              </a:ext>
            </a:extLst>
          </p:cNvPr>
          <p:cNvSpPr/>
          <p:nvPr/>
        </p:nvSpPr>
        <p:spPr>
          <a:xfrm>
            <a:off x="3353461" y="5792086"/>
            <a:ext cx="5625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/>
              <a:t>Jana Kociánová, Ostrava-Poruba</a:t>
            </a:r>
          </a:p>
        </p:txBody>
      </p:sp>
    </p:spTree>
    <p:extLst>
      <p:ext uri="{BB962C8B-B14F-4D97-AF65-F5344CB8AC3E}">
        <p14:creationId xmlns:p14="http://schemas.microsoft.com/office/powerpoint/2010/main" val="963166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8C99D2-226D-418D-3EA2-E0DD27805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1" y="260988"/>
            <a:ext cx="3675820" cy="132556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Limity normálu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1BE1F9-CDB0-8E18-4BFE-18A7FF3AC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671" y="1586551"/>
            <a:ext cx="4331977" cy="4906323"/>
          </a:xfrm>
        </p:spPr>
        <p:txBody>
          <a:bodyPr>
            <a:normAutofit fontScale="92500"/>
          </a:bodyPr>
          <a:lstStyle/>
          <a:p>
            <a:r>
              <a:rPr lang="cs-CZ" dirty="0"/>
              <a:t>referenční rozmezí- očekávané u zdravé populace</a:t>
            </a:r>
          </a:p>
          <a:p>
            <a:r>
              <a:rPr lang="cs-CZ" dirty="0"/>
              <a:t>5-tý a 95-tý percentil                     (-1,645 a +1.645 z-</a:t>
            </a:r>
            <a:r>
              <a:rPr lang="cs-CZ" dirty="0" err="1"/>
              <a:t>score</a:t>
            </a:r>
            <a:r>
              <a:rPr lang="cs-CZ" dirty="0"/>
              <a:t>)       pro zdravou populaci může být užito  k identifikaci jedinců s neobvykle nízkými či vysokými výsledky</a:t>
            </a:r>
          </a:p>
          <a:p>
            <a:r>
              <a:rPr lang="cs-CZ" dirty="0"/>
              <a:t>LLN  (dolní limit normálu)- hranice, za kterou neočekáváme výsledek u zdravého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6F9FD4A-B7BF-9413-CD32-19F9465648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7" t="5250" r="2966" b="-250"/>
          <a:stretch/>
        </p:blipFill>
        <p:spPr>
          <a:xfrm>
            <a:off x="5268937" y="109232"/>
            <a:ext cx="6923063" cy="586168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07F685B-851B-DE26-B331-4CAF1F87FCC3}"/>
              </a:ext>
            </a:extLst>
          </p:cNvPr>
          <p:cNvSpPr txBox="1"/>
          <p:nvPr/>
        </p:nvSpPr>
        <p:spPr>
          <a:xfrm>
            <a:off x="7356144" y="6123542"/>
            <a:ext cx="4582185" cy="36933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FEV1     35%,      50%,         60%,        70%NH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6BC869D-439C-4216-A167-993E569BFF04}"/>
              </a:ext>
            </a:extLst>
          </p:cNvPr>
          <p:cNvSpPr txBox="1"/>
          <p:nvPr/>
        </p:nvSpPr>
        <p:spPr>
          <a:xfrm rot="5400000">
            <a:off x="9256444" y="3682300"/>
            <a:ext cx="36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5tý percentil=1,645 z-</a:t>
            </a:r>
            <a:r>
              <a:rPr lang="cs-CZ" sz="2000" b="1" dirty="0" err="1">
                <a:solidFill>
                  <a:srgbClr val="FF0000"/>
                </a:solidFill>
              </a:rPr>
              <a:t>score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D29208F4-7950-38FE-0292-E1CD02EC9684}"/>
              </a:ext>
            </a:extLst>
          </p:cNvPr>
          <p:cNvSpPr/>
          <p:nvPr/>
        </p:nvSpPr>
        <p:spPr>
          <a:xfrm>
            <a:off x="10355082" y="5450774"/>
            <a:ext cx="914400" cy="52014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ysClr val="windowText" lastClr="000000"/>
              </a:solidFill>
            </a:endParaRP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C7A447AB-07EE-FDC3-48C2-CA0A132BD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9083" y="6395545"/>
            <a:ext cx="3316420" cy="353223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4267579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F7FE02-CE36-CF31-A9E7-57DA9562E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2.Bronchodilatační odpověď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3C83A3-0A2F-6AD8-0637-EEF80BE24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Změna FEV1 a FVC vyjádřená </a:t>
            </a:r>
          </a:p>
          <a:p>
            <a:pPr marL="457200" lvl="1" indent="0">
              <a:buNone/>
            </a:pPr>
            <a:r>
              <a:rPr lang="cs-CZ" dirty="0">
                <a:solidFill>
                  <a:srgbClr val="FF0000"/>
                </a:solidFill>
              </a:rPr>
              <a:t>   % změny relativně k individuální predikované hodnotě</a:t>
            </a:r>
            <a:r>
              <a:rPr lang="cs-CZ" dirty="0"/>
              <a:t>, </a:t>
            </a:r>
          </a:p>
          <a:p>
            <a:pPr marL="457200" lvl="1" indent="0">
              <a:buNone/>
            </a:pPr>
            <a:r>
              <a:rPr lang="cs-CZ" dirty="0"/>
              <a:t>   10% z predikované je pozitivní změna (odpověď na BD neznačí „reverzibilitu“)</a:t>
            </a:r>
          </a:p>
          <a:p>
            <a:pPr lvl="1"/>
            <a:r>
              <a:rPr lang="cs-CZ" dirty="0"/>
              <a:t>Vyjádření výsledku (horní limit změn očekávaných u zdravých, hranice klinicky významného zlepšení)</a:t>
            </a:r>
          </a:p>
          <a:p>
            <a:pPr lvl="1"/>
            <a:r>
              <a:rPr lang="cs-CZ" dirty="0"/>
              <a:t>Metoda posouzení změny- absolutní k výchozí, relativní k výchozí, relativní k  predikované…kombinace 200 ml a12%- 2005</a:t>
            </a:r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459974E7-D972-A9E5-BE00-49C82226F944}"/>
                  </a:ext>
                </a:extLst>
              </p:cNvPr>
              <p:cNvSpPr/>
              <p:nvPr/>
            </p:nvSpPr>
            <p:spPr>
              <a:xfrm>
                <a:off x="1161802" y="4912465"/>
                <a:ext cx="9868395" cy="911275"/>
              </a:xfrm>
              <a:prstGeom prst="rect">
                <a:avLst/>
              </a:prstGeom>
              <a:ln w="57150"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cs-CZ" sz="2400" dirty="0">
                    <a:solidFill>
                      <a:srgbClr val="FF0000"/>
                    </a:solidFill>
                  </a:rPr>
                  <a:t>BD odpověď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h𝑜𝑑𝑛𝑜𝑡𝑎</m:t>
                        </m:r>
                        <m:r>
                          <a:rPr lang="cs-CZ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𝑝𝑜</m:t>
                        </m:r>
                        <m:r>
                          <a:rPr lang="cs-CZ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𝐵𝐷</m:t>
                        </m:r>
                        <m:r>
                          <a:rPr lang="cs-CZ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h𝑜𝑑𝑛𝑜𝑡𝑎</m:t>
                        </m:r>
                        <m:r>
                          <a:rPr lang="cs-CZ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cs-CZ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ř</m:t>
                        </m:r>
                        <m:r>
                          <a:rPr lang="cs-CZ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𝑒𝑑</m:t>
                        </m:r>
                        <m:r>
                          <a:rPr lang="cs-CZ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𝐵𝐷</m:t>
                        </m:r>
                      </m:num>
                      <m:den>
                        <m:r>
                          <a:rPr lang="cs-CZ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cs-CZ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𝑙𝑒</m:t>
                        </m:r>
                        <m:r>
                          <a:rPr lang="cs-CZ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ž</m:t>
                        </m:r>
                        <m:r>
                          <a:rPr lang="cs-CZ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𝑖𝑡</m:t>
                        </m:r>
                        <m:r>
                          <a:rPr lang="cs-CZ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á </m:t>
                        </m:r>
                        <m:r>
                          <a:rPr lang="cs-CZ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h𝑜𝑑𝑛𝑜𝑡𝑎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FF0000"/>
                    </a:solidFill>
                  </a:rPr>
                  <a:t>  //  změna o 10% signifikantní</a:t>
                </a:r>
              </a:p>
              <a:p>
                <a:endParaRPr lang="cs-CZ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459974E7-D972-A9E5-BE00-49C82226F9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802" y="4912465"/>
                <a:ext cx="9868395" cy="911275"/>
              </a:xfrm>
              <a:prstGeom prst="rect">
                <a:avLst/>
              </a:prstGeom>
              <a:blipFill>
                <a:blip r:embed="rId3"/>
                <a:stretch>
                  <a:fillRect l="-639"/>
                </a:stretch>
              </a:blipFill>
              <a:ln w="5715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>
            <a:extLst>
              <a:ext uri="{FF2B5EF4-FFF2-40B4-BE49-F238E27FC236}">
                <a16:creationId xmlns:a16="http://schemas.microsoft.com/office/drawing/2014/main" id="{C3E68AB5-9686-54D2-477B-22140D8CA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7380" y="6139652"/>
            <a:ext cx="3316420" cy="353223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2223046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ECCE4-EC33-8E7F-4AD1-A6BBFC66B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3.Změny plicních funkcí v čase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BD80DF-8249-81D6-87AB-683B40C4D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Reprodukovatelnost</a:t>
            </a:r>
            <a:r>
              <a:rPr lang="cs-CZ" dirty="0"/>
              <a:t>- omezená data pro interpretaci reprodukovatelnosti např. 100 ml a 10% pro FEV1- klinicky závažná změna  </a:t>
            </a:r>
            <a:r>
              <a:rPr lang="cs-CZ" dirty="0" err="1"/>
              <a:t>x</a:t>
            </a:r>
            <a:r>
              <a:rPr lang="cs-CZ" dirty="0"/>
              <a:t>   ale… ..věk, pohlaví, bazální </a:t>
            </a:r>
            <a:r>
              <a:rPr lang="cs-CZ" dirty="0" err="1"/>
              <a:t>fce</a:t>
            </a:r>
            <a:r>
              <a:rPr lang="cs-CZ" dirty="0"/>
              <a:t>, tíže nemoci- limitují generalizaci tohoto hodnocení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 děti- mnohem variabilnější než dospělí -vzorec přepočtu z-</a:t>
            </a:r>
            <a:r>
              <a:rPr lang="cs-CZ" dirty="0" err="1"/>
              <a:t>score</a:t>
            </a:r>
            <a:r>
              <a:rPr lang="cs-CZ" dirty="0"/>
              <a:t>, důležitý pokles vzhledem k délce časového úseku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 dospělí-nekuřáci nad 25 let-30 ml/rok FEV1, pracovní lék-15%/rok</a:t>
            </a:r>
          </a:p>
          <a:p>
            <a:pPr marL="0" indent="0">
              <a:buNone/>
            </a:pPr>
            <a:r>
              <a:rPr lang="cs-CZ" dirty="0"/>
              <a:t>    </a:t>
            </a:r>
            <a:r>
              <a:rPr lang="cs-CZ" dirty="0">
                <a:solidFill>
                  <a:srgbClr val="FF0000"/>
                </a:solidFill>
              </a:rPr>
              <a:t>alternativně</a:t>
            </a:r>
            <a:r>
              <a:rPr lang="cs-CZ" dirty="0"/>
              <a:t> FEV1/1. percentilem (0,4l/ženy, 0,5l/muži)-</a:t>
            </a:r>
            <a:r>
              <a:rPr lang="cs-CZ" dirty="0">
                <a:solidFill>
                  <a:srgbClr val="FF0000"/>
                </a:solidFill>
              </a:rPr>
              <a:t>FEV1Q</a:t>
            </a:r>
            <a:r>
              <a:rPr lang="cs-CZ" dirty="0"/>
              <a:t>, </a:t>
            </a:r>
          </a:p>
          <a:p>
            <a:pPr marL="0" indent="0">
              <a:buNone/>
            </a:pPr>
            <a:r>
              <a:rPr lang="cs-CZ" dirty="0"/>
              <a:t>    pokles</a:t>
            </a:r>
            <a:r>
              <a:rPr lang="cs-CZ" dirty="0">
                <a:solidFill>
                  <a:srgbClr val="FF0000"/>
                </a:solidFill>
              </a:rPr>
              <a:t> FEV1Q</a:t>
            </a:r>
            <a:r>
              <a:rPr lang="cs-CZ" dirty="0"/>
              <a:t> o 1 jednotku u zdravých za 18 let u kuřáků za 10 let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A7F7796-5D56-1E2C-7E31-201EAE0FD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140" y="6316263"/>
            <a:ext cx="3316420" cy="353223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2594739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8CEA4-32ED-6F18-5922-37E33D1C6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4.Tíže postižení plicní funkce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3FBEEA-524F-FE14-7669-C727CEB14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3-úrovňový systém k posouzení tíže postižení plicní funkce užívající hodnoty  z-</a:t>
            </a:r>
            <a:r>
              <a:rPr lang="cs-CZ" dirty="0" err="1"/>
              <a:t>score</a:t>
            </a:r>
            <a:r>
              <a:rPr lang="cs-CZ" dirty="0"/>
              <a:t> </a:t>
            </a:r>
          </a:p>
          <a:p>
            <a:r>
              <a:rPr lang="cs-CZ" dirty="0"/>
              <a:t>z-</a:t>
            </a:r>
            <a:r>
              <a:rPr lang="cs-CZ" dirty="0" err="1"/>
              <a:t>score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&gt; -1.645           </a:t>
            </a:r>
            <a:r>
              <a:rPr lang="cs-CZ" dirty="0"/>
              <a:t>normální </a:t>
            </a:r>
          </a:p>
          <a:p>
            <a:r>
              <a:rPr lang="cs-CZ" dirty="0"/>
              <a:t>z-</a:t>
            </a:r>
            <a:r>
              <a:rPr lang="cs-CZ" dirty="0" err="1"/>
              <a:t>score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-1.65 and -2.5 </a:t>
            </a:r>
            <a:r>
              <a:rPr lang="cs-CZ" dirty="0"/>
              <a:t>lehký</a:t>
            </a:r>
          </a:p>
          <a:p>
            <a:r>
              <a:rPr lang="cs-CZ" dirty="0"/>
              <a:t>z-</a:t>
            </a:r>
            <a:r>
              <a:rPr lang="cs-CZ" dirty="0" err="1"/>
              <a:t>score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-2.5 and -4       </a:t>
            </a:r>
            <a:r>
              <a:rPr lang="cs-CZ" dirty="0"/>
              <a:t>středně těžký</a:t>
            </a:r>
          </a:p>
          <a:p>
            <a:r>
              <a:rPr lang="cs-CZ" dirty="0"/>
              <a:t>z-</a:t>
            </a:r>
            <a:r>
              <a:rPr lang="cs-CZ" dirty="0" err="1"/>
              <a:t>score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&lt;-4</a:t>
            </a:r>
            <a:r>
              <a:rPr lang="cs-CZ" dirty="0"/>
              <a:t>                     těžký</a:t>
            </a:r>
          </a:p>
          <a:p>
            <a:endParaRPr lang="cs-CZ" b="1" i="1" dirty="0"/>
          </a:p>
          <a:p>
            <a:r>
              <a:rPr lang="cs-CZ" dirty="0"/>
              <a:t>Z- </a:t>
            </a:r>
            <a:r>
              <a:rPr lang="cs-CZ" dirty="0" err="1"/>
              <a:t>score</a:t>
            </a:r>
            <a:r>
              <a:rPr lang="cs-CZ" dirty="0"/>
              <a:t> vyjadřuje, jak daleko je pozorovaná hodnota od hodnoty předpokládané vzhledem k věku výšce a pohlaví</a:t>
            </a:r>
          </a:p>
          <a:p>
            <a:r>
              <a:rPr lang="cs-CZ" dirty="0">
                <a:solidFill>
                  <a:srgbClr val="FF0000"/>
                </a:solidFill>
              </a:rPr>
              <a:t>Závažnost postižení plicní funkce nemusí odpovídat závažnosti onemocnění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5B1E372-B0F8-27F3-8905-1EE74D68D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322" y="6316263"/>
            <a:ext cx="3316420" cy="353223"/>
          </a:xfrm>
          <a:prstGeom prst="rect">
            <a:avLst/>
          </a:prstGeom>
          <a:ln w="57150"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4CF981B-B09E-948E-E791-B4890F7B9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043" y="2169823"/>
            <a:ext cx="3593757" cy="251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95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63C4DB-AA68-EFA9-D250-A24A664C1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52" y="371201"/>
            <a:ext cx="9564584" cy="1325563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5.Klasifikace postižení plic funkcí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43D5C1-1ED5-A117-B347-03E315643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567903"/>
            <a:ext cx="11637817" cy="5097209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Ventilační postižení- spirometrie- </a:t>
            </a:r>
            <a:r>
              <a:rPr lang="cs-CZ" dirty="0">
                <a:solidFill>
                  <a:srgbClr val="FF0000"/>
                </a:solidFill>
              </a:rPr>
              <a:t>průtok</a:t>
            </a:r>
          </a:p>
          <a:p>
            <a:pPr lvl="1"/>
            <a:r>
              <a:rPr lang="cs-CZ" dirty="0"/>
              <a:t>Svaly- limitace- slabost, </a:t>
            </a:r>
            <a:r>
              <a:rPr lang="cs-CZ" dirty="0" err="1"/>
              <a:t>neuromuskul</a:t>
            </a:r>
            <a:r>
              <a:rPr lang="cs-CZ" dirty="0"/>
              <a:t>…</a:t>
            </a:r>
          </a:p>
          <a:p>
            <a:pPr lvl="1"/>
            <a:r>
              <a:rPr lang="cs-CZ" dirty="0"/>
              <a:t>Obstrukce v dýchacích cestách- centrálně- mimo parenchym</a:t>
            </a:r>
          </a:p>
          <a:p>
            <a:pPr lvl="1"/>
            <a:r>
              <a:rPr lang="cs-CZ" dirty="0" err="1"/>
              <a:t>Nitroplicní</a:t>
            </a:r>
            <a:r>
              <a:rPr lang="cs-CZ" dirty="0"/>
              <a:t> obstrukce, kolaps, </a:t>
            </a:r>
            <a:r>
              <a:rPr lang="cs-CZ" dirty="0" err="1"/>
              <a:t>bronchkonstrikce</a:t>
            </a:r>
            <a:r>
              <a:rPr lang="cs-CZ" dirty="0"/>
              <a:t>, zánět, edém…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r>
              <a:rPr lang="cs-CZ" dirty="0"/>
              <a:t>FEV1/FVC pod LLN ( 5. percentil </a:t>
            </a:r>
            <a:r>
              <a:rPr lang="cs-CZ" dirty="0" err="1"/>
              <a:t>norm</a:t>
            </a:r>
            <a:r>
              <a:rPr lang="cs-CZ" dirty="0"/>
              <a:t>. populace), </a:t>
            </a:r>
            <a:r>
              <a:rPr lang="cs-CZ" dirty="0" err="1"/>
              <a:t>perif</a:t>
            </a:r>
            <a:r>
              <a:rPr lang="cs-CZ" dirty="0"/>
              <a:t>., FEV3/FVC, FEV3/FEV6, </a:t>
            </a:r>
            <a:r>
              <a:rPr lang="cs-CZ" dirty="0" err="1"/>
              <a:t>oscilo</a:t>
            </a:r>
            <a:r>
              <a:rPr lang="cs-CZ" dirty="0"/>
              <a:t>, MBW…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Proč ne FEV1/FVC 0,7?:  </a:t>
            </a:r>
            <a:r>
              <a:rPr lang="cs-CZ" dirty="0"/>
              <a:t>neodráží lehké formy, není periferie, diskrepance ERS/ATS </a:t>
            </a:r>
            <a:r>
              <a:rPr lang="cs-CZ" dirty="0" err="1"/>
              <a:t>x</a:t>
            </a:r>
            <a:r>
              <a:rPr lang="cs-CZ" dirty="0"/>
              <a:t> GOLD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Ventilační postižení- plicní </a:t>
            </a:r>
            <a:r>
              <a:rPr lang="cs-CZ" dirty="0">
                <a:solidFill>
                  <a:srgbClr val="FF0000"/>
                </a:solidFill>
              </a:rPr>
              <a:t>objemy, kapacity</a:t>
            </a:r>
          </a:p>
          <a:p>
            <a:pPr lvl="1"/>
            <a:r>
              <a:rPr lang="cs-CZ" dirty="0"/>
              <a:t>TLC pod LLN- definitivně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„Nespecifický obraz“: </a:t>
            </a:r>
            <a:r>
              <a:rPr lang="cs-CZ" dirty="0"/>
              <a:t>redukovaná FVC a/nebo FEV1,  </a:t>
            </a:r>
            <a:r>
              <a:rPr lang="cs-CZ" dirty="0" err="1"/>
              <a:t>norm</a:t>
            </a:r>
            <a:r>
              <a:rPr lang="cs-CZ" dirty="0"/>
              <a:t>. FEV1/FVC a </a:t>
            </a:r>
            <a:r>
              <a:rPr lang="cs-CZ" dirty="0" err="1"/>
              <a:t>norm</a:t>
            </a:r>
            <a:r>
              <a:rPr lang="cs-CZ" dirty="0"/>
              <a:t>. TLC (redukované úsilí, air </a:t>
            </a:r>
            <a:r>
              <a:rPr lang="cs-CZ" dirty="0" err="1"/>
              <a:t>trapping</a:t>
            </a:r>
            <a:r>
              <a:rPr lang="cs-CZ" dirty="0"/>
              <a:t>, restrikce, emfyzém =&gt; opatrné hodnocení)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Přenos plynů-postižení </a:t>
            </a:r>
            <a:r>
              <a:rPr lang="cs-CZ" dirty="0">
                <a:solidFill>
                  <a:srgbClr val="FF0000"/>
                </a:solidFill>
              </a:rPr>
              <a:t>DLCO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EBEE0F3-B8D6-CF83-78EB-43DEB5975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380" y="6311900"/>
            <a:ext cx="3316420" cy="353223"/>
          </a:xfrm>
          <a:prstGeom prst="rect">
            <a:avLst/>
          </a:prstGeom>
          <a:ln w="57150"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288BDA1-8648-1B0F-4D68-4D8C4241C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013" y="238362"/>
            <a:ext cx="3888981" cy="2904651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1D9C015D-3ABB-4BEA-A71A-E1478CFD735B}"/>
              </a:ext>
            </a:extLst>
          </p:cNvPr>
          <p:cNvCxnSpPr>
            <a:cxnSpLocks/>
          </p:cNvCxnSpPr>
          <p:nvPr/>
        </p:nvCxnSpPr>
        <p:spPr>
          <a:xfrm>
            <a:off x="8633361" y="1543792"/>
            <a:ext cx="31825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>
            <a:extLst>
              <a:ext uri="{FF2B5EF4-FFF2-40B4-BE49-F238E27FC236}">
                <a16:creationId xmlns:a16="http://schemas.microsoft.com/office/drawing/2014/main" id="{23ACB18B-46CF-A6B3-09A5-1DC40AAC4C46}"/>
              </a:ext>
            </a:extLst>
          </p:cNvPr>
          <p:cNvSpPr/>
          <p:nvPr/>
        </p:nvSpPr>
        <p:spPr>
          <a:xfrm>
            <a:off x="8476461" y="1567904"/>
            <a:ext cx="14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FEV1/FVC 0,7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8528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145DA1-8897-480D-7F84-46D828B70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341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6.Jak dál s interpretací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EEB216-17EE-6E27-9ED5-0FCD87E5B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6537"/>
            <a:ext cx="10515600" cy="4564514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Normální hodnoty nevylučují postižení (</a:t>
            </a:r>
            <a:r>
              <a:rPr lang="cs-CZ" dirty="0"/>
              <a:t>hlavně lehký stupeň, děti)</a:t>
            </a:r>
          </a:p>
          <a:p>
            <a:r>
              <a:rPr lang="cs-CZ" dirty="0"/>
              <a:t>Longitudinální data v průběhu života jsou nezbytná</a:t>
            </a:r>
          </a:p>
          <a:p>
            <a:r>
              <a:rPr lang="cs-CZ" dirty="0"/>
              <a:t>Interpretační algoritmy, umělá inteligence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1D0D9E4-34E7-F282-E5F1-35269E068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880" y="2376242"/>
            <a:ext cx="3316420" cy="353223"/>
          </a:xfrm>
          <a:prstGeom prst="rect">
            <a:avLst/>
          </a:prstGeom>
          <a:ln w="57150"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A91095C-022E-B4E7-23E3-724373938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7" y="3024116"/>
            <a:ext cx="5851550" cy="3342904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050AEA39-EDDA-B18B-5AB3-52717207FE53}"/>
              </a:ext>
            </a:extLst>
          </p:cNvPr>
          <p:cNvSpPr/>
          <p:nvPr/>
        </p:nvSpPr>
        <p:spPr>
          <a:xfrm>
            <a:off x="4182490" y="5082093"/>
            <a:ext cx="17312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err="1">
                <a:solidFill>
                  <a:srgbClr val="111111"/>
                </a:solidFill>
                <a:latin typeface="BnpdcwVssgpmAdvTTc488b0e6"/>
              </a:rPr>
              <a:t>Health</a:t>
            </a:r>
            <a:r>
              <a:rPr lang="cs-CZ" sz="800" dirty="0">
                <a:solidFill>
                  <a:srgbClr val="111111"/>
                </a:solidFill>
                <a:latin typeface="BnpdcwVssgpmAdvTTc488b0e6"/>
              </a:rPr>
              <a:t> and Technology </a:t>
            </a:r>
            <a:r>
              <a:rPr lang="cs-CZ" sz="800" dirty="0">
                <a:latin typeface="BnpdcwVssgpmAdvTTc488b0e6"/>
              </a:rPr>
              <a:t>(2020) 10:487</a:t>
            </a:r>
            <a:r>
              <a:rPr lang="cs-CZ" sz="800" dirty="0">
                <a:latin typeface="LlclrwLmyfxlAdvTTc488b0e6+20"/>
              </a:rPr>
              <a:t>–</a:t>
            </a:r>
            <a:r>
              <a:rPr lang="cs-CZ" sz="800" dirty="0">
                <a:latin typeface="BnpdcwVssgpmAdvTTc488b0e6"/>
              </a:rPr>
              <a:t>498 </a:t>
            </a:r>
            <a:r>
              <a:rPr lang="cs-CZ" sz="800" dirty="0">
                <a:latin typeface="TkmnfxVhtrvyAdvTTc488b0e6"/>
                <a:hlinkClick r:id="rId5"/>
              </a:rPr>
              <a:t>https://doi.org/10.1007/s12553-019-00312-9</a:t>
            </a:r>
            <a:endParaRPr lang="cs-CZ" sz="800" dirty="0">
              <a:latin typeface="TkmnfxVhtrvyAdvTTc488b0e6"/>
            </a:endParaRPr>
          </a:p>
          <a:p>
            <a:r>
              <a:rPr lang="cs-CZ" sz="800" dirty="0"/>
              <a:t>Ernesto Iadanza1 &amp; </a:t>
            </a:r>
            <a:r>
              <a:rPr lang="cs-CZ" sz="800" dirty="0" err="1"/>
              <a:t>Vlad</a:t>
            </a:r>
            <a:r>
              <a:rPr lang="cs-CZ" sz="800" dirty="0"/>
              <a:t> Mudura1 &amp; Paolo Melillo2 &amp; Monica Gherardelli1 </a:t>
            </a:r>
            <a:r>
              <a:rPr lang="cs-CZ" sz="800" dirty="0" err="1"/>
              <a:t>Received</a:t>
            </a:r>
            <a:r>
              <a:rPr lang="cs-CZ" sz="800" dirty="0"/>
              <a:t>: 18 </a:t>
            </a:r>
            <a:r>
              <a:rPr lang="cs-CZ" sz="800" dirty="0" err="1"/>
              <a:t>February</a:t>
            </a:r>
            <a:r>
              <a:rPr lang="cs-CZ" sz="800" dirty="0"/>
              <a:t> 2019 / </a:t>
            </a:r>
            <a:r>
              <a:rPr lang="cs-CZ" sz="800" dirty="0" err="1"/>
              <a:t>Accepted</a:t>
            </a:r>
            <a:r>
              <a:rPr lang="cs-CZ" sz="800" dirty="0"/>
              <a:t>: 5 </a:t>
            </a:r>
            <a:r>
              <a:rPr lang="cs-CZ" sz="800" dirty="0" err="1"/>
              <a:t>March</a:t>
            </a:r>
            <a:r>
              <a:rPr lang="cs-CZ" sz="800" dirty="0"/>
              <a:t> 2019 / </a:t>
            </a:r>
            <a:r>
              <a:rPr lang="cs-CZ" sz="800" dirty="0" err="1"/>
              <a:t>Published</a:t>
            </a:r>
            <a:r>
              <a:rPr lang="cs-CZ" sz="800" dirty="0"/>
              <a:t> online: 16 </a:t>
            </a:r>
            <a:r>
              <a:rPr lang="cs-CZ" sz="800" dirty="0" err="1"/>
              <a:t>March</a:t>
            </a:r>
            <a:r>
              <a:rPr lang="cs-CZ" sz="800" dirty="0"/>
              <a:t> 2019 </a:t>
            </a:r>
          </a:p>
          <a:p>
            <a:r>
              <a:rPr lang="cs-CZ" dirty="0">
                <a:latin typeface="TkmnfxVhtrvyAdvTTc488b0e6"/>
              </a:rPr>
              <a:t> 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90D1182-6D97-51D9-0116-C68776115B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8176" y="3568803"/>
            <a:ext cx="2239177" cy="2524681"/>
          </a:xfrm>
          <a:prstGeom prst="rect">
            <a:avLst/>
          </a:prstGeom>
        </p:spPr>
      </p:pic>
      <p:sp>
        <p:nvSpPr>
          <p:cNvPr id="5" name="Šrafovaná šipka vpravo 4">
            <a:extLst>
              <a:ext uri="{FF2B5EF4-FFF2-40B4-BE49-F238E27FC236}">
                <a16:creationId xmlns:a16="http://schemas.microsoft.com/office/drawing/2014/main" id="{7DA92AF0-2057-288A-8C6F-D0BA2573D619}"/>
              </a:ext>
            </a:extLst>
          </p:cNvPr>
          <p:cNvSpPr/>
          <p:nvPr/>
        </p:nvSpPr>
        <p:spPr>
          <a:xfrm>
            <a:off x="7946156" y="4490575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Kondiciogramy | on-line-numerologia.sk">
            <a:extLst>
              <a:ext uri="{FF2B5EF4-FFF2-40B4-BE49-F238E27FC236}">
                <a16:creationId xmlns:a16="http://schemas.microsoft.com/office/drawing/2014/main" id="{32590DBB-ED52-4059-C1B0-572E6AD17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321" y="3650578"/>
            <a:ext cx="3105911" cy="232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761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E8DD49-DCED-91E5-6437-6E7C28DF6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Závěrem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312C07-1859-2309-79CE-EB420F5DB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Všechny články procesu funkční diagnostiky mají svůj význam a důležitost, v provedení je </a:t>
            </a:r>
            <a:r>
              <a:rPr lang="cs-CZ"/>
              <a:t>nejdůležitější </a:t>
            </a:r>
            <a:r>
              <a:rPr lang="cs-CZ">
                <a:solidFill>
                  <a:srgbClr val="FF0000"/>
                </a:solidFill>
              </a:rPr>
              <a:t>sestra</a:t>
            </a:r>
            <a:endParaRPr lang="cs-CZ" dirty="0"/>
          </a:p>
          <a:p>
            <a:r>
              <a:rPr lang="cs-CZ" dirty="0"/>
              <a:t>Posun v interpretaci náležitých hodnot dle </a:t>
            </a:r>
            <a:r>
              <a:rPr lang="cs-CZ" dirty="0">
                <a:solidFill>
                  <a:srgbClr val="FF0000"/>
                </a:solidFill>
              </a:rPr>
              <a:t>GLI</a:t>
            </a:r>
          </a:p>
          <a:p>
            <a:r>
              <a:rPr lang="cs-CZ" dirty="0"/>
              <a:t>Posun v hodnocení získaných hodnot v </a:t>
            </a:r>
            <a:r>
              <a:rPr lang="cs-CZ" dirty="0">
                <a:solidFill>
                  <a:srgbClr val="FF0000"/>
                </a:solidFill>
              </a:rPr>
              <a:t>z-</a:t>
            </a:r>
            <a:r>
              <a:rPr lang="cs-CZ" dirty="0" err="1">
                <a:solidFill>
                  <a:srgbClr val="FF0000"/>
                </a:solidFill>
              </a:rPr>
              <a:t>score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Vizuální hodnocení křivek</a:t>
            </a:r>
          </a:p>
          <a:p>
            <a:r>
              <a:rPr lang="cs-CZ" dirty="0"/>
              <a:t>Dlouhodobý </a:t>
            </a:r>
            <a:r>
              <a:rPr lang="cs-CZ" dirty="0">
                <a:solidFill>
                  <a:srgbClr val="FF0000"/>
                </a:solidFill>
              </a:rPr>
              <a:t>trend ve vývoji plicních funkcí u jedince</a:t>
            </a:r>
          </a:p>
          <a:p>
            <a:r>
              <a:rPr lang="cs-CZ" dirty="0"/>
              <a:t>Umělá inteligence versus selský rozum</a:t>
            </a:r>
          </a:p>
        </p:txBody>
      </p:sp>
    </p:spTree>
    <p:extLst>
      <p:ext uri="{BB962C8B-B14F-4D97-AF65-F5344CB8AC3E}">
        <p14:creationId xmlns:p14="http://schemas.microsoft.com/office/powerpoint/2010/main" val="3914215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DB8F6B-CD36-E341-B3DE-B7DC3F14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30" y="665749"/>
            <a:ext cx="10923740" cy="1325563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002060"/>
                </a:solidFill>
              </a:rPr>
              <a:t>Technický standard provádění spirometrie 2019</a:t>
            </a:r>
            <a:br>
              <a:rPr lang="cs-CZ" dirty="0">
                <a:solidFill>
                  <a:srgbClr val="002060"/>
                </a:solidFill>
              </a:rPr>
            </a:br>
            <a:r>
              <a:rPr lang="cs-CZ" dirty="0">
                <a:solidFill>
                  <a:srgbClr val="002060"/>
                </a:solidFill>
              </a:rPr>
              <a:t>-hlavní oblasti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B99C18-78D3-5944-9DA7-C34EA5269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073" y="2248535"/>
            <a:ext cx="10515600" cy="3392244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Pacient (testovaný subjekt)…příprava, spolupráce, </a:t>
            </a:r>
            <a:r>
              <a:rPr lang="cs-CZ" dirty="0">
                <a:solidFill>
                  <a:srgbClr val="FF0000"/>
                </a:solidFill>
              </a:rPr>
              <a:t>zpětná vazba úplného výdechu v reálném čase pro pacienta…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Vybavení (hardware)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FF0000"/>
                </a:solidFill>
              </a:rPr>
              <a:t>Operátor (sestra, ten kdo test provádí)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Postup (předepsaný manévr)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Analýza (software)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Kontrola kvality (systém klasifikace)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Zástupný obsah 3" descr="Obsah obrázku stůl&#10;&#10;Popis byl vytvořen automaticky">
            <a:extLst>
              <a:ext uri="{FF2B5EF4-FFF2-40B4-BE49-F238E27FC236}">
                <a16:creationId xmlns:a16="http://schemas.microsoft.com/office/drawing/2014/main" id="{A8899B11-6214-8296-3679-C41B9EF41F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3"/>
          <a:stretch/>
        </p:blipFill>
        <p:spPr>
          <a:xfrm rot="20187356">
            <a:off x="7125194" y="4243451"/>
            <a:ext cx="4762995" cy="104082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04135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192868-26C7-8A4A-8989-BAADF92DA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672" y="18255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2.Vybavení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96F066F2-21AB-5149-860B-33000D170C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5854" y="1174135"/>
                <a:ext cx="11820292" cy="5406447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rgbClr val="FF0000"/>
                    </a:solidFill>
                  </a:rPr>
                  <a:t>Požadavek: přesné a precizní měření inspiračního a expiračního objemu a průtoku</a:t>
                </a:r>
              </a:p>
              <a:p>
                <a:r>
                  <a:rPr lang="cs-CZ" dirty="0"/>
                  <a:t>Specifikace technických vlastností spirometrů, definující maximální toleranci chyb v provozních rozsazích</a:t>
                </a:r>
              </a:p>
              <a:p>
                <a:r>
                  <a:rPr lang="cs-CZ" dirty="0"/>
                  <a:t>Prokazatelnost, splnění technické specifikace, pomocí standardizovaného testovacího postupu</a:t>
                </a:r>
              </a:p>
              <a:p>
                <a:r>
                  <a:rPr lang="cs-CZ" dirty="0"/>
                  <a:t>Software pro sběr zobrazených  dat a pro splnění požadavků na kontrolu, analýzu, vykazování a ukládání dat dle standardů</a:t>
                </a:r>
              </a:p>
              <a:p>
                <a:r>
                  <a:rPr lang="cs-CZ" dirty="0">
                    <a:solidFill>
                      <a:srgbClr val="C00000"/>
                    </a:solidFill>
                  </a:rPr>
                  <a:t>ISO 26782 k validaci přesnosti spirometrů</a:t>
                </a:r>
              </a:p>
              <a:p>
                <a:r>
                  <a:rPr lang="cs-CZ" dirty="0">
                    <a:solidFill>
                      <a:srgbClr val="C00000"/>
                    </a:solidFill>
                  </a:rPr>
                  <a:t>Maximální tolerovaná chyba snížena na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 </m:t>
                    </m:r>
                  </m:oMath>
                </a14:m>
                <a:r>
                  <a:rPr lang="cs-CZ" dirty="0">
                    <a:solidFill>
                      <a:srgbClr val="C00000"/>
                    </a:solidFill>
                  </a:rPr>
                  <a:t>2,5%</a:t>
                </a:r>
              </a:p>
              <a:p>
                <a:r>
                  <a:rPr lang="cs-CZ" dirty="0"/>
                  <a:t>Standard je zaměřen na stroje měřící průtok, předchozí byl zaměřen na stroje měřící objem</a:t>
                </a:r>
              </a:p>
              <a:p>
                <a:r>
                  <a:rPr lang="cs-CZ" dirty="0"/>
                  <a:t>Revidovány jsou postupy ověření kalibrace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96F066F2-21AB-5149-860B-33000D170C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5854" y="1174135"/>
                <a:ext cx="11820292" cy="5406447"/>
              </a:xfrm>
              <a:blipFill>
                <a:blip r:embed="rId2"/>
                <a:stretch>
                  <a:fillRect l="-858" t="-1878" r="-1288" b="-2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Zástupný obsah 3" descr="Obsah obrázku stůl&#10;&#10;Popis byl vytvořen automaticky">
            <a:extLst>
              <a:ext uri="{FF2B5EF4-FFF2-40B4-BE49-F238E27FC236}">
                <a16:creationId xmlns:a16="http://schemas.microsoft.com/office/drawing/2014/main" id="{271E338A-4084-C1C7-FEFE-5655216DBE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3"/>
          <a:stretch/>
        </p:blipFill>
        <p:spPr>
          <a:xfrm>
            <a:off x="9161746" y="6101568"/>
            <a:ext cx="2192054" cy="479014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2078191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3E8F74-5334-D441-8171-633A339E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3.Operátor (sestra)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216ED8-EE99-F342-9C67-B66474BFB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Dobře proškolená, entuziastická a pro věc zapálená sestra je nezbytná  k získání optimálního výsledku</a:t>
            </a:r>
          </a:p>
          <a:p>
            <a:r>
              <a:rPr lang="cs-CZ" dirty="0">
                <a:solidFill>
                  <a:srgbClr val="FF0000"/>
                </a:solidFill>
              </a:rPr>
              <a:t>Nezbytnost školení operátorů, dosažení a udržování odborné způsobilosti</a:t>
            </a:r>
          </a:p>
          <a:p>
            <a:r>
              <a:rPr lang="cs-CZ" dirty="0">
                <a:solidFill>
                  <a:srgbClr val="FF0000"/>
                </a:solidFill>
              </a:rPr>
              <a:t>Standardizované komentáře operátora</a:t>
            </a:r>
            <a:r>
              <a:rPr lang="cs-CZ" dirty="0"/>
              <a:t>, které poskytnou lékaři stručné a objektivní informace o hodnocení kvality testu</a:t>
            </a:r>
          </a:p>
          <a:p>
            <a:r>
              <a:rPr lang="cs-CZ" dirty="0"/>
              <a:t>Softwarové změny, pro uživatelsky přívětivější spirometrický systém</a:t>
            </a:r>
          </a:p>
        </p:txBody>
      </p:sp>
      <p:pic>
        <p:nvPicPr>
          <p:cNvPr id="4" name="Zástupný obsah 3" descr="Obsah obrázku stůl&#10;&#10;Popis byl vytvořen automaticky">
            <a:extLst>
              <a:ext uri="{FF2B5EF4-FFF2-40B4-BE49-F238E27FC236}">
                <a16:creationId xmlns:a16="http://schemas.microsoft.com/office/drawing/2014/main" id="{9C9DD2E2-8EDB-294D-819B-B36DE004AD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3"/>
          <a:stretch/>
        </p:blipFill>
        <p:spPr>
          <a:xfrm>
            <a:off x="9161746" y="6101568"/>
            <a:ext cx="2192054" cy="479014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1642204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283479-C2F9-4947-8AB1-B70719BE4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27" y="84453"/>
            <a:ext cx="4870622" cy="1200329"/>
          </a:xfrm>
          <a:solidFill>
            <a:srgbClr val="F23144">
              <a:alpha val="49020"/>
            </a:srgbClr>
          </a:solidFill>
        </p:spPr>
        <p:txBody>
          <a:bodyPr>
            <a:normAutofit fontScale="90000"/>
          </a:bodyPr>
          <a:lstStyle/>
          <a:p>
            <a:r>
              <a:rPr lang="cs-CZ" sz="4000" dirty="0">
                <a:solidFill>
                  <a:srgbClr val="002060"/>
                </a:solidFill>
              </a:rPr>
              <a:t>Relativní kontraindikace spirometrie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8D6BFB7-93F2-4C48-BB15-462F1BC7ABB6}"/>
              </a:ext>
            </a:extLst>
          </p:cNvPr>
          <p:cNvSpPr/>
          <p:nvPr/>
        </p:nvSpPr>
        <p:spPr>
          <a:xfrm>
            <a:off x="6096000" y="73417"/>
            <a:ext cx="487062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3600" dirty="0">
                <a:solidFill>
                  <a:srgbClr val="002060"/>
                </a:solidFill>
                <a:latin typeface="+mj-lt"/>
              </a:rPr>
              <a:t>Nevhodné aktivity před vyšetřením spirometrie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32986DD-188D-C447-9095-989F36B57147}"/>
              </a:ext>
            </a:extLst>
          </p:cNvPr>
          <p:cNvSpPr/>
          <p:nvPr/>
        </p:nvSpPr>
        <p:spPr>
          <a:xfrm>
            <a:off x="6113932" y="4747384"/>
            <a:ext cx="36426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cs-CZ" sz="3600" dirty="0">
                <a:solidFill>
                  <a:srgbClr val="002060"/>
                </a:solidFill>
                <a:latin typeface="+mj-lt"/>
              </a:rPr>
              <a:t>Vysazení medikace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B232129-095C-CA49-B2B7-E2C5AA0315A8}"/>
              </a:ext>
            </a:extLst>
          </p:cNvPr>
          <p:cNvSpPr txBox="1"/>
          <p:nvPr/>
        </p:nvSpPr>
        <p:spPr>
          <a:xfrm>
            <a:off x="6096000" y="5393715"/>
            <a:ext cx="5349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C00000"/>
                </a:solidFill>
              </a:rPr>
              <a:t>vysazení BD léků před spirometrií je určeno klinikem</a:t>
            </a:r>
          </a:p>
          <a:p>
            <a:r>
              <a:rPr lang="cs-CZ" dirty="0"/>
              <a:t>musí být domluveno na předchozím vyšetření</a:t>
            </a:r>
          </a:p>
          <a:p>
            <a:r>
              <a:rPr lang="cs-CZ" dirty="0"/>
              <a:t>v protokolu zaznamenán případný typ, dávka a doba posledního použití léku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297F9655-C469-DE4A-801F-AAD06B4B139E}"/>
                  </a:ext>
                </a:extLst>
              </p:cNvPr>
              <p:cNvSpPr/>
              <p:nvPr/>
            </p:nvSpPr>
            <p:spPr>
              <a:xfrm>
                <a:off x="131215" y="1358981"/>
                <a:ext cx="5785716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cs-CZ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600" dirty="0">
                    <a:solidFill>
                      <a:srgbClr val="C00000"/>
                    </a:solidFill>
                    <a:latin typeface="AdvOT7fe89a09"/>
                  </a:rPr>
                  <a:t>nároky na myokard a změny TK</a:t>
                </a:r>
              </a:p>
              <a:p>
                <a:r>
                  <a:rPr lang="cs-CZ" sz="1600" dirty="0">
                    <a:latin typeface="AdvOT7fe89a09"/>
                  </a:rPr>
                  <a:t>AIM do 1 týdne, systémová hypotenze či těžká hypertenze, signifikantní A/V arytmie, nekompenzované srdeční selhání,</a:t>
                </a:r>
                <a:endParaRPr lang="cs-CZ" sz="1600" dirty="0"/>
              </a:p>
              <a:p>
                <a:r>
                  <a:rPr lang="cs-CZ" sz="1600" dirty="0">
                    <a:latin typeface="AdvOT7fe89a09"/>
                  </a:rPr>
                  <a:t>nekontrolovaná PAH,  akutní </a:t>
                </a:r>
                <a:r>
                  <a:rPr lang="cs-CZ" sz="1600" dirty="0" err="1">
                    <a:latin typeface="AdvOT7fe89a09"/>
                  </a:rPr>
                  <a:t>cor</a:t>
                </a:r>
                <a:r>
                  <a:rPr lang="cs-CZ" sz="1600" dirty="0">
                    <a:latin typeface="AdvOT7fe89a09"/>
                  </a:rPr>
                  <a:t> </a:t>
                </a:r>
                <a:r>
                  <a:rPr lang="cs-CZ" sz="1600" dirty="0" err="1">
                    <a:latin typeface="AdvOT7fe89a09"/>
                  </a:rPr>
                  <a:t>pulmonale</a:t>
                </a:r>
                <a:r>
                  <a:rPr lang="cs-CZ" sz="1600" dirty="0">
                    <a:latin typeface="AdvOT7fe89a09"/>
                  </a:rPr>
                  <a:t>, klinicky nestabilní PE, anamnéza synkopy při usilovném výdechu či kašli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cs-CZ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 </m:t>
                    </m:r>
                  </m:oMath>
                </a14:m>
                <a:r>
                  <a:rPr lang="cs-CZ" sz="1600" dirty="0">
                    <a:solidFill>
                      <a:srgbClr val="C00000"/>
                    </a:solidFill>
                    <a:latin typeface="AdvOT7fe89a09"/>
                  </a:rPr>
                  <a:t>intrakraniální a nitrooční tlak</a:t>
                </a:r>
              </a:p>
              <a:p>
                <a:r>
                  <a:rPr lang="cs-CZ" sz="1600" dirty="0">
                    <a:latin typeface="AdvOT7fe89a09"/>
                  </a:rPr>
                  <a:t>Mozkové aneuryzma, operce CNS 4 týdny, nedávná kontuze s trvajícími  příznaky 4 týdny, operace očí 1 týden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cs-CZ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 </m:t>
                    </m:r>
                  </m:oMath>
                </a14:m>
                <a:r>
                  <a:rPr lang="cs-CZ" sz="1600" dirty="0">
                    <a:solidFill>
                      <a:srgbClr val="C00000"/>
                    </a:solidFill>
                    <a:latin typeface="AdvOT7fe89a09"/>
                  </a:rPr>
                  <a:t> tlak v dutinách a středním uchu</a:t>
                </a:r>
                <a:endParaRPr lang="cs-CZ" sz="1600" dirty="0">
                  <a:latin typeface="AdvOT7fe89a09"/>
                </a:endParaRPr>
              </a:p>
              <a:p>
                <a:r>
                  <a:rPr lang="cs-CZ" sz="1600" dirty="0">
                    <a:latin typeface="AdvOT7fe89a09"/>
                  </a:rPr>
                  <a:t>operace či infekce dutin a středního ucha 1 týden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cs-CZ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 </m:t>
                    </m:r>
                  </m:oMath>
                </a14:m>
                <a:r>
                  <a:rPr lang="cs-CZ" sz="1600" dirty="0">
                    <a:solidFill>
                      <a:srgbClr val="C00000"/>
                    </a:solidFill>
                    <a:latin typeface="AdvOT7fe89a09"/>
                  </a:rPr>
                  <a:t>intratorakální a intraabdominální tlak</a:t>
                </a:r>
              </a:p>
              <a:p>
                <a:r>
                  <a:rPr lang="cs-CZ" sz="1600" dirty="0">
                    <a:latin typeface="AdvOT7fe89a09"/>
                  </a:rPr>
                  <a:t>přítomnost pneumotoraxu, hrudní  a břišní operace 4 týdny,</a:t>
                </a:r>
                <a:br>
                  <a:rPr lang="cs-CZ" sz="1600" dirty="0">
                    <a:latin typeface="AdvOT7fe89a09"/>
                  </a:rPr>
                </a:br>
                <a:r>
                  <a:rPr lang="cs-CZ" sz="1600" dirty="0">
                    <a:latin typeface="AdvOT7fe89a09"/>
                  </a:rPr>
                  <a:t>pozdní fáze gravidity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cs-CZ" sz="1600" dirty="0">
                  <a:latin typeface="AdvOT7fe89a09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1600" dirty="0">
                    <a:solidFill>
                      <a:srgbClr val="C00000"/>
                    </a:solidFill>
                  </a:rPr>
                  <a:t>Problémy s kontrolou infekce </a:t>
                </a:r>
              </a:p>
              <a:p>
                <a:r>
                  <a:rPr lang="cs-CZ" sz="1600" dirty="0"/>
                  <a:t>Aktivní nebo </a:t>
                </a:r>
                <a:r>
                  <a:rPr lang="cs-CZ" sz="1600" dirty="0" err="1"/>
                  <a:t>susp</a:t>
                </a:r>
                <a:r>
                  <a:rPr lang="cs-CZ" sz="1600" dirty="0"/>
                  <a:t>. přenosná respirační nebo systémová infekce, včetně tuberkulózy, podmínky náchylné k přenosu infekcí, jako je hemoptýza, významná sekrece nebo orální léze nebo orální krvácení</a:t>
                </a:r>
              </a:p>
            </p:txBody>
          </p:sp>
        </mc:Choice>
        <mc:Fallback xmlns="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297F9655-C469-DE4A-801F-AAD06B4B13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15" y="1358981"/>
                <a:ext cx="5785716" cy="5262979"/>
              </a:xfrm>
              <a:prstGeom prst="rect">
                <a:avLst/>
              </a:prstGeom>
              <a:blipFill>
                <a:blip r:embed="rId3"/>
                <a:stretch>
                  <a:fillRect l="-656" t="-482" r="-438" b="-4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bdélník 10">
            <a:extLst>
              <a:ext uri="{FF2B5EF4-FFF2-40B4-BE49-F238E27FC236}">
                <a16:creationId xmlns:a16="http://schemas.microsoft.com/office/drawing/2014/main" id="{37AEF211-A1C6-BD46-A200-E276D34FAE86}"/>
              </a:ext>
            </a:extLst>
          </p:cNvPr>
          <p:cNvSpPr/>
          <p:nvPr/>
        </p:nvSpPr>
        <p:spPr>
          <a:xfrm>
            <a:off x="5964785" y="1358981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C00000"/>
                </a:solidFill>
                <a:latin typeface="AdvOT7fe89a09"/>
              </a:rPr>
              <a:t>Kouření a/nebo </a:t>
            </a:r>
            <a:r>
              <a:rPr lang="cs-CZ" dirty="0" err="1">
                <a:solidFill>
                  <a:srgbClr val="C00000"/>
                </a:solidFill>
                <a:latin typeface="AdvOT7fe89a09"/>
              </a:rPr>
              <a:t>vaporizace</a:t>
            </a:r>
            <a:r>
              <a:rPr lang="cs-CZ" dirty="0">
                <a:solidFill>
                  <a:srgbClr val="C00000"/>
                </a:solidFill>
                <a:latin typeface="AdvOT7fe89a09"/>
              </a:rPr>
              <a:t>, vodní dýmka 1 h</a:t>
            </a:r>
          </a:p>
          <a:p>
            <a:r>
              <a:rPr lang="cs-CZ" dirty="0">
                <a:latin typeface="AdvOT7fe89a09"/>
              </a:rPr>
              <a:t>(zabránění akutní </a:t>
            </a:r>
            <a:r>
              <a:rPr lang="cs-CZ" dirty="0" err="1">
                <a:latin typeface="AdvOT7fe89a09"/>
              </a:rPr>
              <a:t>bronchokonstrikci</a:t>
            </a:r>
            <a:r>
              <a:rPr lang="cs-CZ" dirty="0">
                <a:latin typeface="AdvOT7fe89a09"/>
              </a:rPr>
              <a:t> v důsledku vdechování kouře)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C00000"/>
                </a:solidFill>
                <a:latin typeface="AdvOT7fe89a09"/>
              </a:rPr>
              <a:t>Spotřeba omamných látek 8 h </a:t>
            </a:r>
          </a:p>
          <a:p>
            <a:r>
              <a:rPr lang="cs-CZ" dirty="0">
                <a:latin typeface="AdvOT7fe89a09"/>
              </a:rPr>
              <a:t>(problémy s koordinací, porozuměním a fyzickými schopnostmi)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C00000"/>
                </a:solidFill>
                <a:latin typeface="AdvOT7fe89a09"/>
              </a:rPr>
              <a:t>Intenzivní cvičení 1 h </a:t>
            </a:r>
          </a:p>
          <a:p>
            <a:r>
              <a:rPr lang="cs-CZ" dirty="0">
                <a:latin typeface="AdvOT7fe89a09"/>
              </a:rPr>
              <a:t>(potenciální </a:t>
            </a:r>
            <a:r>
              <a:rPr lang="cs-CZ" dirty="0" err="1">
                <a:latin typeface="AdvOT7fe89a09"/>
              </a:rPr>
              <a:t>bronchokonstrikce</a:t>
            </a:r>
            <a:r>
              <a:rPr lang="cs-CZ" dirty="0">
                <a:latin typeface="AdvOT7fe89a09"/>
              </a:rPr>
              <a:t> vyvolané cvičením)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C00000"/>
                </a:solidFill>
                <a:latin typeface="AdvOT7fe89a09"/>
              </a:rPr>
              <a:t>Oblečení, které omezuje plnou expanzi hrudníku a břicha</a:t>
            </a:r>
          </a:p>
          <a:p>
            <a:r>
              <a:rPr lang="cs-CZ" dirty="0">
                <a:latin typeface="AdvOT7fe89a09"/>
              </a:rPr>
              <a:t>(zabránění vnějším omezením funkce plic)</a:t>
            </a:r>
            <a:endParaRPr lang="cs-CZ" dirty="0"/>
          </a:p>
        </p:txBody>
      </p:sp>
      <p:pic>
        <p:nvPicPr>
          <p:cNvPr id="8" name="Zástupný obsah 3" descr="Obsah obrázku stůl&#10;&#10;Popis byl vytvořen automaticky">
            <a:extLst>
              <a:ext uri="{FF2B5EF4-FFF2-40B4-BE49-F238E27FC236}">
                <a16:creationId xmlns:a16="http://schemas.microsoft.com/office/drawing/2014/main" id="{4494DD13-1766-DBF7-8EFE-F6B0F3C370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3"/>
          <a:stretch/>
        </p:blipFill>
        <p:spPr>
          <a:xfrm>
            <a:off x="9868731" y="6305569"/>
            <a:ext cx="2192054" cy="479014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2625940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mapa&#10;&#10;Popis byl vytvořen automaticky">
            <a:extLst>
              <a:ext uri="{FF2B5EF4-FFF2-40B4-BE49-F238E27FC236}">
                <a16:creationId xmlns:a16="http://schemas.microsoft.com/office/drawing/2014/main" id="{A61B71B2-1CE5-484D-8636-99D7600385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45" t="6187" r="23794" b="35384"/>
          <a:stretch/>
        </p:blipFill>
        <p:spPr>
          <a:xfrm>
            <a:off x="8510173" y="94729"/>
            <a:ext cx="3463004" cy="489554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197E414-9771-B641-A6D8-DF07FAA97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75" y="0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4.Postup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E19800-5C01-C84C-AF01-EABD307FE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718" y="1253809"/>
            <a:ext cx="8329027" cy="53755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Základní manévr </a:t>
            </a:r>
            <a:r>
              <a:rPr lang="cs-CZ" dirty="0"/>
              <a:t>- rychlý nádech do maximálního objemu (TLC), úplný výdech s maximálním úsilím a maximální nádech zpět k maximálnímu objemu plic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Zařízení  měřící průtok umožňují </a:t>
            </a:r>
            <a:r>
              <a:rPr lang="cs-CZ" dirty="0">
                <a:solidFill>
                  <a:srgbClr val="002060"/>
                </a:solidFill>
              </a:rPr>
              <a:t>monitorování klidného dýchání před maximální inspirací</a:t>
            </a:r>
          </a:p>
          <a:p>
            <a:pPr marL="0" indent="0">
              <a:buNone/>
            </a:pPr>
            <a:endParaRPr lang="cs-CZ" dirty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Kritéria definující </a:t>
            </a:r>
            <a:r>
              <a:rPr lang="cs-CZ" b="1" dirty="0">
                <a:solidFill>
                  <a:srgbClr val="002060"/>
                </a:solidFill>
              </a:rPr>
              <a:t>konec usilovného výdechu</a:t>
            </a:r>
            <a:r>
              <a:rPr lang="cs-CZ" dirty="0">
                <a:solidFill>
                  <a:srgbClr val="002060"/>
                </a:solidFill>
              </a:rPr>
              <a:t> (EOFE) </a:t>
            </a:r>
            <a:r>
              <a:rPr lang="cs-CZ" dirty="0"/>
              <a:t>  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FF0000"/>
                </a:solidFill>
              </a:rPr>
              <a:t>Expiračního plato je nejlepší indikátor:</a:t>
            </a:r>
            <a:r>
              <a:rPr lang="en-CA" dirty="0">
                <a:solidFill>
                  <a:srgbClr val="FF0000"/>
                </a:solidFill>
              </a:rPr>
              <a:t> &lt; 25 ml </a:t>
            </a:r>
            <a:r>
              <a:rPr lang="en-CA" dirty="0" err="1">
                <a:solidFill>
                  <a:srgbClr val="FF0000"/>
                </a:solidFill>
              </a:rPr>
              <a:t>změna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objemu</a:t>
            </a:r>
            <a:r>
              <a:rPr lang="en-CA" dirty="0">
                <a:solidFill>
                  <a:srgbClr val="FF0000"/>
                </a:solidFill>
              </a:rPr>
              <a:t> za  ≥1 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Zrušení minimálního expiračního času</a:t>
            </a:r>
            <a:endParaRPr lang="cs-CZ" dirty="0">
              <a:solidFill>
                <a:srgbClr val="FF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Maximální expirační čas: 15 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FF0000"/>
                </a:solidFill>
              </a:rPr>
              <a:t>Pacient nemůže vydechovat déle, nedosáhne plato (děti, ILD…. ale…FVC -opakovatelná)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 descr="Obsah obrázku text, mapa&#10;&#10;Popis byl vytvořen automaticky">
            <a:extLst>
              <a:ext uri="{FF2B5EF4-FFF2-40B4-BE49-F238E27FC236}">
                <a16:creationId xmlns:a16="http://schemas.microsoft.com/office/drawing/2014/main" id="{F9901EFB-0D3B-2647-8952-1914CF4A1D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20" t="64564" r="17837" b="11673"/>
          <a:stretch/>
        </p:blipFill>
        <p:spPr>
          <a:xfrm>
            <a:off x="8535693" y="4789327"/>
            <a:ext cx="3523537" cy="1629727"/>
          </a:xfrm>
          <a:prstGeom prst="rect">
            <a:avLst/>
          </a:prstGeom>
        </p:spPr>
      </p:pic>
      <p:pic>
        <p:nvPicPr>
          <p:cNvPr id="7" name="Zástupný obsah 3" descr="Obsah obrázku stůl&#10;&#10;Popis byl vytvořen automaticky">
            <a:extLst>
              <a:ext uri="{FF2B5EF4-FFF2-40B4-BE49-F238E27FC236}">
                <a16:creationId xmlns:a16="http://schemas.microsoft.com/office/drawing/2014/main" id="{DD5F14D0-E9E3-8297-9204-5FE9EBEADF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3"/>
          <a:stretch/>
        </p:blipFill>
        <p:spPr>
          <a:xfrm>
            <a:off x="9707228" y="6337466"/>
            <a:ext cx="2192054" cy="479014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1928901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5C18D4-67C1-E34B-BA3F-72A3CC5C9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5.Analýza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B2FB41-F573-F846-814E-DC80EA9A5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0652"/>
            <a:ext cx="10515600" cy="56307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Analýza vyžaduje jasná, explicitní kritéria a definice vypočtených proměnných</a:t>
            </a:r>
          </a:p>
          <a:p>
            <a:r>
              <a:rPr lang="cs-CZ" dirty="0">
                <a:solidFill>
                  <a:srgbClr val="FF0000"/>
                </a:solidFill>
              </a:rPr>
              <a:t>Revidovány definice a kritéria pro start testu, konec usilovného výdechu, zpětně extrapolovaný objem (BEV), čas vzestupu a inspirační průtok </a:t>
            </a:r>
          </a:p>
          <a:p>
            <a:r>
              <a:rPr lang="cs-CZ" dirty="0"/>
              <a:t>Spirometrické systémy poskytující jednotné informace a zpětnou vazbu</a:t>
            </a:r>
          </a:p>
          <a:p>
            <a:r>
              <a:rPr lang="cs-CZ" dirty="0"/>
              <a:t>Požadavky na </a:t>
            </a:r>
            <a:r>
              <a:rPr lang="cs-CZ" dirty="0">
                <a:solidFill>
                  <a:srgbClr val="C00000"/>
                </a:solidFill>
              </a:rPr>
              <a:t>zobrazení údajů o průtoku v reálném čase</a:t>
            </a:r>
          </a:p>
          <a:p>
            <a:r>
              <a:rPr lang="cs-CZ" dirty="0"/>
              <a:t>Jako výchozí je doporučen formulář „ATS </a:t>
            </a:r>
            <a:r>
              <a:rPr lang="cs-CZ" dirty="0" err="1"/>
              <a:t>Standardized</a:t>
            </a:r>
            <a:r>
              <a:rPr lang="cs-CZ" dirty="0"/>
              <a:t> PFT 2017“</a:t>
            </a:r>
          </a:p>
          <a:p>
            <a:r>
              <a:rPr lang="cs-CZ" dirty="0"/>
              <a:t>Standardizována </a:t>
            </a:r>
            <a:r>
              <a:rPr lang="cs-CZ" dirty="0">
                <a:solidFill>
                  <a:srgbClr val="C00000"/>
                </a:solidFill>
              </a:rPr>
              <a:t>varování k přijatelnosti vyšetřen</a:t>
            </a:r>
            <a:r>
              <a:rPr lang="cs-CZ" dirty="0">
                <a:solidFill>
                  <a:srgbClr val="FF0000"/>
                </a:solidFill>
              </a:rPr>
              <a:t>í </a:t>
            </a:r>
            <a:r>
              <a:rPr lang="cs-CZ" dirty="0"/>
              <a:t>(předčasný konec, kašel, nekompletní nádech, zpomalený start)</a:t>
            </a:r>
          </a:p>
          <a:p>
            <a:r>
              <a:rPr lang="cs-CZ" dirty="0"/>
              <a:t>Standardizované </a:t>
            </a:r>
            <a:r>
              <a:rPr lang="cs-CZ" dirty="0">
                <a:solidFill>
                  <a:srgbClr val="C00000"/>
                </a:solidFill>
              </a:rPr>
              <a:t>varování k BDT</a:t>
            </a:r>
            <a:r>
              <a:rPr lang="cs-CZ" dirty="0"/>
              <a:t>: čas  po aplikaci BD nebyl dodržen</a:t>
            </a:r>
          </a:p>
          <a:p>
            <a:r>
              <a:rPr lang="cs-CZ" dirty="0"/>
              <a:t>Standardizace ukládání dat (elektronický zdravotní záznam)</a:t>
            </a:r>
          </a:p>
        </p:txBody>
      </p:sp>
      <p:pic>
        <p:nvPicPr>
          <p:cNvPr id="4" name="Zástupný obsah 3" descr="Obsah obrázku stůl&#10;&#10;Popis byl vytvořen automaticky">
            <a:extLst>
              <a:ext uri="{FF2B5EF4-FFF2-40B4-BE49-F238E27FC236}">
                <a16:creationId xmlns:a16="http://schemas.microsoft.com/office/drawing/2014/main" id="{E5943D38-E661-5FA5-630F-20C26A9332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3"/>
          <a:stretch/>
        </p:blipFill>
        <p:spPr>
          <a:xfrm>
            <a:off x="9750469" y="6227684"/>
            <a:ext cx="2192054" cy="479014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1460075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9E949F-9CDC-754C-97AB-E8E7A9897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1194"/>
            <a:ext cx="11695814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2060"/>
                </a:solidFill>
              </a:rPr>
              <a:t>6. Kontrola kvality- systém klasifikace kvality</a:t>
            </a:r>
            <a:br>
              <a:rPr lang="cs-CZ" sz="4000" dirty="0">
                <a:solidFill>
                  <a:srgbClr val="002060"/>
                </a:solidFill>
              </a:rPr>
            </a:br>
            <a:r>
              <a:rPr lang="cs-CZ" sz="3200" dirty="0">
                <a:solidFill>
                  <a:srgbClr val="002060"/>
                </a:solidFill>
              </a:rPr>
              <a:t>(FEV</a:t>
            </a:r>
            <a:r>
              <a:rPr lang="cs-CZ" sz="3200" baseline="-25000" dirty="0">
                <a:solidFill>
                  <a:srgbClr val="002060"/>
                </a:solidFill>
              </a:rPr>
              <a:t>1</a:t>
            </a:r>
            <a:r>
              <a:rPr lang="cs-CZ" sz="3200" dirty="0">
                <a:solidFill>
                  <a:srgbClr val="002060"/>
                </a:solidFill>
              </a:rPr>
              <a:t> a FVC jsou hodnoceny samostatně)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80CCFD3B-AD29-D849-BBD9-3A5217BCB589}"/>
              </a:ext>
            </a:extLst>
          </p:cNvPr>
          <p:cNvGraphicFramePr>
            <a:graphicFrameLocks noGrp="1"/>
          </p:cNvGraphicFramePr>
          <p:nvPr/>
        </p:nvGraphicFramePr>
        <p:xfrm>
          <a:off x="163285" y="1648158"/>
          <a:ext cx="11865429" cy="37748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5286">
                  <a:extLst>
                    <a:ext uri="{9D8B030D-6E8A-4147-A177-3AD203B41FA5}">
                      <a16:colId xmlns:a16="http://schemas.microsoft.com/office/drawing/2014/main" val="2800594536"/>
                    </a:ext>
                  </a:extLst>
                </a:gridCol>
                <a:gridCol w="3574600">
                  <a:extLst>
                    <a:ext uri="{9D8B030D-6E8A-4147-A177-3AD203B41FA5}">
                      <a16:colId xmlns:a16="http://schemas.microsoft.com/office/drawing/2014/main" val="542923911"/>
                    </a:ext>
                  </a:extLst>
                </a:gridCol>
                <a:gridCol w="3556177">
                  <a:extLst>
                    <a:ext uri="{9D8B030D-6E8A-4147-A177-3AD203B41FA5}">
                      <a16:colId xmlns:a16="http://schemas.microsoft.com/office/drawing/2014/main" val="2172261611"/>
                    </a:ext>
                  </a:extLst>
                </a:gridCol>
                <a:gridCol w="3809366">
                  <a:extLst>
                    <a:ext uri="{9D8B030D-6E8A-4147-A177-3AD203B41FA5}">
                      <a16:colId xmlns:a16="http://schemas.microsoft.com/office/drawing/2014/main" val="22986103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Grade</a:t>
                      </a:r>
                      <a:endParaRPr lang="en-CA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number of measurements</a:t>
                      </a:r>
                      <a:endParaRPr lang="en-CA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Repeatability: age &gt;6 yr</a:t>
                      </a:r>
                      <a:endParaRPr lang="en-CA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Repeatability: age ≤6 yr*</a:t>
                      </a:r>
                      <a:endParaRPr lang="en-CA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16827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en-CA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≥3 acceptable</a:t>
                      </a:r>
                      <a:endParaRPr lang="en-CA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within 0.150 L</a:t>
                      </a:r>
                      <a:endParaRPr lang="en-CA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within 0.100 L*</a:t>
                      </a:r>
                      <a:endParaRPr lang="en-CA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03693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B</a:t>
                      </a:r>
                      <a:endParaRPr lang="en-CA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  2 acceptable</a:t>
                      </a:r>
                      <a:endParaRPr lang="en-CA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within 0.150 L</a:t>
                      </a:r>
                      <a:endParaRPr lang="en-CA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within 0.100 L*</a:t>
                      </a:r>
                      <a:endParaRPr lang="en-CA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9806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C</a:t>
                      </a:r>
                      <a:endParaRPr lang="en-CA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≥2 acceptable</a:t>
                      </a:r>
                      <a:endParaRPr lang="en-CA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within 0.200 L</a:t>
                      </a:r>
                      <a:endParaRPr lang="en-CA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within 0.150 L*</a:t>
                      </a:r>
                      <a:endParaRPr lang="en-CA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4299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D</a:t>
                      </a:r>
                      <a:endParaRPr lang="en-CA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≥2 acceptable</a:t>
                      </a:r>
                      <a:endParaRPr lang="en-CA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within 0.250 L</a:t>
                      </a:r>
                      <a:endParaRPr lang="en-CA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within 0.200 L*</a:t>
                      </a:r>
                      <a:endParaRPr lang="en-CA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9590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E</a:t>
                      </a:r>
                      <a:endParaRPr lang="en-CA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≥2 acceptable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b="1" dirty="0">
                          <a:effectLst/>
                        </a:rPr>
                        <a:t>OR</a:t>
                      </a:r>
                      <a:r>
                        <a:rPr lang="en-US" sz="2400" dirty="0">
                          <a:effectLst/>
                        </a:rPr>
                        <a:t> 1 acceptable</a:t>
                      </a:r>
                      <a:endParaRPr lang="en-CA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&gt;0.250 L 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n/a</a:t>
                      </a:r>
                      <a:endParaRPr lang="en-CA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&gt;0.200 L*</a:t>
                      </a:r>
                      <a:br>
                        <a:rPr lang="en-US" sz="2400">
                          <a:effectLst/>
                        </a:rPr>
                      </a:br>
                      <a:r>
                        <a:rPr lang="en-US" sz="2400">
                          <a:effectLst/>
                        </a:rPr>
                        <a:t>n/a</a:t>
                      </a:r>
                      <a:endParaRPr lang="en-CA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5052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U</a:t>
                      </a:r>
                      <a:endParaRPr lang="en-CA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0 acceptable </a:t>
                      </a:r>
                      <a:r>
                        <a:rPr lang="en-US" sz="2400" b="1" dirty="0">
                          <a:effectLst/>
                        </a:rPr>
                        <a:t>AND</a:t>
                      </a:r>
                      <a:br>
                        <a:rPr lang="en-US" sz="2400" b="1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≥1 useable</a:t>
                      </a:r>
                      <a:endParaRPr lang="en-CA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n/a</a:t>
                      </a:r>
                      <a:endParaRPr lang="en-CA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n/a</a:t>
                      </a:r>
                      <a:endParaRPr lang="en-CA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0267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F</a:t>
                      </a:r>
                      <a:endParaRPr lang="en-CA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0 acceptable and 0 useable</a:t>
                      </a:r>
                      <a:endParaRPr lang="en-CA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n/a</a:t>
                      </a:r>
                      <a:endParaRPr lang="en-CA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n/a</a:t>
                      </a:r>
                      <a:endParaRPr lang="en-CA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8954418"/>
                  </a:ext>
                </a:extLst>
              </a:tr>
            </a:tbl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id="{77BAC038-A7F4-AE44-A3C3-D5FE5D572E73}"/>
              </a:ext>
            </a:extLst>
          </p:cNvPr>
          <p:cNvSpPr/>
          <p:nvPr/>
        </p:nvSpPr>
        <p:spPr>
          <a:xfrm>
            <a:off x="163285" y="5594381"/>
            <a:ext cx="110646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 </a:t>
            </a:r>
            <a:r>
              <a:rPr lang="en-US" sz="1600" dirty="0"/>
              <a:t>or 10% of the highest value, whichever is greater – applies for age ≤6 </a:t>
            </a:r>
            <a:r>
              <a:rPr lang="en-US" sz="1600" dirty="0" err="1"/>
              <a:t>yr</a:t>
            </a:r>
            <a:r>
              <a:rPr lang="en-US" sz="1600" dirty="0"/>
              <a:t> only</a:t>
            </a:r>
            <a:endParaRPr lang="en-CA" sz="1600" dirty="0"/>
          </a:p>
          <a:p>
            <a:r>
              <a:rPr lang="en-CA" sz="1600" dirty="0"/>
              <a:t>Repeatability criteria applied to the two largest FVC values and the two largest FEV1 values</a:t>
            </a:r>
          </a:p>
          <a:p>
            <a:r>
              <a:rPr lang="en-US" sz="1600" dirty="0"/>
              <a:t>Grade U indicates that only useable but not acceptable measurements were obtained</a:t>
            </a:r>
            <a:endParaRPr lang="en-CA" sz="1600" dirty="0"/>
          </a:p>
          <a:p>
            <a:r>
              <a:rPr lang="en-US" sz="1600" dirty="0"/>
              <a:t>Adapted from ATS Recommendations for a Standardized Pulmonary Function Report</a:t>
            </a:r>
            <a:endParaRPr lang="en-CA" sz="1600" dirty="0"/>
          </a:p>
        </p:txBody>
      </p:sp>
      <p:pic>
        <p:nvPicPr>
          <p:cNvPr id="6" name="Zástupný obsah 3" descr="Obsah obrázku stůl&#10;&#10;Popis byl vytvořen automaticky">
            <a:extLst>
              <a:ext uri="{FF2B5EF4-FFF2-40B4-BE49-F238E27FC236}">
                <a16:creationId xmlns:a16="http://schemas.microsoft.com/office/drawing/2014/main" id="{26E71C45-A50F-3AA4-7A0F-5A9AC49C7D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3"/>
          <a:stretch/>
        </p:blipFill>
        <p:spPr>
          <a:xfrm>
            <a:off x="9161746" y="6101568"/>
            <a:ext cx="2192054" cy="479014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2761869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6AF81C-01E3-FF06-0D74-17CBF1592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05" y="344576"/>
            <a:ext cx="11281024" cy="1325563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002060"/>
                </a:solidFill>
              </a:rPr>
              <a:t>Interpretační strategie rutinních funkčních testů 2021-hlavní oblasti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6D3659-3377-DE74-4BCF-724700E29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81" y="1913536"/>
            <a:ext cx="10997629" cy="5121440"/>
          </a:xfrm>
        </p:spPr>
        <p:txBody>
          <a:bodyPr/>
          <a:lstStyle/>
          <a:p>
            <a:pPr marL="0" indent="0">
              <a:buNone/>
            </a:pPr>
            <a:r>
              <a:rPr lang="cs-CZ" sz="4000" dirty="0">
                <a:solidFill>
                  <a:srgbClr val="002060"/>
                </a:solidFill>
                <a:latin typeface="+mj-lt"/>
              </a:rPr>
              <a:t>1.Srovnání měřených hodnot se zdravou populací 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GLI </a:t>
            </a:r>
            <a:r>
              <a:rPr lang="cs-CZ" dirty="0"/>
              <a:t>rovnice </a:t>
            </a:r>
          </a:p>
          <a:p>
            <a:pPr lvl="1"/>
            <a:r>
              <a:rPr lang="cs-CZ" dirty="0"/>
              <a:t>DLCO- </a:t>
            </a:r>
            <a:r>
              <a:rPr lang="cs-CZ" dirty="0" err="1">
                <a:solidFill>
                  <a:srgbClr val="FF0000"/>
                </a:solidFill>
              </a:rPr>
              <a:t>Hb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COHb</a:t>
            </a:r>
            <a:r>
              <a:rPr lang="cs-CZ" dirty="0">
                <a:solidFill>
                  <a:srgbClr val="FF0000"/>
                </a:solidFill>
              </a:rPr>
              <a:t> a CO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objemy ve vztahu k </a:t>
            </a:r>
            <a:r>
              <a:rPr lang="cs-CZ" dirty="0">
                <a:solidFill>
                  <a:srgbClr val="FF0000"/>
                </a:solidFill>
              </a:rPr>
              <a:t>obezitě</a:t>
            </a:r>
            <a:r>
              <a:rPr lang="cs-CZ" dirty="0"/>
              <a:t>, podobně v </a:t>
            </a:r>
            <a:r>
              <a:rPr lang="cs-CZ" dirty="0">
                <a:solidFill>
                  <a:srgbClr val="FF0000"/>
                </a:solidFill>
              </a:rPr>
              <a:t>graviditě</a:t>
            </a:r>
            <a:endParaRPr lang="cs-CZ" dirty="0"/>
          </a:p>
          <a:p>
            <a:pPr lvl="1"/>
            <a:r>
              <a:rPr lang="cs-CZ" dirty="0"/>
              <a:t>praktické úvahy (užité rovnice, přepočty) 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limity normálu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BEFC9E8-E730-6ED9-58B7-041964C0E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11654">
            <a:off x="2469682" y="3974737"/>
            <a:ext cx="9380001" cy="99903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4638736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1982</Words>
  <Application>Microsoft Office PowerPoint</Application>
  <PresentationFormat>Širokoúhlá obrazovka</PresentationFormat>
  <Paragraphs>299</Paragraphs>
  <Slides>16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6" baseType="lpstr">
      <vt:lpstr>AdvOT7fe89a09</vt:lpstr>
      <vt:lpstr>Arial</vt:lpstr>
      <vt:lpstr>BnpdcwVssgpmAdvTTc488b0e6</vt:lpstr>
      <vt:lpstr>Calibri</vt:lpstr>
      <vt:lpstr>Calibri Light</vt:lpstr>
      <vt:lpstr>Cambria Math</vt:lpstr>
      <vt:lpstr>Courier New</vt:lpstr>
      <vt:lpstr>LlclrwLmyfxlAdvTTc488b0e6+20</vt:lpstr>
      <vt:lpstr>TkmnfxVhtrvyAdvTTc488b0e6</vt:lpstr>
      <vt:lpstr>Motiv Office</vt:lpstr>
      <vt:lpstr>  Technický standard provádění spirometrie 2019        Standard interpretační strategie rutinních funkčních testů 2021</vt:lpstr>
      <vt:lpstr>Technický standard provádění spirometrie 2019 -hlavní oblasti</vt:lpstr>
      <vt:lpstr>2.Vybavení</vt:lpstr>
      <vt:lpstr>3.Operátor (sestra)</vt:lpstr>
      <vt:lpstr>Relativní kontraindikace spirometrie</vt:lpstr>
      <vt:lpstr>4.Postup</vt:lpstr>
      <vt:lpstr>5.Analýza</vt:lpstr>
      <vt:lpstr>6. Kontrola kvality- systém klasifikace kvality (FEV1 a FVC jsou hodnoceny samostatně)</vt:lpstr>
      <vt:lpstr>Interpretační strategie rutinních funkčních testů 2021-hlavní oblasti</vt:lpstr>
      <vt:lpstr>Limity normálu</vt:lpstr>
      <vt:lpstr>2.Bronchodilatační odpověď </vt:lpstr>
      <vt:lpstr>3.Změny plicních funkcí v čase</vt:lpstr>
      <vt:lpstr>4.Tíže postižení plicní funkce</vt:lpstr>
      <vt:lpstr>5.Klasifikace postižení plic funkcí</vt:lpstr>
      <vt:lpstr>6.Jak dál s interpretací</vt:lpstr>
      <vt:lpstr>Závěrem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Technický standard provádění spirometrie 2019 a interpretační strategie rutinních funkčních testů 2021 - hlavní body</dc:title>
  <dc:creator>Jana Kocianova</dc:creator>
  <cp:lastModifiedBy>Stanka Kacrova</cp:lastModifiedBy>
  <cp:revision>7</cp:revision>
  <cp:lastPrinted>2022-05-19T19:17:28Z</cp:lastPrinted>
  <dcterms:created xsi:type="dcterms:W3CDTF">2022-05-16T20:36:29Z</dcterms:created>
  <dcterms:modified xsi:type="dcterms:W3CDTF">2022-06-23T09:47:38Z</dcterms:modified>
</cp:coreProperties>
</file>