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3" r:id="rId4"/>
    <p:sldId id="265" r:id="rId5"/>
    <p:sldId id="266" r:id="rId6"/>
    <p:sldId id="267" r:id="rId7"/>
    <p:sldId id="270" r:id="rId8"/>
    <p:sldId id="274" r:id="rId9"/>
    <p:sldId id="275" r:id="rId10"/>
    <p:sldId id="271" r:id="rId11"/>
    <p:sldId id="273" r:id="rId12"/>
    <p:sldId id="279" r:id="rId13"/>
    <p:sldId id="277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1360-B75B-4D8F-8FC4-10D510519119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E9755-4CD9-46AE-A563-030EA0B13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56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Shefieldská</a:t>
            </a:r>
            <a:r>
              <a:rPr lang="cs-CZ" dirty="0"/>
              <a:t> zpětná projekce, </a:t>
            </a:r>
            <a:r>
              <a:rPr lang="cs-CZ" dirty="0" err="1"/>
              <a:t>Grazský</a:t>
            </a:r>
            <a:r>
              <a:rPr lang="cs-CZ" dirty="0"/>
              <a:t> konsensus, </a:t>
            </a:r>
            <a:r>
              <a:rPr lang="cs-CZ" dirty="0" err="1"/>
              <a:t>Gausův</a:t>
            </a:r>
            <a:r>
              <a:rPr lang="cs-CZ" dirty="0"/>
              <a:t>-Newtonův algoritmus…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9755-4CD9-46AE-A563-030EA0B13A8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78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Waveform</a:t>
            </a:r>
            <a:r>
              <a:rPr lang="cs-CZ" dirty="0"/>
              <a:t> = </a:t>
            </a:r>
            <a:r>
              <a:rPr lang="cs-CZ"/>
              <a:t>průbě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9755-4CD9-46AE-A563-030EA0B13A8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32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91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02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68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9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8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5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8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2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68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39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B97F-6667-479A-B285-5A651E334C8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49DD-C75D-452A-BEBE-B36B00CCE5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11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Elektrická impedanční tomografie</a:t>
            </a:r>
            <a:br>
              <a:rPr lang="cs-CZ" dirty="0"/>
            </a:br>
            <a:r>
              <a:rPr lang="cs-CZ" sz="2700" dirty="0"/>
              <a:t>na pomezí funkční a zobrazovací techniky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Václav Koucký</a:t>
            </a:r>
          </a:p>
          <a:p>
            <a:r>
              <a:rPr lang="cs-CZ" dirty="0"/>
              <a:t>Pediatrická klinika 2. LF UK a FN Motol</a:t>
            </a:r>
          </a:p>
          <a:p>
            <a:r>
              <a:rPr lang="cs-CZ" dirty="0"/>
              <a:t>Olivova dětská léčebna Říčany</a:t>
            </a:r>
          </a:p>
        </p:txBody>
      </p:sp>
    </p:spTree>
    <p:extLst>
      <p:ext uri="{BB962C8B-B14F-4D97-AF65-F5344CB8AC3E}">
        <p14:creationId xmlns:p14="http://schemas.microsoft.com/office/powerpoint/2010/main" val="102811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824" y="195486"/>
            <a:ext cx="8229600" cy="857250"/>
          </a:xfrm>
        </p:spPr>
        <p:txBody>
          <a:bodyPr/>
          <a:lstStyle/>
          <a:p>
            <a:r>
              <a:rPr lang="cs-CZ" dirty="0"/>
              <a:t>Využití EIT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Intenzivní medicína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 err="1"/>
              <a:t>bed-side</a:t>
            </a:r>
            <a:r>
              <a:rPr lang="cs-CZ" sz="2400" dirty="0"/>
              <a:t> monitorace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Funkční vyšetření (</a:t>
            </a:r>
            <a:r>
              <a:rPr lang="cs-CZ" sz="2400" dirty="0" err="1"/>
              <a:t>spiro</a:t>
            </a:r>
            <a:r>
              <a:rPr lang="cs-CZ" sz="2400" dirty="0"/>
              <a:t>, MBW)</a:t>
            </a:r>
            <a:endParaRPr lang="cs-CZ" sz="2000" dirty="0"/>
          </a:p>
          <a:p>
            <a:pPr marL="0" indent="0">
              <a:buNone/>
            </a:pPr>
            <a:r>
              <a:rPr lang="cs-CZ" sz="2400" dirty="0"/>
              <a:t>	prostorová distribuce </a:t>
            </a:r>
            <a:r>
              <a:rPr lang="cs-CZ" sz="2400" dirty="0" err="1"/>
              <a:t>fce</a:t>
            </a:r>
            <a:endParaRPr lang="cs-CZ" sz="2400" dirty="0"/>
          </a:p>
        </p:txBody>
      </p:sp>
      <p:sp>
        <p:nvSpPr>
          <p:cNvPr id="4" name="AutoShape 2" descr="Electrical Impedance Tomography: The realisation of regional ventilation  monitoring 2nd edition Eckhard Teschner Michael Imh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Electrical Impedance Tomography: The realisation of regional ventilation  monitoring 2nd edition Eckhard Teschner Michael Imhof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33333" r="28594" b="17639"/>
          <a:stretch/>
        </p:blipFill>
        <p:spPr bwMode="auto">
          <a:xfrm>
            <a:off x="5600300" y="915566"/>
            <a:ext cx="312837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Lung Function - Wythenshawe Hosp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75806"/>
            <a:ext cx="4072036" cy="1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EIT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7574"/>
            <a:ext cx="8229600" cy="3888432"/>
          </a:xfrm>
        </p:spPr>
        <p:txBody>
          <a:bodyPr>
            <a:noAutofit/>
          </a:bodyPr>
          <a:lstStyle/>
          <a:p>
            <a:r>
              <a:rPr lang="cs-CZ" sz="2400" dirty="0"/>
              <a:t>Monitorace mechanické ventilace:</a:t>
            </a:r>
          </a:p>
          <a:p>
            <a:pPr lvl="1"/>
            <a:r>
              <a:rPr lang="cs-CZ" sz="2000" dirty="0"/>
              <a:t>optimální nastavení parametrů – </a:t>
            </a:r>
            <a:r>
              <a:rPr lang="cs-CZ" sz="2000" dirty="0" err="1"/>
              <a:t>Vt</a:t>
            </a:r>
            <a:r>
              <a:rPr lang="cs-CZ" sz="2000" dirty="0"/>
              <a:t>, PEEP, </a:t>
            </a:r>
            <a:r>
              <a:rPr lang="cs-CZ" sz="2000" dirty="0" err="1"/>
              <a:t>recruitment</a:t>
            </a:r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			(protektivní ventilace vs. dostatečné provzdušnění)</a:t>
            </a:r>
          </a:p>
          <a:p>
            <a:pPr lvl="1"/>
            <a:r>
              <a:rPr lang="cs-CZ" sz="2000" dirty="0"/>
              <a:t>detekce komplikací UPV – dislokace ETK, </a:t>
            </a:r>
            <a:r>
              <a:rPr lang="cs-CZ" sz="2000" dirty="0" err="1"/>
              <a:t>pneumothorax</a:t>
            </a:r>
            <a:r>
              <a:rPr lang="cs-CZ" sz="2000" dirty="0"/>
              <a:t>, </a:t>
            </a:r>
            <a:r>
              <a:rPr lang="cs-CZ" sz="2000" dirty="0" err="1"/>
              <a:t>atelektáza</a:t>
            </a:r>
            <a:r>
              <a:rPr lang="cs-CZ" sz="2000" dirty="0"/>
              <a:t>…</a:t>
            </a:r>
          </a:p>
          <a:p>
            <a:pPr marL="514350" indent="-457200"/>
            <a:r>
              <a:rPr lang="cs-CZ" sz="2400" dirty="0"/>
              <a:t>Monitorace </a:t>
            </a:r>
            <a:r>
              <a:rPr lang="cs-CZ" sz="2400" dirty="0" err="1"/>
              <a:t>perfuze</a:t>
            </a:r>
            <a:r>
              <a:rPr lang="cs-CZ" sz="2400" dirty="0"/>
              <a:t> plic:</a:t>
            </a:r>
          </a:p>
          <a:p>
            <a:pPr marL="914400" lvl="1" indent="-457200"/>
            <a:r>
              <a:rPr lang="cs-CZ" sz="2000" dirty="0" err="1"/>
              <a:t>pulsatilita</a:t>
            </a:r>
            <a:r>
              <a:rPr lang="cs-CZ" sz="2000" dirty="0"/>
              <a:t> EIT signálu – hypoxická plicní vasokonstrikce, vasodilatace po </a:t>
            </a:r>
            <a:r>
              <a:rPr lang="cs-CZ" sz="2000" dirty="0" err="1"/>
              <a:t>prostacyklinu</a:t>
            </a:r>
            <a:r>
              <a:rPr lang="cs-CZ" sz="2000" dirty="0"/>
              <a:t>…</a:t>
            </a:r>
          </a:p>
          <a:p>
            <a:pPr marL="514350" indent="-457200"/>
            <a:r>
              <a:rPr lang="cs-CZ" sz="2400" dirty="0"/>
              <a:t>Funkční diagnostika</a:t>
            </a:r>
          </a:p>
          <a:p>
            <a:pPr marL="914400" lvl="1" indent="-457200"/>
            <a:r>
              <a:rPr lang="cs-CZ" sz="2000" dirty="0"/>
              <a:t>prostorová a časová heterogenita funkce plic</a:t>
            </a:r>
          </a:p>
          <a:p>
            <a:pPr marL="914400" lvl="1" indent="-45720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1564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Shrunutí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0"/>
            <a:ext cx="5626968" cy="3531839"/>
          </a:xfrm>
        </p:spPr>
        <p:txBody>
          <a:bodyPr/>
          <a:lstStyle/>
          <a:p>
            <a:r>
              <a:rPr lang="cs-CZ" sz="2400" dirty="0"/>
              <a:t>nově zaváděná metoda kombinující funkční a prostorové informace</a:t>
            </a:r>
          </a:p>
          <a:p>
            <a:r>
              <a:rPr lang="cs-CZ" sz="2400" dirty="0"/>
              <a:t>nehodnotí plíce jako celek, ale volně definované oblasti plic</a:t>
            </a:r>
          </a:p>
          <a:p>
            <a:r>
              <a:rPr lang="cs-CZ" sz="2400" dirty="0"/>
              <a:t>potenciální využití v intenzivní medicíně a funkční diagnostice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t="39585" r="35391" b="10138"/>
          <a:stretch/>
        </p:blipFill>
        <p:spPr bwMode="auto">
          <a:xfrm>
            <a:off x="6084168" y="555526"/>
            <a:ext cx="2304256" cy="212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lektrická impedanční tomografie | Drae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2714665"/>
            <a:ext cx="2843808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5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251" y="2841780"/>
            <a:ext cx="4882005" cy="135015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68" y="717707"/>
            <a:ext cx="4402464" cy="21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" b="4725"/>
          <a:stretch/>
        </p:blipFill>
        <p:spPr>
          <a:xfrm>
            <a:off x="5010768" y="681540"/>
            <a:ext cx="3881713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2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cs-CZ" dirty="0"/>
              <a:t>Elektrická impedanční tomografie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9582"/>
            <a:ext cx="7499176" cy="3888432"/>
          </a:xfrm>
        </p:spPr>
        <p:txBody>
          <a:bodyPr>
            <a:noAutofit/>
          </a:bodyPr>
          <a:lstStyle/>
          <a:p>
            <a:r>
              <a:rPr lang="cs-CZ" sz="2400" dirty="0"/>
              <a:t>neinvazivní diagnostická metoda zobrazující elektrické vlastnosti tkání</a:t>
            </a:r>
          </a:p>
          <a:p>
            <a:r>
              <a:rPr lang="cs-CZ" sz="2400" dirty="0"/>
              <a:t>průchod elektrického proudu tkáněmi (</a:t>
            </a:r>
            <a:r>
              <a:rPr lang="cs-CZ" sz="2400" dirty="0" err="1"/>
              <a:t>bioimpedance</a:t>
            </a:r>
            <a:r>
              <a:rPr lang="cs-CZ" sz="2400" dirty="0"/>
              <a:t>)</a:t>
            </a:r>
          </a:p>
          <a:p>
            <a:r>
              <a:rPr lang="cs-CZ" sz="2400" dirty="0"/>
              <a:t>nevyužívá radiační záření</a:t>
            </a:r>
          </a:p>
          <a:p>
            <a:r>
              <a:rPr lang="cs-CZ" sz="2400" dirty="0"/>
              <a:t>↑ časové rozlišení, ↓ prostorové rozlišení</a:t>
            </a:r>
          </a:p>
          <a:p>
            <a:r>
              <a:rPr lang="cs-CZ" sz="2400" dirty="0"/>
              <a:t>zobrazení:</a:t>
            </a:r>
          </a:p>
          <a:p>
            <a:pPr lvl="1"/>
            <a:r>
              <a:rPr lang="cs-CZ" sz="2400" dirty="0"/>
              <a:t>plic (vzdušnost, krev…)</a:t>
            </a:r>
          </a:p>
          <a:p>
            <a:pPr lvl="1"/>
            <a:r>
              <a:rPr lang="cs-CZ" sz="2400" dirty="0"/>
              <a:t>prsu, CNS, podkoží</a:t>
            </a:r>
          </a:p>
        </p:txBody>
      </p:sp>
      <p:pic>
        <p:nvPicPr>
          <p:cNvPr id="1026" name="Picture 2" descr="https://journals.plos.org/plosone/article/figure/image?size=large&amp;id=10.1371/journal.pone.0113202.g0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" t="2599" r="64354" b="91072"/>
          <a:stretch/>
        </p:blipFill>
        <p:spPr bwMode="auto">
          <a:xfrm>
            <a:off x="4373056" y="4083918"/>
            <a:ext cx="46634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lectrical impedance tomography in acute respiratory distress syndrome |  Critical Care | Full 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50" y="1707654"/>
            <a:ext cx="143524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8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7574"/>
            <a:ext cx="8229600" cy="3607049"/>
          </a:xfrm>
        </p:spPr>
        <p:txBody>
          <a:bodyPr>
            <a:noAutofit/>
          </a:bodyPr>
          <a:lstStyle/>
          <a:p>
            <a:pPr marL="514350" indent="-457200"/>
            <a:r>
              <a:rPr lang="cs-CZ" sz="2400" dirty="0"/>
              <a:t>technicky náročné</a:t>
            </a:r>
          </a:p>
          <a:p>
            <a:pPr marL="514350" indent="-457200"/>
            <a:r>
              <a:rPr lang="cs-CZ" sz="2400" dirty="0"/>
              <a:t>analogie s IOS (impedance)</a:t>
            </a:r>
          </a:p>
          <a:p>
            <a:pPr marL="514350" indent="-457200"/>
            <a:r>
              <a:rPr lang="cs-CZ" sz="2400" dirty="0"/>
              <a:t>vývoj od přelomu 70. a 80. let</a:t>
            </a:r>
          </a:p>
          <a:p>
            <a:pPr marL="1371600" lvl="2" indent="-514350">
              <a:buAutoNum type="arabicPeriod"/>
            </a:pPr>
            <a:r>
              <a:rPr lang="cs-CZ" dirty="0"/>
              <a:t>sběr syrových EIT dat</a:t>
            </a:r>
          </a:p>
          <a:p>
            <a:pPr marL="1371600" lvl="2" indent="-514350">
              <a:buAutoNum type="arabicPeriod"/>
            </a:pPr>
            <a:r>
              <a:rPr lang="cs-CZ" dirty="0"/>
              <a:t>rekonstrukce obrazu</a:t>
            </a:r>
          </a:p>
          <a:p>
            <a:pPr marL="1771650" lvl="3" indent="-457200">
              <a:buAutoNum type="alphaLcParenR"/>
            </a:pPr>
            <a:r>
              <a:rPr lang="cs-CZ" dirty="0"/>
              <a:t>ROI, </a:t>
            </a:r>
            <a:r>
              <a:rPr lang="cs-CZ" dirty="0" err="1"/>
              <a:t>waveforms</a:t>
            </a:r>
            <a:endParaRPr lang="cs-CZ" dirty="0"/>
          </a:p>
          <a:p>
            <a:pPr marL="1771650" lvl="3" indent="-457200">
              <a:buAutoNum type="alphaLcParenR"/>
            </a:pPr>
            <a:r>
              <a:rPr lang="cs-CZ" dirty="0"/>
              <a:t>funkční obrazy</a:t>
            </a:r>
          </a:p>
          <a:p>
            <a:pPr marL="1371600" lvl="2" indent="-514350">
              <a:buAutoNum type="arabicPeriod"/>
            </a:pPr>
            <a:r>
              <a:rPr lang="cs-CZ" dirty="0"/>
              <a:t>kvantifikace parametrů</a:t>
            </a:r>
          </a:p>
        </p:txBody>
      </p:sp>
      <p:pic>
        <p:nvPicPr>
          <p:cNvPr id="1028" name="Picture 4" descr="Figure 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85" y="1059582"/>
            <a:ext cx="403809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1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cs-CZ" dirty="0"/>
              <a:t>Měření a sběr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9582"/>
            <a:ext cx="4906888" cy="3888432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aplikace nízkofrekvenčního střídavého proudu o malé intenzitě</a:t>
            </a:r>
          </a:p>
          <a:p>
            <a:endParaRPr lang="cs-CZ" sz="2600" dirty="0"/>
          </a:p>
          <a:p>
            <a:r>
              <a:rPr lang="cs-CZ" sz="2600" dirty="0"/>
              <a:t>průchod tkání dle:</a:t>
            </a:r>
            <a:endParaRPr lang="cs-CZ" sz="2200" dirty="0"/>
          </a:p>
          <a:p>
            <a:pPr marL="0" indent="0">
              <a:buNone/>
            </a:pPr>
            <a:r>
              <a:rPr lang="cs-CZ" sz="2200" dirty="0"/>
              <a:t>	- </a:t>
            </a:r>
            <a:r>
              <a:rPr lang="cs-CZ" sz="2200" dirty="0" err="1"/>
              <a:t>bioimpedance</a:t>
            </a:r>
            <a:r>
              <a:rPr lang="cs-CZ" sz="2200" dirty="0"/>
              <a:t> (= elektrický 	odpor proti průchodu 	střídavého proudu) </a:t>
            </a:r>
          </a:p>
          <a:p>
            <a:pPr marL="0" indent="0">
              <a:buNone/>
            </a:pPr>
            <a:r>
              <a:rPr lang="cs-CZ" sz="2200" dirty="0"/>
              <a:t>	- vlastností el. proudu</a:t>
            </a:r>
          </a:p>
          <a:p>
            <a:endParaRPr lang="cs-CZ" sz="2600" dirty="0"/>
          </a:p>
          <a:p>
            <a:r>
              <a:rPr lang="cs-CZ" sz="2600" dirty="0" err="1"/>
              <a:t>isopotenciální</a:t>
            </a:r>
            <a:r>
              <a:rPr lang="cs-CZ" sz="2600" dirty="0"/>
              <a:t> hladiny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Health Management and Leadership Portal | Artificial ventilation monitor electrical  impedance tomography PulmoVista® 500 Dräger | HealthManagement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5566"/>
            <a:ext cx="1368152" cy="11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t="43611" r="34931" b="12500"/>
          <a:stretch/>
        </p:blipFill>
        <p:spPr bwMode="auto">
          <a:xfrm>
            <a:off x="6300192" y="751653"/>
            <a:ext cx="2664296" cy="13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1" b="12951"/>
          <a:stretch/>
        </p:blipFill>
        <p:spPr bwMode="auto">
          <a:xfrm>
            <a:off x="6300192" y="3837169"/>
            <a:ext cx="1656184" cy="12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4" t="65465" r="66674" b="14607"/>
          <a:stretch/>
        </p:blipFill>
        <p:spPr bwMode="auto">
          <a:xfrm>
            <a:off x="5474372" y="2182515"/>
            <a:ext cx="1152128" cy="118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6" t="44474" r="34315" b="24574"/>
          <a:stretch/>
        </p:blipFill>
        <p:spPr bwMode="auto">
          <a:xfrm>
            <a:off x="7096834" y="2067694"/>
            <a:ext cx="1449268" cy="143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5147094" y="3426554"/>
                <a:ext cx="4010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mtClean="0">
                          <a:latin typeface="Cambria Math"/>
                        </a:rPr>
                        <m:t>Z</m:t>
                      </m:r>
                      <m:r>
                        <a:rPr lang="cs-CZ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𝑅</m:t>
                      </m:r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</a:rPr>
                        <m:t>𝑖𝑋</m:t>
                      </m:r>
                      <m:r>
                        <a:rPr lang="cs-CZ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𝑍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94" y="3426554"/>
                <a:ext cx="401097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96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Rekonstrukce obrazu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72" y="1124941"/>
            <a:ext cx="8229600" cy="3607049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řešení složité matematické rovnice </a:t>
            </a:r>
          </a:p>
          <a:p>
            <a:pPr marL="0" indent="0">
              <a:buNone/>
            </a:pPr>
            <a:r>
              <a:rPr lang="cs-CZ" sz="2600" dirty="0"/>
              <a:t>		„</a:t>
            </a:r>
            <a:r>
              <a:rPr lang="cs-CZ" sz="2600" dirty="0" err="1"/>
              <a:t>calderonův</a:t>
            </a:r>
            <a:r>
              <a:rPr lang="cs-CZ" sz="2600" dirty="0"/>
              <a:t> inverzní problém“</a:t>
            </a:r>
          </a:p>
          <a:p>
            <a:r>
              <a:rPr lang="cs-CZ" sz="2600" dirty="0"/>
              <a:t>různé algoritmy pro rekonstrukci obrazu</a:t>
            </a:r>
          </a:p>
          <a:p>
            <a:endParaRPr lang="cs-CZ" sz="2600" dirty="0"/>
          </a:p>
          <a:p>
            <a:r>
              <a:rPr lang="cs-CZ" sz="2600" dirty="0"/>
              <a:t>různé znázornění:</a:t>
            </a:r>
          </a:p>
          <a:p>
            <a:pPr lvl="1"/>
            <a:r>
              <a:rPr lang="cs-CZ" sz="2200" dirty="0" err="1"/>
              <a:t>tdEIT</a:t>
            </a:r>
            <a:r>
              <a:rPr lang="cs-CZ" sz="2200" dirty="0"/>
              <a:t> – časově závislé – porovnání obrazu vzhledem k referenci</a:t>
            </a:r>
          </a:p>
          <a:p>
            <a:pPr lvl="1"/>
            <a:r>
              <a:rPr lang="cs-CZ" sz="2200" dirty="0" err="1"/>
              <a:t>fdEIT</a:t>
            </a:r>
            <a:r>
              <a:rPr lang="cs-CZ" sz="2200" dirty="0"/>
              <a:t> – frekvenčně závislé – stimulační proudy o různých frekvencích</a:t>
            </a:r>
          </a:p>
          <a:p>
            <a:pPr lvl="1"/>
            <a:r>
              <a:rPr lang="cs-CZ" sz="2200" dirty="0" err="1"/>
              <a:t>aEIT</a:t>
            </a:r>
            <a:r>
              <a:rPr lang="cs-CZ" sz="2200" dirty="0"/>
              <a:t> – absolutní hodnoty 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t="31528" r="36640" b="12361"/>
          <a:stretch/>
        </p:blipFill>
        <p:spPr bwMode="auto">
          <a:xfrm>
            <a:off x="6804248" y="916595"/>
            <a:ext cx="1913360" cy="215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30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„ROI“ a „</a:t>
            </a:r>
            <a:r>
              <a:rPr lang="cs-CZ" dirty="0" err="1"/>
              <a:t>waveforms</a:t>
            </a:r>
            <a:r>
              <a:rPr lang="cs-CZ" dirty="0"/>
              <a:t>“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49486"/>
            <a:ext cx="8229600" cy="3898528"/>
          </a:xfrm>
        </p:spPr>
        <p:txBody>
          <a:bodyPr>
            <a:noAutofit/>
          </a:bodyPr>
          <a:lstStyle/>
          <a:p>
            <a:r>
              <a:rPr lang="cs-CZ" sz="2400" dirty="0" err="1"/>
              <a:t>Regions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interest</a:t>
            </a:r>
            <a:r>
              <a:rPr lang="cs-CZ" sz="2400" dirty="0"/>
              <a:t> („prostorová distribuce“):</a:t>
            </a:r>
          </a:p>
          <a:p>
            <a:pPr lvl="1"/>
            <a:r>
              <a:rPr lang="cs-CZ" sz="2000" dirty="0"/>
              <a:t>vrstvy -  dependentní vs. non-dependentní oblasti plic</a:t>
            </a:r>
          </a:p>
          <a:p>
            <a:pPr lvl="1"/>
            <a:r>
              <a:rPr lang="cs-CZ" sz="2000" dirty="0"/>
              <a:t>kvadranty – pravolevá distribuce</a:t>
            </a:r>
          </a:p>
          <a:p>
            <a:r>
              <a:rPr lang="cs-CZ" sz="2400" dirty="0" err="1"/>
              <a:t>Waveforms</a:t>
            </a:r>
            <a:r>
              <a:rPr lang="cs-CZ" sz="2400" dirty="0"/>
              <a:t> („časová distribuce“):</a:t>
            </a:r>
          </a:p>
          <a:p>
            <a:pPr lvl="1"/>
            <a:r>
              <a:rPr lang="cs-CZ" sz="2000" dirty="0"/>
              <a:t>průběh impedance v čase</a:t>
            </a:r>
          </a:p>
          <a:p>
            <a:pPr marL="457200" lvl="1" indent="0">
              <a:buNone/>
            </a:pPr>
            <a:r>
              <a:rPr lang="cs-CZ" sz="2000" dirty="0"/>
              <a:t>	dechový cyklus ≈ </a:t>
            </a:r>
            <a:r>
              <a:rPr lang="cs-CZ" sz="2000" dirty="0" err="1"/>
              <a:t>Vt</a:t>
            </a:r>
            <a:endParaRPr lang="cs-CZ" sz="2000" dirty="0"/>
          </a:p>
          <a:p>
            <a:pPr marL="457200" lvl="1" indent="0">
              <a:buNone/>
            </a:pPr>
            <a:r>
              <a:rPr lang="cs-CZ" sz="2000" dirty="0"/>
              <a:t>	EELV</a:t>
            </a:r>
          </a:p>
          <a:p>
            <a:pPr marL="457200" lvl="1" indent="0">
              <a:buNone/>
            </a:pPr>
            <a:r>
              <a:rPr lang="cs-CZ" sz="2000" dirty="0"/>
              <a:t>	srdeční cyklus ≈ změny </a:t>
            </a:r>
            <a:r>
              <a:rPr lang="cs-CZ" sz="2000" dirty="0" err="1"/>
              <a:t>perfuze</a:t>
            </a:r>
            <a:endParaRPr lang="cs-CZ" sz="2000" dirty="0"/>
          </a:p>
        </p:txBody>
      </p:sp>
      <p:pic>
        <p:nvPicPr>
          <p:cNvPr id="5124" name="Picture 4" descr="Electrical Impedance Tom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2" r="10783"/>
          <a:stretch/>
        </p:blipFill>
        <p:spPr bwMode="auto">
          <a:xfrm>
            <a:off x="5128507" y="1995686"/>
            <a:ext cx="3835981" cy="24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9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obrazy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9582"/>
            <a:ext cx="8435280" cy="3394472"/>
          </a:xfrm>
        </p:spPr>
        <p:txBody>
          <a:bodyPr>
            <a:normAutofit/>
          </a:bodyPr>
          <a:lstStyle/>
          <a:p>
            <a:r>
              <a:rPr lang="cs-CZ" sz="2600" dirty="0"/>
              <a:t>změny impedance a její distribuce v souvislosti s intervencí (změna polohy, PEEP, </a:t>
            </a:r>
            <a:r>
              <a:rPr lang="cs-CZ" sz="2600" dirty="0" err="1"/>
              <a:t>recruitment</a:t>
            </a:r>
            <a:r>
              <a:rPr lang="cs-CZ" sz="2600" dirty="0"/>
              <a:t> x </a:t>
            </a:r>
            <a:r>
              <a:rPr lang="cs-CZ" sz="2600" dirty="0" err="1"/>
              <a:t>derecruitment</a:t>
            </a:r>
            <a:r>
              <a:rPr lang="cs-CZ" sz="2600" dirty="0"/>
              <a:t>)</a:t>
            </a:r>
          </a:p>
          <a:p>
            <a:r>
              <a:rPr lang="cs-CZ" sz="2600" dirty="0"/>
              <a:t>Hodnocení:</a:t>
            </a:r>
          </a:p>
          <a:p>
            <a:pPr lvl="1"/>
            <a:r>
              <a:rPr lang="cs-CZ" sz="2600" dirty="0"/>
              <a:t>změny plicní poddajnosti</a:t>
            </a:r>
          </a:p>
          <a:p>
            <a:pPr lvl="1"/>
            <a:r>
              <a:rPr lang="cs-CZ" sz="2600" dirty="0"/>
              <a:t>změny časové konstanty plic</a:t>
            </a:r>
          </a:p>
        </p:txBody>
      </p:sp>
      <p:pic>
        <p:nvPicPr>
          <p:cNvPr id="4" name="Picture 2" descr="Electrical Impedance Tomograp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8" r="21608" b="26642"/>
          <a:stretch/>
        </p:blipFill>
        <p:spPr bwMode="auto">
          <a:xfrm>
            <a:off x="5796136" y="1995686"/>
            <a:ext cx="2809876" cy="29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lectrical Impedance Tomography with PulmoVista 500 - Dr. Jake Collins talks about the use and benefits of the PulmoVista 5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t="64286" r="34828"/>
          <a:stretch/>
        </p:blipFill>
        <p:spPr bwMode="auto">
          <a:xfrm>
            <a:off x="1403648" y="3360033"/>
            <a:ext cx="3531738" cy="17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4644008" y="3867894"/>
            <a:ext cx="2557066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cs-CZ" dirty="0"/>
              <a:t>Funkční obrazy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25972" r="27265" b="15139"/>
          <a:stretch/>
        </p:blipFill>
        <p:spPr bwMode="auto">
          <a:xfrm>
            <a:off x="1691680" y="909413"/>
            <a:ext cx="5657850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7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22222" r="26485" b="7083"/>
          <a:stretch/>
        </p:blipFill>
        <p:spPr bwMode="auto">
          <a:xfrm>
            <a:off x="1835696" y="99789"/>
            <a:ext cx="58007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07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399</Words>
  <Application>Microsoft Office PowerPoint</Application>
  <PresentationFormat>Předvádění na obrazovce (16:9)</PresentationFormat>
  <Paragraphs>80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Motiv systému Office</vt:lpstr>
      <vt:lpstr>Elektrická impedanční tomografie na pomezí funkční a zobrazovací techniky</vt:lpstr>
      <vt:lpstr>Elektrická impedanční tomografie</vt:lpstr>
      <vt:lpstr>Princip</vt:lpstr>
      <vt:lpstr>Měření a sběr dat</vt:lpstr>
      <vt:lpstr>Rekonstrukce obrazu</vt:lpstr>
      <vt:lpstr>Koncept „ROI“ a „waveforms“ </vt:lpstr>
      <vt:lpstr>Funkční obrazy</vt:lpstr>
      <vt:lpstr>Funkční obrazy</vt:lpstr>
      <vt:lpstr>Prezentace aplikace PowerPoint</vt:lpstr>
      <vt:lpstr>Využití EIT</vt:lpstr>
      <vt:lpstr>Aplikace EIT</vt:lpstr>
      <vt:lpstr>Shrunutí</vt:lpstr>
      <vt:lpstr>Děkuji za pozornost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Elektrická impedanční tomografi na pomezí funkční a zobrazovací techniky</dc:title>
  <dc:creator>Václav Koucký</dc:creator>
  <cp:lastModifiedBy>Stanka Kacrova</cp:lastModifiedBy>
  <cp:revision>36</cp:revision>
  <dcterms:created xsi:type="dcterms:W3CDTF">2022-05-10T19:38:15Z</dcterms:created>
  <dcterms:modified xsi:type="dcterms:W3CDTF">2022-06-23T09:50:13Z</dcterms:modified>
</cp:coreProperties>
</file>