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532" r:id="rId5"/>
    <p:sldId id="572" r:id="rId6"/>
    <p:sldId id="591" r:id="rId7"/>
    <p:sldId id="594" r:id="rId8"/>
    <p:sldId id="592" r:id="rId9"/>
    <p:sldId id="593" r:id="rId10"/>
    <p:sldId id="595" r:id="rId11"/>
    <p:sldId id="596" r:id="rId12"/>
    <p:sldId id="597" r:id="rId13"/>
    <p:sldId id="600" r:id="rId14"/>
    <p:sldId id="599" r:id="rId15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554" userDrawn="1">
          <p15:clr>
            <a:srgbClr val="A4A3A4"/>
          </p15:clr>
        </p15:guide>
        <p15:guide id="3" orient="horz" pos="3965">
          <p15:clr>
            <a:srgbClr val="A4A3A4"/>
          </p15:clr>
        </p15:guide>
        <p15:guide id="4" orient="horz" pos="2346" userDrawn="1">
          <p15:clr>
            <a:srgbClr val="A4A3A4"/>
          </p15:clr>
        </p15:guide>
        <p15:guide id="5" orient="horz" pos="2278" userDrawn="1">
          <p15:clr>
            <a:srgbClr val="A4A3A4"/>
          </p15:clr>
        </p15:guide>
        <p15:guide id="6" orient="horz" pos="3049" userDrawn="1">
          <p15:clr>
            <a:srgbClr val="A4A3A4"/>
          </p15:clr>
        </p15:guide>
        <p15:guide id="7" orient="horz" pos="1030" userDrawn="1">
          <p15:clr>
            <a:srgbClr val="A4A3A4"/>
          </p15:clr>
        </p15:guide>
        <p15:guide id="8" orient="horz" pos="3871">
          <p15:clr>
            <a:srgbClr val="A4A3A4"/>
          </p15:clr>
        </p15:guide>
        <p15:guide id="9">
          <p15:clr>
            <a:srgbClr val="A4A3A4"/>
          </p15:clr>
        </p15:guide>
        <p15:guide id="10" pos="136" userDrawn="1">
          <p15:clr>
            <a:srgbClr val="A4A3A4"/>
          </p15:clr>
        </p15:guide>
        <p15:guide id="11" pos="5375" userDrawn="1">
          <p15:clr>
            <a:srgbClr val="A4A3A4"/>
          </p15:clr>
        </p15:guide>
        <p15:guide id="12" pos="3907">
          <p15:clr>
            <a:srgbClr val="A4A3A4"/>
          </p15:clr>
        </p15:guide>
        <p15:guide id="13" pos="739">
          <p15:clr>
            <a:srgbClr val="A4A3A4"/>
          </p15:clr>
        </p15:guide>
        <p15:guide id="14" orient="horz" pos="68">
          <p15:clr>
            <a:srgbClr val="A4A3A4"/>
          </p15:clr>
        </p15:guide>
        <p15:guide id="15" orient="horz" pos="3026" userDrawn="1">
          <p15:clr>
            <a:srgbClr val="A4A3A4"/>
          </p15:clr>
        </p15:guide>
        <p15:guide id="16" orient="horz" pos="2414">
          <p15:clr>
            <a:srgbClr val="A4A3A4"/>
          </p15:clr>
        </p15:guide>
        <p15:guide id="17" orient="horz" pos="947">
          <p15:clr>
            <a:srgbClr val="A4A3A4"/>
          </p15:clr>
        </p15:guide>
        <p15:guide id="18" pos="539">
          <p15:clr>
            <a:srgbClr val="A4A3A4"/>
          </p15:clr>
        </p15:guide>
        <p15:guide id="19" pos="5097">
          <p15:clr>
            <a:srgbClr val="A4A3A4"/>
          </p15:clr>
        </p15:guide>
        <p15:guide id="20" pos="4171">
          <p15:clr>
            <a:srgbClr val="A4A3A4"/>
          </p15:clr>
        </p15:guide>
        <p15:guide id="21" pos="1973" userDrawn="1">
          <p15:clr>
            <a:srgbClr val="A4A3A4"/>
          </p15:clr>
        </p15:guide>
        <p15:guide id="22" pos="11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D3D4D6"/>
    <a:srgbClr val="0033CC"/>
    <a:srgbClr val="99CCFF"/>
    <a:srgbClr val="0000FF"/>
    <a:srgbClr val="800080"/>
    <a:srgbClr val="5F5F5F"/>
    <a:srgbClr val="3399FF"/>
    <a:srgbClr val="009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585" autoAdjust="0"/>
  </p:normalViewPr>
  <p:slideViewPr>
    <p:cSldViewPr snapToGrid="0" snapToObjects="1" showGuides="1">
      <p:cViewPr varScale="1">
        <p:scale>
          <a:sx n="138" d="100"/>
          <a:sy n="138" d="100"/>
        </p:scale>
        <p:origin x="258" y="114"/>
      </p:cViewPr>
      <p:guideLst>
        <p:guide orient="horz"/>
        <p:guide orient="horz" pos="554"/>
        <p:guide orient="horz" pos="3965"/>
        <p:guide orient="horz" pos="2346"/>
        <p:guide orient="horz" pos="2278"/>
        <p:guide orient="horz" pos="3049"/>
        <p:guide orient="horz" pos="1030"/>
        <p:guide orient="horz" pos="3871"/>
        <p:guide/>
        <p:guide pos="136"/>
        <p:guide pos="5375"/>
        <p:guide pos="3907"/>
        <p:guide pos="739"/>
        <p:guide orient="horz" pos="68"/>
        <p:guide orient="horz" pos="3026"/>
        <p:guide orient="horz" pos="2414"/>
        <p:guide orient="horz" pos="947"/>
        <p:guide pos="539"/>
        <p:guide pos="5097"/>
        <p:guide pos="4171"/>
        <p:guide pos="1973"/>
        <p:guide pos="115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5" d="100"/>
          <a:sy n="65" d="100"/>
        </p:scale>
        <p:origin x="-3130" y="-91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34A0F-4EBE-422A-B64D-D2DC78697307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D672E-720E-4049-B2F4-6C6EF91676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48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643EA-D2B0-4CED-952C-DCE274864AFD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B268F-7E2A-4F79-B496-533F3EBE5F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50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4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B268F-7E2A-4F79-B496-533F3EBE5F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57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ern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64592" y="2783682"/>
            <a:ext cx="8814816" cy="8262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564" y="2817223"/>
            <a:ext cx="8010525" cy="759212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64593" y="130683"/>
            <a:ext cx="6024708" cy="256489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6336792" y="130683"/>
            <a:ext cx="2642616" cy="256489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63563" y="3762103"/>
            <a:ext cx="4165600" cy="84680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7328264" y="4720828"/>
            <a:ext cx="1815737" cy="422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lt1"/>
              </a:solidFill>
            </a:endParaRPr>
          </a:p>
        </p:txBody>
      </p:sp>
      <p:pic>
        <p:nvPicPr>
          <p:cNvPr id="17" name="Picture 16" descr="cf_pri_3c_rgb_lbg_1_5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68805" y="4453366"/>
            <a:ext cx="2154940" cy="5349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4869180"/>
            <a:ext cx="390026" cy="273844"/>
          </a:xfrm>
          <a:prstGeom prst="rect">
            <a:avLst/>
          </a:prstGeom>
        </p:spPr>
        <p:txBody>
          <a:bodyPr/>
          <a:lstStyle/>
          <a:p>
            <a:fld id="{07A37211-CB0D-4625-BF23-27EC1533B9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066" y="4849586"/>
            <a:ext cx="4493623" cy="17192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© 2016 CareFusion Corporation or one of its subsidiaries. All rights reserved.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4869180"/>
            <a:ext cx="390026" cy="273844"/>
          </a:xfrm>
          <a:prstGeom prst="rect">
            <a:avLst/>
          </a:prstGeom>
        </p:spPr>
        <p:txBody>
          <a:bodyPr/>
          <a:lstStyle/>
          <a:p>
            <a:fld id="{07A37211-CB0D-4625-BF23-27EC1533B9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066" y="4849586"/>
            <a:ext cx="4493623" cy="17192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© 2016 CareFusion Corporation or one of its subsidiaries. All rights reserved.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869180"/>
            <a:ext cx="390026" cy="273844"/>
          </a:xfrm>
          <a:prstGeom prst="rect">
            <a:avLst/>
          </a:prstGeom>
        </p:spPr>
        <p:txBody>
          <a:bodyPr/>
          <a:lstStyle/>
          <a:p>
            <a:fld id="{07A37211-CB0D-4625-BF23-27EC1533B9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066" y="4849586"/>
            <a:ext cx="4493623" cy="17192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© 2016 CareFusion Corporation or one of its subsidiaries. All rights reserved.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872854"/>
            <a:ext cx="4633458" cy="1021556"/>
          </a:xfrm>
        </p:spPr>
        <p:txBody>
          <a:bodyPr anchor="b" anchorCtr="0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bigshield.png"/>
          <p:cNvPicPr>
            <a:picLocks noChangeAspect="1"/>
          </p:cNvPicPr>
          <p:nvPr userDrawn="1"/>
        </p:nvPicPr>
        <p:blipFill>
          <a:blip r:embed="rId2" cstate="print"/>
          <a:srcRect r="41593" b="14834"/>
          <a:stretch>
            <a:fillRect/>
          </a:stretch>
        </p:blipFill>
        <p:spPr>
          <a:xfrm>
            <a:off x="5847907" y="1700213"/>
            <a:ext cx="3553268" cy="36361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7053944" y="4526280"/>
            <a:ext cx="2090057" cy="617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0473" y="1639491"/>
            <a:ext cx="7772400" cy="1102519"/>
          </a:xfrm>
        </p:spPr>
        <p:txBody>
          <a:bodyPr anchor="b" anchorCtr="0">
            <a:normAutofit/>
          </a:bodyPr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473" y="2955997"/>
            <a:ext cx="6400800" cy="13144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rot="10800000">
            <a:off x="222870" y="2852415"/>
            <a:ext cx="8130003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f_pri_2c_rgb_dbg_2_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1808" y="289082"/>
            <a:ext cx="2895606" cy="688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368947"/>
            <a:ext cx="8029801" cy="1021556"/>
          </a:xfrm>
        </p:spPr>
        <p:txBody>
          <a:bodyPr anchor="t" anchorCtr="0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bigshield.png"/>
          <p:cNvPicPr>
            <a:picLocks noChangeAspect="1"/>
          </p:cNvPicPr>
          <p:nvPr userDrawn="1"/>
        </p:nvPicPr>
        <p:blipFill>
          <a:blip r:embed="rId3" cstate="print"/>
          <a:srcRect r="41593" b="14834"/>
          <a:stretch>
            <a:fillRect/>
          </a:stretch>
        </p:blipFill>
        <p:spPr>
          <a:xfrm>
            <a:off x="5858540" y="1714500"/>
            <a:ext cx="3285460" cy="3429000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22312" y="2555081"/>
            <a:ext cx="6400800" cy="13144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691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066" y="4849586"/>
            <a:ext cx="4493623" cy="17192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© 2015 CareFusion Corporation or one of its subsidiaries.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4869180"/>
            <a:ext cx="390026" cy="273844"/>
          </a:xfrm>
          <a:prstGeom prst="rect">
            <a:avLst/>
          </a:prstGeom>
        </p:spPr>
        <p:txBody>
          <a:bodyPr/>
          <a:lstStyle/>
          <a:p>
            <a:fld id="{07A37211-CB0D-4625-BF23-27EC1533B9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960121"/>
            <a:ext cx="4907778" cy="1479368"/>
          </a:xfrm>
        </p:spPr>
        <p:txBody>
          <a:bodyPr anchor="b" anchorCtr="0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bigshield.png"/>
          <p:cNvPicPr>
            <a:picLocks noChangeAspect="1"/>
          </p:cNvPicPr>
          <p:nvPr userDrawn="1"/>
        </p:nvPicPr>
        <p:blipFill>
          <a:blip r:embed="rId2" cstate="print"/>
          <a:srcRect r="41593" b="14834"/>
          <a:stretch>
            <a:fillRect/>
          </a:stretch>
        </p:blipFill>
        <p:spPr>
          <a:xfrm>
            <a:off x="5630090" y="1714500"/>
            <a:ext cx="3513909" cy="3429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722314" y="2439488"/>
            <a:ext cx="4281487" cy="454922"/>
          </a:xfr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800" b="1" kern="1200" cap="none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960121"/>
            <a:ext cx="4907778" cy="1479368"/>
          </a:xfrm>
        </p:spPr>
        <p:txBody>
          <a:bodyPr anchor="b" anchorCtr="0">
            <a:normAutofit/>
          </a:bodyPr>
          <a:lstStyle>
            <a:lvl1pPr algn="l">
              <a:defRPr sz="3600" b="1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bigshield.png"/>
          <p:cNvPicPr>
            <a:picLocks noChangeAspect="1"/>
          </p:cNvPicPr>
          <p:nvPr userDrawn="1"/>
        </p:nvPicPr>
        <p:blipFill>
          <a:blip r:embed="rId2" cstate="print"/>
          <a:srcRect r="41593" b="14834"/>
          <a:stretch>
            <a:fillRect/>
          </a:stretch>
        </p:blipFill>
        <p:spPr>
          <a:xfrm>
            <a:off x="5630092" y="1714500"/>
            <a:ext cx="3513908" cy="3429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722314" y="2439488"/>
            <a:ext cx="4281487" cy="454922"/>
          </a:xfr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en-US" sz="2800" b="1" kern="1200" cap="none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4869180"/>
            <a:ext cx="390026" cy="273844"/>
          </a:xfrm>
          <a:prstGeom prst="rect">
            <a:avLst/>
          </a:prstGeom>
        </p:spPr>
        <p:txBody>
          <a:bodyPr/>
          <a:lstStyle/>
          <a:p>
            <a:fld id="{07A37211-CB0D-4625-BF23-27EC1533B9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6922029" y="4762019"/>
            <a:ext cx="1981200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4869180"/>
            <a:ext cx="390026" cy="273844"/>
          </a:xfrm>
          <a:prstGeom prst="rect">
            <a:avLst/>
          </a:prstGeom>
        </p:spPr>
        <p:txBody>
          <a:bodyPr/>
          <a:lstStyle/>
          <a:p>
            <a:fld id="{07A37211-CB0D-4625-BF23-27EC1533B9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94250" y="1219200"/>
            <a:ext cx="3779838" cy="338971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922029" y="4762019"/>
            <a:ext cx="1981200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4869180"/>
            <a:ext cx="390026" cy="273844"/>
          </a:xfrm>
          <a:prstGeom prst="rect">
            <a:avLst/>
          </a:prstGeom>
        </p:spPr>
        <p:txBody>
          <a:bodyPr/>
          <a:lstStyle/>
          <a:p>
            <a:fld id="{07A37211-CB0D-4625-BF23-27EC1533B9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94250" y="1219200"/>
            <a:ext cx="3779838" cy="164592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794250" y="2948702"/>
            <a:ext cx="3779838" cy="164592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066" y="4849586"/>
            <a:ext cx="4493623" cy="171926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© 2016 CareFusion Corporation or one of its subsidiaries. All rights reserved.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969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49" r:id="rId2"/>
    <p:sldLayoutId id="2147483666" r:id="rId3"/>
    <p:sldLayoutId id="2147483650" r:id="rId4"/>
    <p:sldLayoutId id="2147483660" r:id="rId5"/>
    <p:sldLayoutId id="2147483673" r:id="rId6"/>
    <p:sldLayoutId id="2147483652" r:id="rId7"/>
    <p:sldLayoutId id="2147483668" r:id="rId8"/>
    <p:sldLayoutId id="2147483669" r:id="rId9"/>
    <p:sldLayoutId id="2147483653" r:id="rId10"/>
    <p:sldLayoutId id="2147483654" r:id="rId11"/>
    <p:sldLayoutId id="2147483655" r:id="rId12"/>
    <p:sldLayoutId id="2147483665" r:id="rId13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7338" indent="-287338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9588" indent="-222250" algn="l" defTabSz="914400" rtl="0" eaLnBrk="1" latinLnBrk="0" hangingPunct="1">
        <a:spcBef>
          <a:spcPct val="20000"/>
        </a:spcBef>
        <a:buClrTx/>
        <a:buSzPct val="110000"/>
        <a:buFont typeface="Verdana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92150" indent="-182563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222250" algn="l" defTabSz="914400" rtl="0" eaLnBrk="1" latinLnBrk="0" hangingPunct="1">
        <a:spcBef>
          <a:spcPct val="20000"/>
        </a:spcBef>
        <a:buClrTx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01738" indent="-234950" algn="l" defTabSz="914400" rtl="0" eaLnBrk="1" latinLnBrk="0" hangingPunct="1">
        <a:spcBef>
          <a:spcPct val="20000"/>
        </a:spcBef>
        <a:buClrTx/>
        <a:buFont typeface="Verdan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hyperlink" Target="SNIP%20Video.mp4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SNIP%20Application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wmf"/><Relationship Id="rId4" Type="http://schemas.openxmlformats.org/officeDocument/2006/relationships/image" Target="../media/image9.t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CF_DealerMeeting_BriefTemplateWatermarkNoImages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36"/>
          <a:stretch/>
        </p:blipFill>
        <p:spPr bwMode="auto">
          <a:xfrm>
            <a:off x="0" y="0"/>
            <a:ext cx="5706428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2314881" y="2002118"/>
            <a:ext cx="6686244" cy="14068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GB" sz="1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SNIP</a:t>
            </a:r>
            <a:r>
              <a:rPr lang="en-GB" sz="3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8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assessment of inspiratory muscle strength</a:t>
            </a:r>
          </a:p>
          <a:p>
            <a:pPr algn="r">
              <a:lnSpc>
                <a:spcPct val="150000"/>
              </a:lnSpc>
            </a:pPr>
            <a:endParaRPr lang="en-GB" sz="19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625788" y="3305454"/>
            <a:ext cx="4177553" cy="60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0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Hans-Jürgen Smith, Berlin, Germany</a:t>
            </a:r>
          </a:p>
          <a:p>
            <a:pPr algn="r">
              <a:lnSpc>
                <a:spcPct val="150000"/>
              </a:lnSpc>
            </a:pPr>
            <a:endParaRPr lang="en-GB" sz="1000" b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GB" sz="1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40730" y="4415909"/>
            <a:ext cx="2962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Zlín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– 21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May 2022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55111" y="375270"/>
            <a:ext cx="41729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X. Conference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functional examinations of the lungs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33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900" y="107950"/>
            <a:ext cx="8470900" cy="771525"/>
          </a:xfrm>
        </p:spPr>
        <p:txBody>
          <a:bodyPr>
            <a:normAutofit/>
          </a:bodyPr>
          <a:lstStyle/>
          <a:p>
            <a:r>
              <a:rPr lang="en-GB" sz="2400" dirty="0"/>
              <a:t>Comparison of MIP and SNIP</a:t>
            </a:r>
            <a:br>
              <a:rPr lang="en-GB" sz="2400" dirty="0"/>
            </a:br>
            <a:r>
              <a:rPr lang="en-GB" sz="1600" dirty="0">
                <a:solidFill>
                  <a:schemeClr val="bg2"/>
                </a:solidFill>
              </a:rPr>
              <a:t>Learning effects and reproducibility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1865"/>
            <a:ext cx="3535082" cy="28043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812" y="212783"/>
            <a:ext cx="2591759" cy="4303382"/>
          </a:xfrm>
          <a:prstGeom prst="rect">
            <a:avLst/>
          </a:prstGeom>
        </p:spPr>
      </p:pic>
      <p:sp>
        <p:nvSpPr>
          <p:cNvPr id="8" name="TextBox 9"/>
          <p:cNvSpPr txBox="1"/>
          <p:nvPr/>
        </p:nvSpPr>
        <p:spPr>
          <a:xfrm>
            <a:off x="457200" y="4620997"/>
            <a:ext cx="739741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5" dirty="0">
                <a:latin typeface="Arial" panose="020B0604020202020204" pitchFamily="34" charset="0"/>
                <a:cs typeface="Arial" panose="020B0604020202020204" pitchFamily="34" charset="0"/>
              </a:rPr>
              <a:t>Terzi N, et al. Mouth and Nasal Inspiratory Pressure: Learning Effect and Reproducibility in Healthy Adults. Respiration 210; 80:379-386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57200" y="980143"/>
            <a:ext cx="5265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71 study subjects performed MIP and SNIP during 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2 sessions one week apart.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927650" y="1752461"/>
            <a:ext cx="1213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Learning effect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p=0.0008 in MIP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057106" y="1711865"/>
            <a:ext cx="5854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week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849849" y="1705786"/>
            <a:ext cx="6078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8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week</a:t>
            </a:r>
          </a:p>
        </p:txBody>
      </p:sp>
      <p:sp>
        <p:nvSpPr>
          <p:cNvPr id="14" name="Rechteck 13"/>
          <p:cNvSpPr/>
          <p:nvPr/>
        </p:nvSpPr>
        <p:spPr>
          <a:xfrm>
            <a:off x="490078" y="1738903"/>
            <a:ext cx="1721216" cy="2777261"/>
          </a:xfrm>
          <a:prstGeom prst="rect">
            <a:avLst/>
          </a:prstGeom>
          <a:solidFill>
            <a:srgbClr val="FFFF66">
              <a:alpha val="20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lt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938650" y="2014071"/>
            <a:ext cx="864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4.5 </a:t>
            </a:r>
            <a:r>
              <a:rPr lang="en-GB" sz="800" u="sng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1.7 trials </a:t>
            </a:r>
          </a:p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to max. value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782556" y="2014071"/>
            <a:ext cx="864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3.4 </a:t>
            </a:r>
            <a:r>
              <a:rPr lang="en-GB" sz="800" u="sng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1.9 trials </a:t>
            </a:r>
          </a:p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to max. value</a:t>
            </a:r>
          </a:p>
        </p:txBody>
      </p:sp>
      <p:sp>
        <p:nvSpPr>
          <p:cNvPr id="17" name="Textfeld 16"/>
          <p:cNvSpPr txBox="1"/>
          <p:nvPr/>
        </p:nvSpPr>
        <p:spPr>
          <a:xfrm rot="16200000">
            <a:off x="392331" y="2244903"/>
            <a:ext cx="3674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MIP</a:t>
            </a:r>
          </a:p>
        </p:txBody>
      </p:sp>
      <p:sp>
        <p:nvSpPr>
          <p:cNvPr id="18" name="Textfeld 17"/>
          <p:cNvSpPr txBox="1"/>
          <p:nvPr/>
        </p:nvSpPr>
        <p:spPr>
          <a:xfrm rot="16200000">
            <a:off x="2059317" y="2247376"/>
            <a:ext cx="3674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MIP</a:t>
            </a:r>
          </a:p>
        </p:txBody>
      </p:sp>
      <p:sp>
        <p:nvSpPr>
          <p:cNvPr id="19" name="Textfeld 18"/>
          <p:cNvSpPr txBox="1"/>
          <p:nvPr/>
        </p:nvSpPr>
        <p:spPr>
          <a:xfrm rot="16200000">
            <a:off x="363477" y="3655643"/>
            <a:ext cx="4251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SNIP</a:t>
            </a:r>
          </a:p>
        </p:txBody>
      </p:sp>
      <p:sp>
        <p:nvSpPr>
          <p:cNvPr id="20" name="Textfeld 19"/>
          <p:cNvSpPr txBox="1"/>
          <p:nvPr/>
        </p:nvSpPr>
        <p:spPr>
          <a:xfrm rot="16200000">
            <a:off x="2033966" y="3655643"/>
            <a:ext cx="4251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b="1" dirty="0">
                <a:latin typeface="Arial" panose="020B0604020202020204" pitchFamily="34" charset="0"/>
                <a:cs typeface="Arial" panose="020B0604020202020204" pitchFamily="34" charset="0"/>
              </a:rPr>
              <a:t>SNIP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1142081" y="3273633"/>
            <a:ext cx="864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7.0 </a:t>
            </a:r>
            <a:r>
              <a:rPr lang="en-GB" sz="800" u="sng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3.7 trials </a:t>
            </a:r>
          </a:p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to max. value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2593369" y="3277771"/>
            <a:ext cx="864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7.4 </a:t>
            </a:r>
            <a:r>
              <a:rPr lang="en-GB" sz="800" u="sng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3.7 trials </a:t>
            </a:r>
          </a:p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to max. value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899477" y="3227466"/>
            <a:ext cx="14125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Without week effect</a:t>
            </a:r>
          </a:p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p=0.54 in SNIP</a:t>
            </a:r>
          </a:p>
        </p:txBody>
      </p:sp>
      <p:sp>
        <p:nvSpPr>
          <p:cNvPr id="24" name="Rechteck 23"/>
          <p:cNvSpPr/>
          <p:nvPr/>
        </p:nvSpPr>
        <p:spPr>
          <a:xfrm>
            <a:off x="6556993" y="784964"/>
            <a:ext cx="950420" cy="1476188"/>
          </a:xfrm>
          <a:prstGeom prst="rect">
            <a:avLst/>
          </a:prstGeom>
          <a:solidFill>
            <a:srgbClr val="FFFF66">
              <a:alpha val="20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lt1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6556993" y="2733292"/>
            <a:ext cx="950420" cy="1641483"/>
          </a:xfrm>
          <a:prstGeom prst="rect">
            <a:avLst/>
          </a:prstGeom>
          <a:solidFill>
            <a:srgbClr val="FFFF66">
              <a:alpha val="20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lt1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684992" y="1646548"/>
            <a:ext cx="6944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Trial effect 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7635412" y="1640930"/>
            <a:ext cx="9348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Trial effect NS V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6689440" y="3619090"/>
            <a:ext cx="6944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Trial effect 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7683716" y="3618552"/>
            <a:ext cx="6944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Trial effect 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6136523" y="2237516"/>
            <a:ext cx="6543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P &lt; 0.05</a:t>
            </a:r>
          </a:p>
        </p:txBody>
      </p:sp>
    </p:spTree>
    <p:extLst>
      <p:ext uri="{BB962C8B-B14F-4D97-AF65-F5344CB8AC3E}">
        <p14:creationId xmlns:p14="http://schemas.microsoft.com/office/powerpoint/2010/main" val="12052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900" y="107950"/>
            <a:ext cx="8229600" cy="771525"/>
          </a:xfrm>
        </p:spPr>
        <p:txBody>
          <a:bodyPr>
            <a:normAutofit/>
          </a:bodyPr>
          <a:lstStyle/>
          <a:p>
            <a:r>
              <a:rPr lang="en-GB" sz="2400" dirty="0"/>
              <a:t>Conclusion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73939" y="999463"/>
            <a:ext cx="69487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classic “MIP” is difficult to perform for some subjects.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Sniff testing “SNIP” is based on a natural and easy manoeuvre and therefore more suited for most subjects. 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257782"/>
              </p:ext>
            </p:extLst>
          </p:nvPr>
        </p:nvGraphicFramePr>
        <p:xfrm>
          <a:off x="3353789" y="2630679"/>
          <a:ext cx="42011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5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GB" altLang="de-DE" sz="1200" b="0" dirty="0">
                          <a:latin typeface="Arial" charset="0"/>
                          <a:cs typeface="Arial" charset="0"/>
                        </a:rPr>
                        <a:t>SNIP target parameter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err="1"/>
                        <a:t>SNIPpeak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Sniff nasal inspiratory peak pressure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11"/>
          <p:cNvSpPr txBox="1"/>
          <p:nvPr/>
        </p:nvSpPr>
        <p:spPr>
          <a:xfrm>
            <a:off x="1488525" y="3775679"/>
            <a:ext cx="6066372" cy="553998"/>
          </a:xfrm>
          <a:prstGeom prst="rect">
            <a:avLst/>
          </a:prstGeom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>
              <a:spcBef>
                <a:spcPts val="375"/>
              </a:spcBef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Recommendation to perform multiple tests of respiratory muscle function (SNIP + MIP) in order to increase diagnostic precision. 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1"/>
          <p:cNvGrpSpPr/>
          <p:nvPr/>
        </p:nvGrpSpPr>
        <p:grpSpPr>
          <a:xfrm>
            <a:off x="715610" y="3664022"/>
            <a:ext cx="534229" cy="707886"/>
            <a:chOff x="1673113" y="4867165"/>
            <a:chExt cx="729465" cy="1069207"/>
          </a:xfrm>
        </p:grpSpPr>
        <p:sp>
          <p:nvSpPr>
            <p:cNvPr id="9" name="Oval 72"/>
            <p:cNvSpPr/>
            <p:nvPr/>
          </p:nvSpPr>
          <p:spPr>
            <a:xfrm>
              <a:off x="1673113" y="5065160"/>
              <a:ext cx="729465" cy="750012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1001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0" name="TextBox 73"/>
            <p:cNvSpPr txBox="1"/>
            <p:nvPr/>
          </p:nvSpPr>
          <p:spPr>
            <a:xfrm>
              <a:off x="1805849" y="4867165"/>
              <a:ext cx="462339" cy="1069207"/>
            </a:xfrm>
            <a:prstGeom prst="rect">
              <a:avLst/>
            </a:prstGeom>
            <a:noFill/>
          </p:spPr>
          <p:style>
            <a:lnRef idx="0">
              <a:schemeClr val="accent5"/>
            </a:lnRef>
            <a:fillRef idx="1001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de-DE" sz="4000" dirty="0">
                  <a:solidFill>
                    <a:schemeClr val="bg1"/>
                  </a:solidFill>
                  <a:latin typeface="AmerType Md BT" panose="02090504030505020304" pitchFamily="18" charset="0"/>
                  <a:cs typeface="Times" panose="02020603050405020304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372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74918" y="1635125"/>
            <a:ext cx="4158539" cy="1102519"/>
          </a:xfrm>
        </p:spPr>
        <p:txBody>
          <a:bodyPr>
            <a:normAutofit fontScale="90000"/>
          </a:bodyPr>
          <a:lstStyle/>
          <a:p>
            <a:r>
              <a:rPr lang="en-US" dirty="0"/>
              <a:t>Sniff Nasal Inspiratory Pressure SNIP</a:t>
            </a:r>
            <a:endParaRPr lang="de-DE" sz="2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28699" y="3267459"/>
            <a:ext cx="7757477" cy="91363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Maximal sniff nasal inspiratory pressure (SNIP) is a sensitive test to early disclose respiratory muscle decline. 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935" y="319946"/>
            <a:ext cx="3568648" cy="241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07291"/>
            <a:ext cx="8229600" cy="772184"/>
          </a:xfrm>
        </p:spPr>
        <p:txBody>
          <a:bodyPr>
            <a:normAutofit/>
          </a:bodyPr>
          <a:lstStyle/>
          <a:p>
            <a:r>
              <a:rPr lang="en-US" sz="2400" dirty="0"/>
              <a:t>Sniff Nasal Inspiratory Pressure</a:t>
            </a:r>
            <a:br>
              <a:rPr lang="en-US" sz="1800" dirty="0"/>
            </a:br>
            <a:r>
              <a:rPr lang="en-US" sz="1600" dirty="0">
                <a:solidFill>
                  <a:schemeClr val="bg2"/>
                </a:solidFill>
              </a:rPr>
              <a:t>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38" y="1145876"/>
            <a:ext cx="7123206" cy="1333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Placement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solidFill>
                  <a:srgbClr val="2B3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Sniff Nasal Inspiratory Pressure (SNIP)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an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alternative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measurement to the classic volitional static test of inspiratory muscle strength, which is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aximum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nspiratory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ressure (MIP /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PImax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495" y="1983059"/>
            <a:ext cx="2665506" cy="26192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26599" y="2707015"/>
            <a:ext cx="4400459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sniff manoeuver is more natural and easier to perform than static efforts for most subjects</a:t>
            </a:r>
            <a:r>
              <a:rPr lang="en-US" sz="1600" dirty="0"/>
              <a:t>.</a:t>
            </a:r>
            <a:endParaRPr lang="de-D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12"/>
          <p:cNvGrpSpPr/>
          <p:nvPr/>
        </p:nvGrpSpPr>
        <p:grpSpPr>
          <a:xfrm>
            <a:off x="666966" y="2622421"/>
            <a:ext cx="526261" cy="646331"/>
            <a:chOff x="1674688" y="4939521"/>
            <a:chExt cx="729465" cy="959929"/>
          </a:xfrm>
        </p:grpSpPr>
        <p:sp>
          <p:nvSpPr>
            <p:cNvPr id="10" name="Oval 13"/>
            <p:cNvSpPr/>
            <p:nvPr/>
          </p:nvSpPr>
          <p:spPr>
            <a:xfrm>
              <a:off x="1674688" y="5065160"/>
              <a:ext cx="729465" cy="7500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/>
          </p:spPr>
          <p:style>
            <a:lnRef idx="0">
              <a:schemeClr val="accent1"/>
            </a:lnRef>
            <a:fillRef idx="1001">
              <a:schemeClr val="dk2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6" name="TextBox 14"/>
            <p:cNvSpPr txBox="1"/>
            <p:nvPr/>
          </p:nvSpPr>
          <p:spPr>
            <a:xfrm>
              <a:off x="1818766" y="4939521"/>
              <a:ext cx="308383" cy="95992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en-GB" sz="3600" dirty="0" err="1">
                  <a:solidFill>
                    <a:schemeClr val="bg1"/>
                  </a:solidFill>
                  <a:latin typeface="AmerType Md BT" panose="02090504030505020304" pitchFamily="18" charset="0"/>
                  <a:cs typeface="Times" panose="02020603050405020304" pitchFamily="18" charset="0"/>
                </a:rPr>
                <a:t>i</a:t>
              </a:r>
              <a:endParaRPr lang="en-GB" sz="3600" dirty="0">
                <a:solidFill>
                  <a:schemeClr val="bg1"/>
                </a:solidFill>
                <a:latin typeface="AmerType Md BT" panose="02090504030505020304" pitchFamily="18" charset="0"/>
                <a:cs typeface="Times" panose="02020603050405020304" pitchFamily="18" charset="0"/>
              </a:endParaRPr>
            </a:p>
          </p:txBody>
        </p:sp>
      </p:grpSp>
      <p:sp>
        <p:nvSpPr>
          <p:cNvPr id="17" name="TextBox 11"/>
          <p:cNvSpPr txBox="1"/>
          <p:nvPr/>
        </p:nvSpPr>
        <p:spPr>
          <a:xfrm>
            <a:off x="1439880" y="3814297"/>
            <a:ext cx="4387177" cy="584775"/>
          </a:xfrm>
          <a:prstGeom prst="rect">
            <a:avLst/>
          </a:prstGeom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>
              <a:spcBef>
                <a:spcPts val="375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Careful quality check to drastically reduce over-diagnosis of muscle weakness!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71"/>
          <p:cNvGrpSpPr/>
          <p:nvPr/>
        </p:nvGrpSpPr>
        <p:grpSpPr>
          <a:xfrm>
            <a:off x="666966" y="3724275"/>
            <a:ext cx="534229" cy="707886"/>
            <a:chOff x="1673113" y="4867165"/>
            <a:chExt cx="729465" cy="1069207"/>
          </a:xfrm>
        </p:grpSpPr>
        <p:sp>
          <p:nvSpPr>
            <p:cNvPr id="19" name="Oval 72"/>
            <p:cNvSpPr/>
            <p:nvPr/>
          </p:nvSpPr>
          <p:spPr>
            <a:xfrm>
              <a:off x="1673113" y="5065160"/>
              <a:ext cx="729465" cy="750012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1001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20" name="TextBox 73"/>
            <p:cNvSpPr txBox="1"/>
            <p:nvPr/>
          </p:nvSpPr>
          <p:spPr>
            <a:xfrm>
              <a:off x="1805849" y="4867165"/>
              <a:ext cx="462339" cy="1069207"/>
            </a:xfrm>
            <a:prstGeom prst="rect">
              <a:avLst/>
            </a:prstGeom>
            <a:noFill/>
          </p:spPr>
          <p:style>
            <a:lnRef idx="0">
              <a:schemeClr val="accent5"/>
            </a:lnRef>
            <a:fillRef idx="1001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de-DE" sz="4000" dirty="0">
                  <a:solidFill>
                    <a:schemeClr val="bg1"/>
                  </a:solidFill>
                  <a:latin typeface="AmerType Md BT" panose="02090504030505020304" pitchFamily="18" charset="0"/>
                  <a:cs typeface="Times" panose="02020603050405020304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190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07950"/>
            <a:ext cx="8229600" cy="771525"/>
          </a:xfrm>
        </p:spPr>
        <p:txBody>
          <a:bodyPr/>
          <a:lstStyle/>
          <a:p>
            <a:r>
              <a:rPr lang="en-US" sz="2400" dirty="0"/>
              <a:t>Sniff Nasal Inspiratory Pressure</a:t>
            </a:r>
            <a:br>
              <a:rPr lang="en-US" sz="2400" dirty="0"/>
            </a:br>
            <a:r>
              <a:rPr lang="en-US" sz="1600" dirty="0">
                <a:solidFill>
                  <a:schemeClr val="bg2"/>
                </a:solidFill>
              </a:rPr>
              <a:t>Physiology and limitations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182468"/>
            <a:ext cx="8413335" cy="100362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During a vigorous sniff, the nasal valve of the patent’s nostril collapses and the pressure beyond the collapsed segment closely reflects oesophageal pressure and therefore inspiratory muscle strength.</a:t>
            </a:r>
          </a:p>
        </p:txBody>
      </p:sp>
      <p:sp>
        <p:nvSpPr>
          <p:cNvPr id="14" name="TextBox 11"/>
          <p:cNvSpPr txBox="1"/>
          <p:nvPr/>
        </p:nvSpPr>
        <p:spPr>
          <a:xfrm>
            <a:off x="2288409" y="2671385"/>
            <a:ext cx="4380679" cy="1949252"/>
          </a:xfrm>
          <a:prstGeom prst="rect">
            <a:avLst/>
          </a:prstGeom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375"/>
              </a:spcBef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Limitations that lead to under-diagnosis </a:t>
            </a:r>
          </a:p>
          <a:p>
            <a:pPr marL="285750" lvl="1" indent="-285750">
              <a:spcBef>
                <a:spcPts val="375"/>
              </a:spcBef>
              <a:buFont typeface="Wingdings 3" panose="05040102010807070707" pitchFamily="18" charset="2"/>
              <a:buChar char="c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Severe nasal congestion</a:t>
            </a:r>
          </a:p>
          <a:p>
            <a:pPr marL="554831" lvl="2" indent="-285750">
              <a:spcBef>
                <a:spcPts val="375"/>
              </a:spcBef>
              <a:buFont typeface="Wingdings 3" panose="05040102010807070707" pitchFamily="18" charset="2"/>
              <a:buChar char="c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Hinders pressure transmission</a:t>
            </a:r>
          </a:p>
          <a:p>
            <a:pPr marL="554831" lvl="2" indent="-285750">
              <a:spcBef>
                <a:spcPts val="375"/>
              </a:spcBef>
              <a:buFont typeface="Wingdings 3" panose="05040102010807070707" pitchFamily="18" charset="2"/>
              <a:buChar char="c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Leads to falsely low values</a:t>
            </a:r>
          </a:p>
          <a:p>
            <a:pPr marL="285750" lvl="1" indent="-285750">
              <a:spcBef>
                <a:spcPts val="375"/>
              </a:spcBef>
              <a:buFont typeface="Wingdings 3" panose="05040102010807070707" pitchFamily="18" charset="2"/>
              <a:buChar char="c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Severe or acute airflow limitation</a:t>
            </a:r>
          </a:p>
          <a:p>
            <a:pPr marL="554831" lvl="2" indent="-285750">
              <a:spcBef>
                <a:spcPts val="375"/>
              </a:spcBef>
              <a:buFont typeface="Wingdings 3" panose="05040102010807070707" pitchFamily="18" charset="2"/>
              <a:buChar char="c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Underestimation of SNIP pressure in acute asthma (15%) or COPD (20%)</a:t>
            </a:r>
          </a:p>
        </p:txBody>
      </p:sp>
      <p:grpSp>
        <p:nvGrpSpPr>
          <p:cNvPr id="8" name="Group 71"/>
          <p:cNvGrpSpPr/>
          <p:nvPr/>
        </p:nvGrpSpPr>
        <p:grpSpPr>
          <a:xfrm>
            <a:off x="1436647" y="2555231"/>
            <a:ext cx="534229" cy="707886"/>
            <a:chOff x="1673113" y="4867165"/>
            <a:chExt cx="729465" cy="1069207"/>
          </a:xfrm>
        </p:grpSpPr>
        <p:sp>
          <p:nvSpPr>
            <p:cNvPr id="9" name="Oval 72"/>
            <p:cNvSpPr/>
            <p:nvPr/>
          </p:nvSpPr>
          <p:spPr>
            <a:xfrm>
              <a:off x="1673113" y="5065160"/>
              <a:ext cx="729465" cy="750012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1001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0" name="TextBox 73"/>
            <p:cNvSpPr txBox="1"/>
            <p:nvPr/>
          </p:nvSpPr>
          <p:spPr>
            <a:xfrm>
              <a:off x="1805849" y="4867165"/>
              <a:ext cx="462339" cy="1069207"/>
            </a:xfrm>
            <a:prstGeom prst="rect">
              <a:avLst/>
            </a:prstGeom>
            <a:noFill/>
          </p:spPr>
          <p:style>
            <a:lnRef idx="0">
              <a:schemeClr val="accent5"/>
            </a:lnRef>
            <a:fillRef idx="1001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de-DE" sz="4000" dirty="0">
                  <a:solidFill>
                    <a:schemeClr val="bg1"/>
                  </a:solidFill>
                  <a:latin typeface="AmerType Md BT" panose="02090504030505020304" pitchFamily="18" charset="0"/>
                  <a:cs typeface="Times" panose="02020603050405020304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805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976" y="995643"/>
            <a:ext cx="7614334" cy="12789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07950"/>
            <a:ext cx="8187939" cy="771525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Indications for SNIP</a:t>
            </a:r>
            <a:br>
              <a:rPr lang="en-US" sz="2700" dirty="0"/>
            </a:br>
            <a:r>
              <a:rPr lang="en-US" sz="1800" dirty="0">
                <a:solidFill>
                  <a:schemeClr val="bg2"/>
                </a:solidFill>
              </a:rPr>
              <a:t>ATS/ERS Statement to the diagnosis of the breathing pump</a:t>
            </a:r>
            <a:endParaRPr lang="en-US" sz="3100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147" y="2431655"/>
            <a:ext cx="7588666" cy="2653365"/>
          </a:xfrm>
        </p:spPr>
        <p:txBody>
          <a:bodyPr>
            <a:normAutofit fontScale="85000" lnSpcReduction="20000"/>
          </a:bodyPr>
          <a:lstStyle/>
          <a:p>
            <a:pPr marL="403622" indent="-336947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Fatigue or failure of inspiratory muscles stands for:</a:t>
            </a:r>
          </a:p>
          <a:p>
            <a:pPr marL="403622" lvl="1" indent="-336947">
              <a:buFont typeface="Wingdings 3" panose="05040102010807070707" pitchFamily="18" charset="2"/>
              <a:buChar char="c"/>
            </a:pPr>
            <a:r>
              <a:rPr lang="en-US" sz="1650" u="sng" dirty="0">
                <a:latin typeface="Arial" panose="020B0604020202020204" pitchFamily="34" charset="0"/>
                <a:cs typeface="Arial" panose="020B0604020202020204" pitchFamily="34" charset="0"/>
              </a:rPr>
              <a:t>A potentially threatening condition</a:t>
            </a:r>
          </a:p>
          <a:p>
            <a:pPr marL="403622" lvl="1" indent="-336947">
              <a:buFont typeface="Wingdings 3" panose="05040102010807070707" pitchFamily="18" charset="2"/>
              <a:buChar char="c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Imbalance between muscle load and capacity</a:t>
            </a:r>
          </a:p>
          <a:p>
            <a:pPr marL="403622" lvl="1" indent="-336947">
              <a:buFont typeface="Wingdings 3" panose="05040102010807070707" pitchFamily="18" charset="2"/>
              <a:buChar char="c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 severe case –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hypercapnic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respiratory failure</a:t>
            </a:r>
          </a:p>
          <a:p>
            <a:pPr marL="403622" lvl="1" indent="-336947">
              <a:buFont typeface="Wingdings 3" panose="05040102010807070707" pitchFamily="18" charset="2"/>
              <a:buChar char="c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Impaired cough and airway clearance</a:t>
            </a:r>
          </a:p>
          <a:p>
            <a:pPr marL="403622" lvl="1" indent="-336947">
              <a:buFont typeface="Wingdings 3" panose="05040102010807070707" pitchFamily="18" charset="2"/>
              <a:buChar char="c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Risk for lung atelectasis and infection</a:t>
            </a:r>
          </a:p>
          <a:p>
            <a:pPr marL="403622" lvl="1" indent="-336947">
              <a:buFont typeface="Wingdings 3" panose="05040102010807070707" pitchFamily="18" charset="2"/>
              <a:buChar char="c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Acute respiratory failure in neuromuscular disorders</a:t>
            </a:r>
          </a:p>
          <a:p>
            <a:pPr marL="403622" lvl="1" indent="-336947">
              <a:buFont typeface="Wingdings 3" panose="05040102010807070707" pitchFamily="18" charset="2"/>
              <a:buChar char="c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Restrictive pattern in lung volumes or spirometry</a:t>
            </a:r>
          </a:p>
          <a:p>
            <a:pPr marL="403622" lvl="1" indent="-336947">
              <a:buFont typeface="Wingdings 3" panose="05040102010807070707" pitchFamily="18" charset="2"/>
              <a:buChar char="c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Association to long-term mortality in cardiovascular disease or COPD</a:t>
            </a:r>
          </a:p>
          <a:p>
            <a:pPr marL="403622" lvl="1" indent="-336947">
              <a:buFont typeface="Wingdings 3" panose="05040102010807070707" pitchFamily="18" charset="2"/>
              <a:buChar char="c"/>
            </a:pPr>
            <a:r>
              <a:rPr lang="en-US" sz="1650" b="1" dirty="0">
                <a:latin typeface="Arial" panose="020B0604020202020204" pitchFamily="34" charset="0"/>
                <a:cs typeface="Arial" panose="020B0604020202020204" pitchFamily="34" charset="0"/>
              </a:rPr>
              <a:t>See indications of MIP (</a:t>
            </a:r>
            <a:r>
              <a:rPr lang="en-US" sz="1650" b="1" dirty="0" err="1">
                <a:latin typeface="Arial" panose="020B0604020202020204" pitchFamily="34" charset="0"/>
                <a:cs typeface="Arial" panose="020B0604020202020204" pitchFamily="34" charset="0"/>
              </a:rPr>
              <a:t>PImax</a:t>
            </a:r>
            <a:r>
              <a:rPr lang="en-US" sz="165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15504" lvl="1" indent="0">
              <a:buNone/>
            </a:pPr>
            <a:endParaRPr lang="en-US" dirty="0"/>
          </a:p>
          <a:p>
            <a:pPr marL="48816" indent="0">
              <a:buNone/>
            </a:pPr>
            <a:r>
              <a:rPr lang="en-GB" sz="1275" dirty="0">
                <a:latin typeface="Arial" pitchFamily="34" charset="0"/>
                <a:cs typeface="Arial" pitchFamily="34" charset="0"/>
              </a:rPr>
              <a:t>ATS/ERS Statement on Respiratory Muscle Testing. Am J </a:t>
            </a:r>
            <a:r>
              <a:rPr lang="en-GB" sz="1275" dirty="0" err="1">
                <a:latin typeface="Arial" pitchFamily="34" charset="0"/>
                <a:cs typeface="Arial" pitchFamily="34" charset="0"/>
              </a:rPr>
              <a:t>Respir</a:t>
            </a:r>
            <a:r>
              <a:rPr lang="en-GB" sz="1275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75" dirty="0" err="1">
                <a:latin typeface="Arial" pitchFamily="34" charset="0"/>
                <a:cs typeface="Arial" pitchFamily="34" charset="0"/>
              </a:rPr>
              <a:t>Crit</a:t>
            </a:r>
            <a:r>
              <a:rPr lang="en-GB" sz="1275" dirty="0">
                <a:latin typeface="Arial" pitchFamily="34" charset="0"/>
                <a:cs typeface="Arial" pitchFamily="34" charset="0"/>
              </a:rPr>
              <a:t> Care Med. Vol 166; 2002: 518-624</a:t>
            </a:r>
          </a:p>
          <a:p>
            <a:pPr marL="215504" lvl="1" indent="0">
              <a:buNone/>
            </a:pPr>
            <a:endParaRPr lang="en-US" dirty="0"/>
          </a:p>
        </p:txBody>
      </p:sp>
      <p:pic>
        <p:nvPicPr>
          <p:cNvPr id="1026" name="Picture 2" descr="Bildergebnis für breathing pu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3" r="38291" b="18695"/>
          <a:stretch/>
        </p:blipFill>
        <p:spPr bwMode="auto">
          <a:xfrm>
            <a:off x="6215086" y="1074553"/>
            <a:ext cx="1256041" cy="111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2120" y="1140551"/>
            <a:ext cx="54647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Breathing pump</a:t>
            </a:r>
          </a:p>
          <a:p>
            <a:pPr lvl="1" indent="-342900">
              <a:buFont typeface="Wingdings 3" panose="05040102010807070707" pitchFamily="18" charset="2"/>
              <a:buChar char="c"/>
              <a:defRPr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Breathing centre</a:t>
            </a:r>
          </a:p>
          <a:p>
            <a:pPr lvl="1" indent="-342900">
              <a:buFont typeface="Wingdings 3" panose="05040102010807070707" pitchFamily="18" charset="2"/>
              <a:buChar char="c"/>
              <a:defRPr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Conducting nerves</a:t>
            </a:r>
          </a:p>
          <a:p>
            <a:pPr lvl="1" indent="-342900">
              <a:buFont typeface="Wingdings 3" panose="05040102010807070707" pitchFamily="18" charset="2"/>
              <a:buChar char="c"/>
              <a:defRPr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Thoracic wall and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inspiratory muscles</a:t>
            </a:r>
          </a:p>
          <a:p>
            <a:pPr lvl="1" indent="-342900">
              <a:buFont typeface="Wingdings 3" panose="05040102010807070707" pitchFamily="18" charset="2"/>
              <a:buChar char="c"/>
              <a:defRPr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Bony thorax</a:t>
            </a:r>
          </a:p>
        </p:txBody>
      </p:sp>
    </p:spTree>
    <p:extLst>
      <p:ext uri="{BB962C8B-B14F-4D97-AF65-F5344CB8AC3E}">
        <p14:creationId xmlns:p14="http://schemas.microsoft.com/office/powerpoint/2010/main" val="213590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10653"/>
            <a:ext cx="8229600" cy="768822"/>
          </a:xfrm>
        </p:spPr>
        <p:txBody>
          <a:bodyPr>
            <a:normAutofit/>
          </a:bodyPr>
          <a:lstStyle/>
          <a:p>
            <a:r>
              <a:rPr lang="en-US" sz="2400" dirty="0"/>
              <a:t>Sniff Nasal Inspiratory Pressure </a:t>
            </a:r>
            <a:br>
              <a:rPr lang="en-US" sz="2400" dirty="0"/>
            </a:br>
            <a:r>
              <a:rPr lang="en-US" sz="1600" dirty="0">
                <a:solidFill>
                  <a:schemeClr val="bg2"/>
                </a:solidFill>
              </a:rPr>
              <a:t>Background and methodology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907683"/>
            <a:ext cx="8785225" cy="1780363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SNIP measurement - background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 3" panose="05040102010807070707" pitchFamily="18" charset="2"/>
              <a:buChar char="c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Non-invasive test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 3" panose="05040102010807070707" pitchFamily="18" charset="2"/>
              <a:buChar char="c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 need of a mouthpiece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 3" panose="05040102010807070707" pitchFamily="18" charset="2"/>
              <a:buChar char="c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Natural and easy manoeuver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 3" panose="05040102010807070707" pitchFamily="18" charset="2"/>
              <a:buChar char="c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During sniff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 3" panose="05040102010807070707" pitchFamily="18" charset="2"/>
              <a:buChar char="c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Strong activation of diaphragm and scalene muscles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 3" panose="05040102010807070707" pitchFamily="18" charset="2"/>
              <a:buChar char="c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Reliable assessment of diaphragm strength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 typeface="Wingdings 3" panose="05040102010807070707" pitchFamily="18" charset="2"/>
              <a:buChar char="c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Often used as alternative to the MIP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PImax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measurement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279373" y="3512387"/>
            <a:ext cx="8166127" cy="15195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92422" y="3681964"/>
            <a:ext cx="6003149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Measurement of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peak nasal pressure at one occluded nostril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during a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short maximal sniff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performed from relaxed end-inspiration (FRC)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through the contralateral nostril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mouth is closed.</a:t>
            </a:r>
          </a:p>
        </p:txBody>
      </p:sp>
      <p:pic>
        <p:nvPicPr>
          <p:cNvPr id="8" name="Picture 7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4" t="3203" r="38045" b="8754"/>
          <a:stretch/>
        </p:blipFill>
        <p:spPr>
          <a:xfrm>
            <a:off x="6788819" y="3575767"/>
            <a:ext cx="1288406" cy="1371566"/>
          </a:xfrm>
          <a:prstGeom prst="rect">
            <a:avLst/>
          </a:prstGeom>
        </p:spPr>
      </p:pic>
      <p:sp>
        <p:nvSpPr>
          <p:cNvPr id="9" name="TextBox 11"/>
          <p:cNvSpPr txBox="1"/>
          <p:nvPr/>
        </p:nvSpPr>
        <p:spPr>
          <a:xfrm>
            <a:off x="1446741" y="2808519"/>
            <a:ext cx="6998759" cy="4985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>
              <a:lnSpc>
                <a:spcPct val="110000"/>
              </a:lnSpc>
              <a:spcBef>
                <a:spcPts val="0"/>
              </a:spcBef>
            </a:pPr>
            <a:r>
              <a:rPr lang="en-GB" sz="1200" dirty="0"/>
              <a:t>SNIP is an accurate and non-invasive approximation of the oesophageal pressure swing during sniff manoeuvres.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92532" y="2732528"/>
            <a:ext cx="526261" cy="646331"/>
            <a:chOff x="1674688" y="4939521"/>
            <a:chExt cx="729465" cy="959929"/>
          </a:xfrm>
        </p:grpSpPr>
        <p:sp>
          <p:nvSpPr>
            <p:cNvPr id="14" name="Oval 13"/>
            <p:cNvSpPr/>
            <p:nvPr/>
          </p:nvSpPr>
          <p:spPr>
            <a:xfrm>
              <a:off x="1674688" y="5065160"/>
              <a:ext cx="729465" cy="7500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/>
          </p:spPr>
          <p:style>
            <a:lnRef idx="0">
              <a:schemeClr val="accent1"/>
            </a:lnRef>
            <a:fillRef idx="1001">
              <a:schemeClr val="dk2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18766" y="4939521"/>
              <a:ext cx="308383" cy="95992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r>
                <a:rPr lang="en-GB" sz="3600" dirty="0" err="1">
                  <a:solidFill>
                    <a:schemeClr val="bg1"/>
                  </a:solidFill>
                  <a:latin typeface="AmerType Md BT" panose="02090504030505020304" pitchFamily="18" charset="0"/>
                  <a:cs typeface="Times" panose="02020603050405020304" pitchFamily="18" charset="0"/>
                </a:rPr>
                <a:t>i</a:t>
              </a:r>
              <a:endParaRPr lang="en-GB" sz="3600" dirty="0">
                <a:solidFill>
                  <a:schemeClr val="bg1"/>
                </a:solidFill>
                <a:latin typeface="AmerType Md BT" panose="02090504030505020304" pitchFamily="18" charset="0"/>
                <a:cs typeface="Times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640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4638" y="2346938"/>
            <a:ext cx="6041136" cy="1695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09194"/>
            <a:ext cx="8229600" cy="770281"/>
          </a:xfrm>
        </p:spPr>
        <p:txBody>
          <a:bodyPr/>
          <a:lstStyle/>
          <a:p>
            <a:r>
              <a:rPr lang="en-US" sz="2400" dirty="0"/>
              <a:t>Clinical application</a:t>
            </a:r>
            <a:br>
              <a:rPr lang="en-US" sz="2400" dirty="0"/>
            </a:br>
            <a:r>
              <a:rPr lang="en-US" sz="1600" dirty="0">
                <a:solidFill>
                  <a:schemeClr val="bg2"/>
                </a:solidFill>
              </a:rPr>
              <a:t>Preparations and test procedure / instructions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99" y="896636"/>
            <a:ext cx="5944719" cy="3571832"/>
          </a:xfrm>
        </p:spPr>
        <p:txBody>
          <a:bodyPr>
            <a:noAutofit/>
          </a:bodyPr>
          <a:lstStyle/>
          <a:p>
            <a:pPr marL="0" indent="0">
              <a:spcBef>
                <a:spcPts val="750"/>
              </a:spcBef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Preparations</a:t>
            </a:r>
          </a:p>
          <a:p>
            <a:pPr defTabSz="266700">
              <a:lnSpc>
                <a:spcPct val="110000"/>
              </a:lnSpc>
              <a:spcBef>
                <a:spcPts val="0"/>
              </a:spcBef>
              <a:buFont typeface="Wingdings 3" panose="05040102010807070707" pitchFamily="18" charset="2"/>
              <a:buChar char="c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Patient in sitting position.</a:t>
            </a:r>
          </a:p>
          <a:p>
            <a:pPr defTabSz="266700">
              <a:lnSpc>
                <a:spcPct val="110000"/>
              </a:lnSpc>
              <a:spcBef>
                <a:spcPts val="0"/>
              </a:spcBef>
              <a:buFont typeface="Wingdings 3" panose="05040102010807070707" pitchFamily="18" charset="2"/>
              <a:buChar char="c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One nostril occluded with a nasal plug connected to the </a:t>
            </a:r>
          </a:p>
          <a:p>
            <a:pPr marL="0" indent="0" defTabSz="26670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pressure transducer via silicon tube.</a:t>
            </a:r>
          </a:p>
          <a:p>
            <a:pPr defTabSz="266700">
              <a:lnSpc>
                <a:spcPct val="110000"/>
              </a:lnSpc>
              <a:spcBef>
                <a:spcPts val="0"/>
              </a:spcBef>
              <a:buFont typeface="Wingdings 3" panose="05040102010807070707" pitchFamily="18" charset="2"/>
              <a:buChar char="c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Contralateral nostril is open, mouth closed.</a:t>
            </a:r>
          </a:p>
          <a:p>
            <a:pPr marL="0" indent="0" defTabSz="266700">
              <a:lnSpc>
                <a:spcPct val="110000"/>
              </a:lnSpc>
              <a:spcBef>
                <a:spcPts val="0"/>
              </a:spcBef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750"/>
              </a:spcBef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Test procedure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 3" panose="05040102010807070707" pitchFamily="18" charset="2"/>
              <a:buChar char="c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After normal tidal breathing the subject performs a sharp and maximal sniff from end-expiratory level (FRC).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 3" panose="05040102010807070707" pitchFamily="18" charset="2"/>
              <a:buChar char="c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Target parameter: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SNIPpeak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Wingdings 3" panose="05040102010807070707" pitchFamily="18" charset="2"/>
              <a:buChar char="c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After 5-7 trials a plateau in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SNIPpeak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values should be visible.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 3" panose="05040102010807070707" pitchFamily="18" charset="2"/>
              <a:buChar char="c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Up to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15 to 30 s pause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between trials.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658217" y="893132"/>
            <a:ext cx="1787283" cy="1400695"/>
            <a:chOff x="6439310" y="1943225"/>
            <a:chExt cx="2165684" cy="1695116"/>
          </a:xfrm>
        </p:grpSpPr>
        <p:sp>
          <p:nvSpPr>
            <p:cNvPr id="8" name="Rectangle 7"/>
            <p:cNvSpPr/>
            <p:nvPr/>
          </p:nvSpPr>
          <p:spPr>
            <a:xfrm>
              <a:off x="6439310" y="1943225"/>
              <a:ext cx="2165684" cy="16951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pic>
          <p:nvPicPr>
            <p:cNvPr id="7" name="Picture 6">
              <a:hlinkClick r:id="rId3" action="ppaction://hlinkfil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0874" y="2081170"/>
              <a:ext cx="1914525" cy="1419225"/>
            </a:xfrm>
            <a:prstGeom prst="rect">
              <a:avLst/>
            </a:prstGeom>
          </p:spPr>
        </p:pic>
      </p:grpSp>
      <p:grpSp>
        <p:nvGrpSpPr>
          <p:cNvPr id="14" name="Gruppieren 13"/>
          <p:cNvGrpSpPr/>
          <p:nvPr/>
        </p:nvGrpSpPr>
        <p:grpSpPr>
          <a:xfrm>
            <a:off x="6564744" y="2346937"/>
            <a:ext cx="1880757" cy="1695840"/>
            <a:chOff x="6614682" y="2642478"/>
            <a:chExt cx="2019331" cy="1929829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4184" y="2642478"/>
              <a:ext cx="1929829" cy="19298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feld 3"/>
            <p:cNvSpPr txBox="1"/>
            <p:nvPr/>
          </p:nvSpPr>
          <p:spPr>
            <a:xfrm>
              <a:off x="6717607" y="2661281"/>
              <a:ext cx="776725" cy="21141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Pressure [</a:t>
              </a:r>
              <a:r>
                <a:rPr lang="en-GB" sz="600" dirty="0" err="1">
                  <a:latin typeface="Arial" panose="020B0604020202020204" pitchFamily="34" charset="0"/>
                  <a:cs typeface="Arial" panose="020B0604020202020204" pitchFamily="34" charset="0"/>
                </a:rPr>
                <a:t>kPa</a:t>
              </a:r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</a:p>
          </p:txBody>
        </p:sp>
        <p:sp>
          <p:nvSpPr>
            <p:cNvPr id="12" name="Rechteck 11"/>
            <p:cNvSpPr/>
            <p:nvPr/>
          </p:nvSpPr>
          <p:spPr>
            <a:xfrm>
              <a:off x="6723703" y="2978244"/>
              <a:ext cx="102861" cy="1427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lt1"/>
                </a:solidFill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6614682" y="3040878"/>
              <a:ext cx="291282" cy="1155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  <a:p>
              <a:pPr algn="r"/>
              <a:endParaRPr lang="en-GB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GB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  <a:p>
              <a:pPr algn="r"/>
              <a:endParaRPr lang="en-GB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GB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  <a:p>
              <a:pPr algn="r"/>
              <a:endParaRPr lang="en-GB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n-GB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en-GB" sz="6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7269191" y="2819763"/>
              <a:ext cx="599787" cy="211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dirty="0" err="1">
                  <a:latin typeface="Arial" panose="020B0604020202020204" pitchFamily="34" charset="0"/>
                  <a:cs typeface="Arial" panose="020B0604020202020204" pitchFamily="34" charset="0"/>
                </a:rPr>
                <a:t>SNIPpeak</a:t>
              </a:r>
              <a:endParaRPr lang="en-GB" sz="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1"/>
          <p:cNvSpPr txBox="1"/>
          <p:nvPr/>
        </p:nvSpPr>
        <p:spPr>
          <a:xfrm>
            <a:off x="5911113" y="4286290"/>
            <a:ext cx="2526450" cy="553998"/>
          </a:xfrm>
          <a:prstGeom prst="rect">
            <a:avLst/>
          </a:prstGeom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>
              <a:spcBef>
                <a:spcPts val="375"/>
              </a:spcBef>
            </a:pP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SNIPavg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SNIPsus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not recommended.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71"/>
          <p:cNvGrpSpPr/>
          <p:nvPr/>
        </p:nvGrpSpPr>
        <p:grpSpPr>
          <a:xfrm>
            <a:off x="5138198" y="4246186"/>
            <a:ext cx="534229" cy="707886"/>
            <a:chOff x="1673113" y="4867165"/>
            <a:chExt cx="729465" cy="1069207"/>
          </a:xfrm>
        </p:grpSpPr>
        <p:sp>
          <p:nvSpPr>
            <p:cNvPr id="17" name="Oval 72"/>
            <p:cNvSpPr/>
            <p:nvPr/>
          </p:nvSpPr>
          <p:spPr>
            <a:xfrm>
              <a:off x="1673113" y="5065160"/>
              <a:ext cx="729465" cy="750012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1001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8" name="TextBox 73"/>
            <p:cNvSpPr txBox="1"/>
            <p:nvPr/>
          </p:nvSpPr>
          <p:spPr>
            <a:xfrm>
              <a:off x="1805849" y="4867165"/>
              <a:ext cx="462339" cy="1069207"/>
            </a:xfrm>
            <a:prstGeom prst="rect">
              <a:avLst/>
            </a:prstGeom>
            <a:noFill/>
          </p:spPr>
          <p:style>
            <a:lnRef idx="0">
              <a:schemeClr val="accent5"/>
            </a:lnRef>
            <a:fillRef idx="1001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de-DE" sz="4000" dirty="0">
                  <a:solidFill>
                    <a:schemeClr val="bg1"/>
                  </a:solidFill>
                  <a:latin typeface="AmerType Md BT" panose="02090504030505020304" pitchFamily="18" charset="0"/>
                  <a:cs typeface="Times" panose="02020603050405020304" pitchFamily="18" charset="0"/>
                </a:rPr>
                <a:t>!</a:t>
              </a:r>
            </a:p>
          </p:txBody>
        </p:sp>
      </p:grpSp>
      <p:graphicFrame>
        <p:nvGraphicFramePr>
          <p:cNvPr id="19" name="Tabel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034844"/>
              </p:ext>
            </p:extLst>
          </p:nvPr>
        </p:nvGraphicFramePr>
        <p:xfrm>
          <a:off x="396691" y="4199332"/>
          <a:ext cx="364875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8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GB" altLang="de-DE" sz="1200" b="0" dirty="0">
                          <a:latin typeface="Arial" charset="0"/>
                          <a:cs typeface="Arial" charset="0"/>
                        </a:rPr>
                        <a:t>SNIP target parameter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err="1"/>
                        <a:t>SNIPpeak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de-DE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Sniff nasal inspiratory peak pressure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34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07950"/>
            <a:ext cx="8229600" cy="771525"/>
          </a:xfrm>
        </p:spPr>
        <p:txBody>
          <a:bodyPr/>
          <a:lstStyle/>
          <a:p>
            <a:r>
              <a:rPr lang="en-US" sz="2400" dirty="0"/>
              <a:t>Reference values</a:t>
            </a:r>
            <a:br>
              <a:rPr lang="en-US" dirty="0"/>
            </a:br>
            <a:r>
              <a:rPr lang="en-US" sz="1600" dirty="0">
                <a:solidFill>
                  <a:schemeClr val="bg2"/>
                </a:solidFill>
              </a:rPr>
              <a:t>Adults and children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7402"/>
            <a:ext cx="7072174" cy="1495425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750"/>
              </a:spcBef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Reference values</a:t>
            </a:r>
          </a:p>
          <a:p>
            <a:pPr marL="0" indent="0">
              <a:spcBef>
                <a:spcPts val="750"/>
              </a:spcBef>
              <a:buNone/>
            </a:pPr>
            <a:r>
              <a:rPr lang="en-US" sz="1650" b="1" dirty="0">
                <a:latin typeface="Arial" panose="020B0604020202020204" pitchFamily="34" charset="0"/>
                <a:cs typeface="Arial" panose="020B0604020202020204" pitchFamily="34" charset="0"/>
              </a:rPr>
              <a:t>Children: Stefanutti (6-17)	Adults: </a:t>
            </a:r>
            <a:r>
              <a:rPr lang="en-US" sz="1650" b="1" dirty="0" err="1">
                <a:latin typeface="Arial" panose="020B0604020202020204" pitchFamily="34" charset="0"/>
                <a:cs typeface="Arial" panose="020B0604020202020204" pitchFamily="34" charset="0"/>
              </a:rPr>
              <a:t>Uldry</a:t>
            </a:r>
            <a:r>
              <a:rPr lang="en-US" sz="1650" b="1" dirty="0">
                <a:latin typeface="Arial" panose="020B0604020202020204" pitchFamily="34" charset="0"/>
                <a:cs typeface="Arial" panose="020B0604020202020204" pitchFamily="34" charset="0"/>
              </a:rPr>
              <a:t> (20-80)</a:t>
            </a:r>
          </a:p>
          <a:p>
            <a:pPr marL="628650" lvl="1" indent="-341313">
              <a:spcBef>
                <a:spcPts val="750"/>
              </a:spcBef>
              <a:buFont typeface="Wingdings 3" panose="05040102010807070707" pitchFamily="18" charset="2"/>
              <a:buChar char="c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SNIP is similar in adults and children </a:t>
            </a:r>
          </a:p>
          <a:p>
            <a:pPr marL="628650" lvl="1" indent="-341313">
              <a:spcBef>
                <a:spcPts val="750"/>
              </a:spcBef>
              <a:buFont typeface="Wingdings 3" panose="05040102010807070707" pitchFamily="18" charset="2"/>
              <a:buChar char="c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Nearly age independent</a:t>
            </a:r>
          </a:p>
          <a:p>
            <a:pPr marL="382190" lvl="2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509881"/>
            <a:ext cx="739741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5" dirty="0" err="1">
                <a:latin typeface="Arial" panose="020B0604020202020204" pitchFamily="34" charset="0"/>
                <a:cs typeface="Arial" panose="020B0604020202020204" pitchFamily="34" charset="0"/>
              </a:rPr>
              <a:t>D.Stefanutti</a:t>
            </a:r>
            <a:r>
              <a:rPr lang="en-US" sz="1125" dirty="0">
                <a:latin typeface="Arial" panose="020B0604020202020204" pitchFamily="34" charset="0"/>
                <a:cs typeface="Arial" panose="020B0604020202020204" pitchFamily="34" charset="0"/>
              </a:rPr>
              <a:t> et al. Sniff Nasal Inspiratory Pressure. Am J </a:t>
            </a:r>
            <a:r>
              <a:rPr lang="en-US" sz="1125" dirty="0" err="1">
                <a:latin typeface="Arial" panose="020B0604020202020204" pitchFamily="34" charset="0"/>
                <a:cs typeface="Arial" panose="020B0604020202020204" pitchFamily="34" charset="0"/>
              </a:rPr>
              <a:t>Respir</a:t>
            </a:r>
            <a:r>
              <a:rPr lang="en-US" sz="1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25" dirty="0" err="1"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n-US" sz="1125" dirty="0">
                <a:latin typeface="Arial" panose="020B0604020202020204" pitchFamily="34" charset="0"/>
                <a:cs typeface="Arial" panose="020B0604020202020204" pitchFamily="34" charset="0"/>
              </a:rPr>
              <a:t> Care Med 1999; 159: 107-111</a:t>
            </a:r>
          </a:p>
          <a:p>
            <a:r>
              <a:rPr lang="en-US" sz="1125" dirty="0" err="1">
                <a:latin typeface="Arial" panose="020B0604020202020204" pitchFamily="34" charset="0"/>
                <a:cs typeface="Arial" panose="020B0604020202020204" pitchFamily="34" charset="0"/>
              </a:rPr>
              <a:t>C.Uldry</a:t>
            </a:r>
            <a:r>
              <a:rPr lang="en-US" sz="1125" dirty="0">
                <a:latin typeface="Arial" panose="020B0604020202020204" pitchFamily="34" charset="0"/>
                <a:cs typeface="Arial" panose="020B0604020202020204" pitchFamily="34" charset="0"/>
              </a:rPr>
              <a:t> et al. Maximal values of sniff nasal inspiratory pressure in healthy subjects. Thorax 1995; 50: 371-375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62797" y="2960987"/>
            <a:ext cx="4649290" cy="1123384"/>
          </a:xfrm>
          <a:prstGeom prst="rect">
            <a:avLst/>
          </a:prstGeom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lvl="1" indent="-285750">
              <a:spcBef>
                <a:spcPts val="375"/>
              </a:spcBef>
              <a:buFont typeface="Wingdings 3" panose="05040102010807070707" pitchFamily="18" charset="2"/>
              <a:buChar char="c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SNIP in healthy subjects is often higher than MIP. </a:t>
            </a:r>
          </a:p>
          <a:p>
            <a:pPr marL="285750" lvl="1" indent="-285750">
              <a:spcBef>
                <a:spcPts val="375"/>
              </a:spcBef>
              <a:buFont typeface="Wingdings 3" panose="05040102010807070707" pitchFamily="18" charset="2"/>
              <a:buChar char="c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Limits of agreement between SNIP and MIP.</a:t>
            </a:r>
          </a:p>
          <a:p>
            <a:pPr marL="628650" lvl="3" indent="-285750">
              <a:spcBef>
                <a:spcPts val="375"/>
              </a:spcBef>
              <a:buFont typeface="Wingdings 3" panose="05040102010807070707" pitchFamily="18" charset="2"/>
              <a:buChar char="c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SNIP and MIP are NOT interchangeable.</a:t>
            </a:r>
          </a:p>
          <a:p>
            <a:pPr marL="628650" lvl="3" indent="-285750">
              <a:spcBef>
                <a:spcPts val="375"/>
              </a:spcBef>
              <a:buFont typeface="Wingdings 3" panose="05040102010807070707" pitchFamily="18" charset="2"/>
              <a:buChar char="c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Complementary information.</a:t>
            </a:r>
          </a:p>
        </p:txBody>
      </p:sp>
      <p:grpSp>
        <p:nvGrpSpPr>
          <p:cNvPr id="9" name="Group 71"/>
          <p:cNvGrpSpPr/>
          <p:nvPr/>
        </p:nvGrpSpPr>
        <p:grpSpPr>
          <a:xfrm>
            <a:off x="2226101" y="2908439"/>
            <a:ext cx="534229" cy="707886"/>
            <a:chOff x="1673113" y="4867165"/>
            <a:chExt cx="729465" cy="1069207"/>
          </a:xfrm>
        </p:grpSpPr>
        <p:sp>
          <p:nvSpPr>
            <p:cNvPr id="15" name="Oval 72"/>
            <p:cNvSpPr/>
            <p:nvPr/>
          </p:nvSpPr>
          <p:spPr>
            <a:xfrm>
              <a:off x="1673113" y="5065160"/>
              <a:ext cx="729465" cy="750012"/>
            </a:xfrm>
            <a:prstGeom prst="ellipse">
              <a:avLst/>
            </a:prstGeom>
            <a:ln/>
          </p:spPr>
          <p:style>
            <a:lnRef idx="0">
              <a:schemeClr val="accent5"/>
            </a:lnRef>
            <a:fillRef idx="1001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lt1"/>
                </a:solidFill>
                <a:latin typeface="+mj-lt"/>
              </a:endParaRPr>
            </a:p>
          </p:txBody>
        </p:sp>
        <p:sp>
          <p:nvSpPr>
            <p:cNvPr id="16" name="TextBox 73"/>
            <p:cNvSpPr txBox="1"/>
            <p:nvPr/>
          </p:nvSpPr>
          <p:spPr>
            <a:xfrm>
              <a:off x="1805849" y="4867165"/>
              <a:ext cx="462339" cy="1069207"/>
            </a:xfrm>
            <a:prstGeom prst="rect">
              <a:avLst/>
            </a:prstGeom>
            <a:noFill/>
          </p:spPr>
          <p:style>
            <a:lnRef idx="0">
              <a:schemeClr val="accent5"/>
            </a:lnRef>
            <a:fillRef idx="1001">
              <a:schemeClr val="dk2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de-DE" sz="4000" dirty="0">
                  <a:solidFill>
                    <a:schemeClr val="bg1"/>
                  </a:solidFill>
                  <a:latin typeface="AmerType Md BT" panose="02090504030505020304" pitchFamily="18" charset="0"/>
                  <a:cs typeface="Times" panose="02020603050405020304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453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14775"/>
            <a:ext cx="7447257" cy="76470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Quality check &amp; clinical interpretation</a:t>
            </a:r>
            <a:br>
              <a:rPr lang="en-US" sz="2700" dirty="0"/>
            </a:br>
            <a:r>
              <a:rPr lang="en-US" sz="1800" dirty="0">
                <a:solidFill>
                  <a:schemeClr val="bg2"/>
                </a:solidFill>
              </a:rPr>
              <a:t>Parameter </a:t>
            </a:r>
            <a:r>
              <a:rPr lang="en-US" sz="1800" dirty="0" err="1">
                <a:solidFill>
                  <a:schemeClr val="bg2"/>
                </a:solidFill>
              </a:rPr>
              <a:t>SNIPpeak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71" y="1346332"/>
            <a:ext cx="3870577" cy="2457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Quality check</a:t>
            </a:r>
          </a:p>
          <a:p>
            <a:pPr marL="628650" lvl="1" indent="-341313">
              <a:buFont typeface="Wingdings 3" panose="05040102010807070707" pitchFamily="18" charset="2"/>
              <a:buChar char="c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Minimal 3 trials. </a:t>
            </a:r>
          </a:p>
          <a:p>
            <a:pPr marL="628650" lvl="1" indent="-341313">
              <a:buFont typeface="Wingdings 3" panose="05040102010807070707" pitchFamily="18" charset="2"/>
              <a:buChar char="c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Plateau of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SNIPpeak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values.</a:t>
            </a:r>
          </a:p>
          <a:p>
            <a:pPr marL="628650" lvl="1" indent="-341313">
              <a:buFont typeface="Wingdings 3" panose="05040102010807070707" pitchFamily="18" charset="2"/>
              <a:buChar char="c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SNIPpeak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CV% &lt; 10%.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Evaluation of dysfunction</a:t>
            </a:r>
          </a:p>
          <a:p>
            <a:pPr marL="628650" lvl="1" indent="-341313">
              <a:buFont typeface="Wingdings 3" panose="05040102010807070707" pitchFamily="18" charset="2"/>
              <a:buChar char="c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Abnormal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SNIPpeak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&lt; LLN</a:t>
            </a:r>
          </a:p>
          <a:p>
            <a:pPr marL="628650" lvl="1" indent="-341313">
              <a:buFont typeface="Wingdings 3" panose="05040102010807070707" pitchFamily="18" charset="2"/>
              <a:buChar char="c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Z-score classification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385" y="1390417"/>
            <a:ext cx="3389530" cy="21431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33306" y="2689163"/>
            <a:ext cx="22445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Lower Limit of Normal (LLN)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532160" y="2702346"/>
            <a:ext cx="2987804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44150" y="2006655"/>
            <a:ext cx="13676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Mean Predicted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10" y="4207814"/>
            <a:ext cx="8247617" cy="37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areFusion External Template">
  <a:themeElements>
    <a:clrScheme name="CareFusion">
      <a:dk1>
        <a:sysClr val="windowText" lastClr="000000"/>
      </a:dk1>
      <a:lt1>
        <a:sysClr val="window" lastClr="FFFFFF"/>
      </a:lt1>
      <a:dk2>
        <a:srgbClr val="F58025"/>
      </a:dk2>
      <a:lt2>
        <a:srgbClr val="5F6062"/>
      </a:lt2>
      <a:accent1>
        <a:srgbClr val="007DB1"/>
      </a:accent1>
      <a:accent2>
        <a:srgbClr val="7C2B83"/>
      </a:accent2>
      <a:accent3>
        <a:srgbClr val="B2BB1E"/>
      </a:accent3>
      <a:accent4>
        <a:srgbClr val="B6B8BA"/>
      </a:accent4>
      <a:accent5>
        <a:srgbClr val="3B6E8F"/>
      </a:accent5>
      <a:accent6>
        <a:srgbClr val="ACA095"/>
      </a:accent6>
      <a:hlink>
        <a:srgbClr val="F58025"/>
      </a:hlink>
      <a:folHlink>
        <a:srgbClr val="F58025"/>
      </a:folHlink>
    </a:clrScheme>
    <a:fontScheme name="CareFusion">
      <a:majorFont>
        <a:latin typeface="Verdana"/>
        <a:ea typeface="맑은 고딕"/>
        <a:cs typeface=""/>
      </a:majorFont>
      <a:minorFont>
        <a:latin typeface="Verdana"/>
        <a:ea typeface="맑은 고딕"/>
        <a:cs typeface="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60000"/>
            <a:lumOff val="40000"/>
          </a:schemeClr>
        </a:solidFill>
        <a:ln>
          <a:noFill/>
        </a:ln>
      </a:spPr>
      <a:bodyPr rtlCol="0" anchor="ctr"/>
      <a:lstStyle>
        <a:defPPr algn="ctr">
          <a:defRPr sz="1600" dirty="0" smtClean="0">
            <a:solidFill>
              <a:schemeClr val="lt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Order1 xmlns="62b7ecc7-2a1a-4191-a62f-628ecb5d1c77">3</Order1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esentations" ma:contentTypeID="0x010100A71C4DF495B8D246972509D8B855C4C3050072CF8D1498E16B40ABB7C2EF4572BA52" ma:contentTypeVersion="1" ma:contentTypeDescription="" ma:contentTypeScope="" ma:versionID="b3a125ebeac6bbf0ff6433cf89fe1cca">
  <xsd:schema xmlns:xsd="http://www.w3.org/2001/XMLSchema" xmlns:p="http://schemas.microsoft.com/office/2006/metadata/properties" xmlns:ns2="62b7ecc7-2a1a-4191-a62f-628ecb5d1c77" targetNamespace="http://schemas.microsoft.com/office/2006/metadata/properties" ma:root="true" ma:fieldsID="f3d52f1f5be4b506334a3c6012b38457" ns2:_="">
    <xsd:import namespace="62b7ecc7-2a1a-4191-a62f-628ecb5d1c77"/>
    <xsd:element name="properties">
      <xsd:complexType>
        <xsd:sequence>
          <xsd:element name="documentManagement">
            <xsd:complexType>
              <xsd:all>
                <xsd:element ref="ns2:Order1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62b7ecc7-2a1a-4191-a62f-628ecb5d1c77" elementFormDefault="qualified">
    <xsd:import namespace="http://schemas.microsoft.com/office/2006/documentManagement/types"/>
    <xsd:element name="Order1" ma:index="8" nillable="true" ma:displayName="Order" ma:decimals="0" ma:internalName="Order1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D561049-AD38-4018-9934-16CFD64F2379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62b7ecc7-2a1a-4191-a62f-628ecb5d1c77"/>
  </ds:schemaRefs>
</ds:datastoreItem>
</file>

<file path=customXml/itemProps2.xml><?xml version="1.0" encoding="utf-8"?>
<ds:datastoreItem xmlns:ds="http://schemas.openxmlformats.org/officeDocument/2006/customXml" ds:itemID="{9E2C0464-C842-4BBE-9AB3-3407594A95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31BC42-6CDF-4546-9A77-FB9E5787C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b7ecc7-2a1a-4191-a62f-628ecb5d1c7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CareFusion External Template</Template>
  <TotalTime>0</TotalTime>
  <Words>856</Words>
  <Application>Microsoft Office PowerPoint</Application>
  <PresentationFormat>Předvádění na obrazovce (16:9)</PresentationFormat>
  <Paragraphs>149</Paragraphs>
  <Slides>11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AmerType Md BT</vt:lpstr>
      <vt:lpstr>Arial</vt:lpstr>
      <vt:lpstr>Calibri</vt:lpstr>
      <vt:lpstr>Verdana</vt:lpstr>
      <vt:lpstr>Wingdings 3</vt:lpstr>
      <vt:lpstr>CareFusion External Template</vt:lpstr>
      <vt:lpstr>Prezentace aplikace PowerPoint</vt:lpstr>
      <vt:lpstr>Sniff Nasal Inspiratory Pressure SNIP</vt:lpstr>
      <vt:lpstr>Sniff Nasal Inspiratory Pressure Method</vt:lpstr>
      <vt:lpstr>Sniff Nasal Inspiratory Pressure Physiology and limitations</vt:lpstr>
      <vt:lpstr>Indications for SNIP ATS/ERS Statement to the diagnosis of the breathing pump</vt:lpstr>
      <vt:lpstr>Sniff Nasal Inspiratory Pressure  Background and methodology</vt:lpstr>
      <vt:lpstr>Clinical application Preparations and test procedure / instructions</vt:lpstr>
      <vt:lpstr>Reference values Adults and children</vt:lpstr>
      <vt:lpstr>Quality check &amp; clinical interpretation Parameter SNIPpeak</vt:lpstr>
      <vt:lpstr>Comparison of MIP and SNIP Learning effects and reproducibility</vt:lpstr>
      <vt:lpstr>Conclusion</vt:lpstr>
    </vt:vector>
  </TitlesOfParts>
  <Company>CareFusion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(Verdana Bold 32)</dc:title>
  <dc:creator>Fischer, Martina</dc:creator>
  <cp:lastModifiedBy>Stanka Kacrova</cp:lastModifiedBy>
  <cp:revision>713</cp:revision>
  <cp:lastPrinted>2016-05-09T07:36:35Z</cp:lastPrinted>
  <dcterms:created xsi:type="dcterms:W3CDTF">2015-06-24T13:51:46Z</dcterms:created>
  <dcterms:modified xsi:type="dcterms:W3CDTF">2022-06-23T09:50:38Z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0x010100A71C4DF495B8D246972509D8B855C4C3050072CF8D1498E16B40ABB7C2EF4572BA52</vt:lpwstr>
  </property>
</Properties>
</file>