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532" r:id="rId5"/>
    <p:sldId id="572" r:id="rId6"/>
    <p:sldId id="614" r:id="rId7"/>
    <p:sldId id="600" r:id="rId8"/>
    <p:sldId id="630" r:id="rId9"/>
    <p:sldId id="615" r:id="rId10"/>
    <p:sldId id="611" r:id="rId11"/>
    <p:sldId id="536" r:id="rId12"/>
    <p:sldId id="616" r:id="rId13"/>
    <p:sldId id="618" r:id="rId14"/>
    <p:sldId id="620" r:id="rId15"/>
    <p:sldId id="621" r:id="rId16"/>
    <p:sldId id="573" r:id="rId17"/>
    <p:sldId id="623" r:id="rId18"/>
    <p:sldId id="602" r:id="rId19"/>
    <p:sldId id="625" r:id="rId20"/>
    <p:sldId id="626" r:id="rId21"/>
    <p:sldId id="627" r:id="rId22"/>
    <p:sldId id="628" r:id="rId23"/>
    <p:sldId id="629" r:id="rId24"/>
    <p:sldId id="632" r:id="rId25"/>
    <p:sldId id="631" r:id="rId26"/>
    <p:sldId id="633" r:id="rId27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1484" userDrawn="1">
          <p15:clr>
            <a:srgbClr val="A4A3A4"/>
          </p15:clr>
        </p15:guide>
        <p15:guide id="3" orient="horz" pos="3965">
          <p15:clr>
            <a:srgbClr val="A4A3A4"/>
          </p15:clr>
        </p15:guide>
        <p15:guide id="4" orient="horz" pos="2346" userDrawn="1">
          <p15:clr>
            <a:srgbClr val="A4A3A4"/>
          </p15:clr>
        </p15:guide>
        <p15:guide id="5" orient="horz" pos="2278" userDrawn="1">
          <p15:clr>
            <a:srgbClr val="A4A3A4"/>
          </p15:clr>
        </p15:guide>
        <p15:guide id="6" orient="horz" pos="3185" userDrawn="1">
          <p15:clr>
            <a:srgbClr val="A4A3A4"/>
          </p15:clr>
        </p15:guide>
        <p15:guide id="7" orient="horz" pos="599" userDrawn="1">
          <p15:clr>
            <a:srgbClr val="A4A3A4"/>
          </p15:clr>
        </p15:guide>
        <p15:guide id="8" orient="horz" pos="3871">
          <p15:clr>
            <a:srgbClr val="A4A3A4"/>
          </p15:clr>
        </p15:guide>
        <p15:guide id="9">
          <p15:clr>
            <a:srgbClr val="A4A3A4"/>
          </p15:clr>
        </p15:guide>
        <p15:guide id="10" pos="136" userDrawn="1">
          <p15:clr>
            <a:srgbClr val="A4A3A4"/>
          </p15:clr>
        </p15:guide>
        <p15:guide id="11" pos="5647" userDrawn="1">
          <p15:clr>
            <a:srgbClr val="A4A3A4"/>
          </p15:clr>
        </p15:guide>
        <p15:guide id="12" pos="3901" userDrawn="1">
          <p15:clr>
            <a:srgbClr val="A4A3A4"/>
          </p15:clr>
        </p15:guide>
        <p15:guide id="13" pos="68" userDrawn="1">
          <p15:clr>
            <a:srgbClr val="A4A3A4"/>
          </p15:clr>
        </p15:guide>
        <p15:guide id="14" orient="horz" pos="78" userDrawn="1">
          <p15:clr>
            <a:srgbClr val="A4A3A4"/>
          </p15:clr>
        </p15:guide>
        <p15:guide id="15" orient="horz" pos="3026" userDrawn="1">
          <p15:clr>
            <a:srgbClr val="A4A3A4"/>
          </p15:clr>
        </p15:guide>
        <p15:guide id="16" orient="horz" pos="2414">
          <p15:clr>
            <a:srgbClr val="A4A3A4"/>
          </p15:clr>
        </p15:guide>
        <p15:guide id="17" orient="horz" pos="509" userDrawn="1">
          <p15:clr>
            <a:srgbClr val="A4A3A4"/>
          </p15:clr>
        </p15:guide>
        <p15:guide id="18" pos="539">
          <p15:clr>
            <a:srgbClr val="A4A3A4"/>
          </p15:clr>
        </p15:guide>
        <p15:guide id="19" pos="5097">
          <p15:clr>
            <a:srgbClr val="A4A3A4"/>
          </p15:clr>
        </p15:guide>
        <p15:guide id="20" pos="4171">
          <p15:clr>
            <a:srgbClr val="A4A3A4"/>
          </p15:clr>
        </p15:guide>
        <p15:guide id="21" pos="1973" userDrawn="1">
          <p15:clr>
            <a:srgbClr val="A4A3A4"/>
          </p15:clr>
        </p15:guide>
        <p15:guide id="22" pos="17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99CCFF"/>
    <a:srgbClr val="0000FF"/>
    <a:srgbClr val="800080"/>
    <a:srgbClr val="5F5F5F"/>
    <a:srgbClr val="3399FF"/>
    <a:srgbClr val="0099FF"/>
    <a:srgbClr val="CCECFF"/>
    <a:srgbClr val="33CC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585" autoAdjust="0"/>
  </p:normalViewPr>
  <p:slideViewPr>
    <p:cSldViewPr snapToGrid="0" snapToObjects="1" showGuides="1">
      <p:cViewPr varScale="1">
        <p:scale>
          <a:sx n="138" d="100"/>
          <a:sy n="138" d="100"/>
        </p:scale>
        <p:origin x="258" y="114"/>
      </p:cViewPr>
      <p:guideLst>
        <p:guide orient="horz"/>
        <p:guide orient="horz" pos="1484"/>
        <p:guide orient="horz" pos="3965"/>
        <p:guide orient="horz" pos="2346"/>
        <p:guide orient="horz" pos="2278"/>
        <p:guide orient="horz" pos="3185"/>
        <p:guide orient="horz" pos="599"/>
        <p:guide orient="horz" pos="3871"/>
        <p:guide/>
        <p:guide pos="136"/>
        <p:guide pos="5647"/>
        <p:guide pos="3901"/>
        <p:guide pos="68"/>
        <p:guide orient="horz" pos="78"/>
        <p:guide orient="horz" pos="3026"/>
        <p:guide orient="horz" pos="2414"/>
        <p:guide orient="horz" pos="509"/>
        <p:guide pos="539"/>
        <p:guide pos="5097"/>
        <p:guide pos="4171"/>
        <p:guide pos="1973"/>
        <p:guide pos="176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5" d="100"/>
          <a:sy n="65" d="100"/>
        </p:scale>
        <p:origin x="-3130" y="-91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34A0F-4EBE-422A-B64D-D2DC78697307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D672E-720E-4049-B2F4-6C6EF91676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48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643EA-D2B0-4CED-952C-DCE274864AFD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B268F-7E2A-4F79-B496-533F3EBE5F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50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B268F-7E2A-4F79-B496-533F3EBE5FD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4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B268F-7E2A-4F79-B496-533F3EBE5FD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38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B268F-7E2A-4F79-B496-533F3EBE5FD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47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B268F-7E2A-4F79-B496-533F3EBE5FD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35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B268F-7E2A-4F79-B496-533F3EBE5FD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69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64592" y="2783682"/>
            <a:ext cx="8814816" cy="8262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564" y="2817223"/>
            <a:ext cx="8010525" cy="759212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64593" y="130683"/>
            <a:ext cx="6024708" cy="256489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6336792" y="130683"/>
            <a:ext cx="2642616" cy="256489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63563" y="3762103"/>
            <a:ext cx="4165600" cy="84680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7328264" y="4720828"/>
            <a:ext cx="1815737" cy="422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lt1"/>
              </a:solidFill>
            </a:endParaRPr>
          </a:p>
        </p:txBody>
      </p:sp>
      <p:pic>
        <p:nvPicPr>
          <p:cNvPr id="17" name="Picture 16" descr="cf_pri_3c_rgb_lbg_1_5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68805" y="4453366"/>
            <a:ext cx="2154940" cy="5349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4869180"/>
            <a:ext cx="390026" cy="273844"/>
          </a:xfrm>
          <a:prstGeom prst="rect">
            <a:avLst/>
          </a:prstGeom>
        </p:spPr>
        <p:txBody>
          <a:bodyPr/>
          <a:lstStyle/>
          <a:p>
            <a:fld id="{07A37211-CB0D-4625-BF23-27EC1533B9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066" y="4849586"/>
            <a:ext cx="4493623" cy="17192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© 2016 CareFusion Corporation or one of its subsidiaries. All rights reserved.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4869180"/>
            <a:ext cx="390026" cy="273844"/>
          </a:xfrm>
          <a:prstGeom prst="rect">
            <a:avLst/>
          </a:prstGeom>
        </p:spPr>
        <p:txBody>
          <a:bodyPr/>
          <a:lstStyle/>
          <a:p>
            <a:fld id="{07A37211-CB0D-4625-BF23-27EC1533B9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066" y="4849586"/>
            <a:ext cx="4493623" cy="17192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© 2016 CareFusion Corporation or one of its subsidiaries. All rights reserved.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869180"/>
            <a:ext cx="390026" cy="273844"/>
          </a:xfrm>
          <a:prstGeom prst="rect">
            <a:avLst/>
          </a:prstGeom>
        </p:spPr>
        <p:txBody>
          <a:bodyPr/>
          <a:lstStyle/>
          <a:p>
            <a:fld id="{07A37211-CB0D-4625-BF23-27EC1533B9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066" y="4849586"/>
            <a:ext cx="4493623" cy="17192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© 2016 CareFusion Corporation or one of its subsidiaries. All rights reserved.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872854"/>
            <a:ext cx="4633458" cy="1021556"/>
          </a:xfrm>
        </p:spPr>
        <p:txBody>
          <a:bodyPr anchor="b" anchorCtr="0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bigshield.png"/>
          <p:cNvPicPr>
            <a:picLocks noChangeAspect="1"/>
          </p:cNvPicPr>
          <p:nvPr userDrawn="1"/>
        </p:nvPicPr>
        <p:blipFill>
          <a:blip r:embed="rId2" cstate="print"/>
          <a:srcRect r="41593" b="14834"/>
          <a:stretch>
            <a:fillRect/>
          </a:stretch>
        </p:blipFill>
        <p:spPr>
          <a:xfrm>
            <a:off x="5847907" y="1700213"/>
            <a:ext cx="3553268" cy="36361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264" y="1"/>
            <a:ext cx="8821737" cy="69770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292101" y="1437085"/>
            <a:ext cx="8785225" cy="30861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620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7053944" y="4526280"/>
            <a:ext cx="2090057" cy="617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0473" y="1639491"/>
            <a:ext cx="7772400" cy="1102519"/>
          </a:xfrm>
        </p:spPr>
        <p:txBody>
          <a:bodyPr anchor="b" anchorCtr="0">
            <a:normAutofit/>
          </a:bodyPr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473" y="2955997"/>
            <a:ext cx="6400800" cy="131445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rot="10800000">
            <a:off x="222870" y="2852415"/>
            <a:ext cx="8130003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f_pri_2c_rgb_dbg_2_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1808" y="289082"/>
            <a:ext cx="2895606" cy="688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368947"/>
            <a:ext cx="8029801" cy="1021556"/>
          </a:xfrm>
        </p:spPr>
        <p:txBody>
          <a:bodyPr anchor="t" anchorCtr="0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bigshield.png"/>
          <p:cNvPicPr>
            <a:picLocks noChangeAspect="1"/>
          </p:cNvPicPr>
          <p:nvPr userDrawn="1"/>
        </p:nvPicPr>
        <p:blipFill>
          <a:blip r:embed="rId3" cstate="print"/>
          <a:srcRect r="41593" b="14834"/>
          <a:stretch>
            <a:fillRect/>
          </a:stretch>
        </p:blipFill>
        <p:spPr>
          <a:xfrm>
            <a:off x="5858540" y="1714500"/>
            <a:ext cx="3285460" cy="3429000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22312" y="2555081"/>
            <a:ext cx="6400800" cy="131445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691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066" y="4849586"/>
            <a:ext cx="4493623" cy="17192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© 2015 CareFusion Corporation or one of its subsidiaries.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4869180"/>
            <a:ext cx="390026" cy="273844"/>
          </a:xfrm>
          <a:prstGeom prst="rect">
            <a:avLst/>
          </a:prstGeom>
        </p:spPr>
        <p:txBody>
          <a:bodyPr/>
          <a:lstStyle/>
          <a:p>
            <a:fld id="{07A37211-CB0D-4625-BF23-27EC1533B9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960121"/>
            <a:ext cx="4907778" cy="1479368"/>
          </a:xfrm>
        </p:spPr>
        <p:txBody>
          <a:bodyPr anchor="b" anchorCtr="0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bigshield.png"/>
          <p:cNvPicPr>
            <a:picLocks noChangeAspect="1"/>
          </p:cNvPicPr>
          <p:nvPr userDrawn="1"/>
        </p:nvPicPr>
        <p:blipFill>
          <a:blip r:embed="rId2" cstate="print"/>
          <a:srcRect r="41593" b="14834"/>
          <a:stretch>
            <a:fillRect/>
          </a:stretch>
        </p:blipFill>
        <p:spPr>
          <a:xfrm>
            <a:off x="5630090" y="1714500"/>
            <a:ext cx="3513909" cy="3429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722314" y="2439488"/>
            <a:ext cx="4281487" cy="454922"/>
          </a:xfr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800" b="1" kern="1200" cap="none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960121"/>
            <a:ext cx="4907778" cy="1479368"/>
          </a:xfrm>
        </p:spPr>
        <p:txBody>
          <a:bodyPr anchor="b" anchorCtr="0">
            <a:normAutofit/>
          </a:bodyPr>
          <a:lstStyle>
            <a:lvl1pPr algn="l">
              <a:defRPr sz="3600" b="1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bigshield.png"/>
          <p:cNvPicPr>
            <a:picLocks noChangeAspect="1"/>
          </p:cNvPicPr>
          <p:nvPr userDrawn="1"/>
        </p:nvPicPr>
        <p:blipFill>
          <a:blip r:embed="rId2" cstate="print"/>
          <a:srcRect r="41593" b="14834"/>
          <a:stretch>
            <a:fillRect/>
          </a:stretch>
        </p:blipFill>
        <p:spPr>
          <a:xfrm>
            <a:off x="5630092" y="1714500"/>
            <a:ext cx="3513908" cy="3429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722314" y="2439488"/>
            <a:ext cx="4281487" cy="454922"/>
          </a:xfr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800" b="1" kern="1200" cap="none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4869180"/>
            <a:ext cx="390026" cy="273844"/>
          </a:xfrm>
          <a:prstGeom prst="rect">
            <a:avLst/>
          </a:prstGeom>
        </p:spPr>
        <p:txBody>
          <a:bodyPr/>
          <a:lstStyle/>
          <a:p>
            <a:fld id="{07A37211-CB0D-4625-BF23-27EC1533B9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6922029" y="4762019"/>
            <a:ext cx="1981200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4869180"/>
            <a:ext cx="390026" cy="273844"/>
          </a:xfrm>
          <a:prstGeom prst="rect">
            <a:avLst/>
          </a:prstGeom>
        </p:spPr>
        <p:txBody>
          <a:bodyPr/>
          <a:lstStyle/>
          <a:p>
            <a:fld id="{07A37211-CB0D-4625-BF23-27EC1533B9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94250" y="1219200"/>
            <a:ext cx="3779838" cy="338971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922029" y="4762019"/>
            <a:ext cx="1981200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4869180"/>
            <a:ext cx="390026" cy="273844"/>
          </a:xfrm>
          <a:prstGeom prst="rect">
            <a:avLst/>
          </a:prstGeom>
        </p:spPr>
        <p:txBody>
          <a:bodyPr/>
          <a:lstStyle/>
          <a:p>
            <a:fld id="{07A37211-CB0D-4625-BF23-27EC1533B9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94250" y="1219200"/>
            <a:ext cx="3779838" cy="164592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794250" y="2948702"/>
            <a:ext cx="3779838" cy="164592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066" y="4849586"/>
            <a:ext cx="4493623" cy="17192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© 2016 CareFusion Corporation or one of its subsidiaries. All rights reserved.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969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49" r:id="rId2"/>
    <p:sldLayoutId id="2147483666" r:id="rId3"/>
    <p:sldLayoutId id="2147483650" r:id="rId4"/>
    <p:sldLayoutId id="2147483660" r:id="rId5"/>
    <p:sldLayoutId id="2147483673" r:id="rId6"/>
    <p:sldLayoutId id="2147483652" r:id="rId7"/>
    <p:sldLayoutId id="2147483668" r:id="rId8"/>
    <p:sldLayoutId id="2147483669" r:id="rId9"/>
    <p:sldLayoutId id="2147483653" r:id="rId10"/>
    <p:sldLayoutId id="2147483654" r:id="rId11"/>
    <p:sldLayoutId id="2147483655" r:id="rId12"/>
    <p:sldLayoutId id="2147483665" r:id="rId13"/>
    <p:sldLayoutId id="2147483677" r:id="rId1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7338" indent="-287338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9588" indent="-222250" algn="l" defTabSz="914400" rtl="0" eaLnBrk="1" latinLnBrk="0" hangingPunct="1">
        <a:spcBef>
          <a:spcPct val="20000"/>
        </a:spcBef>
        <a:buClrTx/>
        <a:buSzPct val="110000"/>
        <a:buFont typeface="Verdana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92150" indent="-182563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222250" algn="l" defTabSz="914400" rtl="0" eaLnBrk="1" latinLnBrk="0" hangingPunct="1">
        <a:spcBef>
          <a:spcPct val="20000"/>
        </a:spcBef>
        <a:buClrTx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01738" indent="-234950" algn="l" defTabSz="914400" rtl="0" eaLnBrk="1" latinLnBrk="0" hangingPunct="1">
        <a:spcBef>
          <a:spcPct val="20000"/>
        </a:spcBef>
        <a:buClrTx/>
        <a:buFont typeface="Verdan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"/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t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3507487" y="1858840"/>
            <a:ext cx="5457126" cy="10115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n-GB" altLang="de-DE" sz="2000" dirty="0">
                <a:solidFill>
                  <a:srgbClr val="4D4D4D"/>
                </a:solidFill>
              </a:rPr>
              <a:t>Respiratory muscle strength</a:t>
            </a:r>
          </a:p>
          <a:p>
            <a:pPr algn="ctr">
              <a:lnSpc>
                <a:spcPct val="110000"/>
              </a:lnSpc>
            </a:pPr>
            <a:r>
              <a:rPr lang="en-GB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 techniques and clinical indications</a:t>
            </a:r>
            <a:endParaRPr lang="en-GB" sz="3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447653" y="3420787"/>
            <a:ext cx="4064935" cy="60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0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Hans-Jürgen Smith, Berlin, Germany</a:t>
            </a:r>
          </a:p>
          <a:p>
            <a:pPr algn="r">
              <a:lnSpc>
                <a:spcPct val="150000"/>
              </a:lnSpc>
            </a:pPr>
            <a:endParaRPr lang="en-GB" sz="1000" b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sz="1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40730" y="4415909"/>
            <a:ext cx="2962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Zlín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– 21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May 2022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95257" y="528564"/>
            <a:ext cx="550823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X. Conference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functional examinations of the lungs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620" y="474026"/>
            <a:ext cx="3494320" cy="313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33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130072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GB" sz="2200" dirty="0"/>
              <a:t>P0.1 </a:t>
            </a:r>
            <a:br>
              <a:rPr lang="en-GB" sz="2200" dirty="0"/>
            </a:br>
            <a:r>
              <a:rPr lang="en-GB" sz="2200" dirty="0"/>
              <a:t>Measurement</a:t>
            </a:r>
            <a:br>
              <a:rPr lang="en-GB" sz="2700" dirty="0"/>
            </a:b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occlusions</a:t>
            </a:r>
            <a:endParaRPr lang="en-GB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085" y="130072"/>
            <a:ext cx="6157528" cy="4926022"/>
          </a:xfrm>
          <a:prstGeom prst="rect">
            <a:avLst/>
          </a:prstGeom>
        </p:spPr>
      </p:pic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5040215" y="2184017"/>
            <a:ext cx="100617" cy="8555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latin typeface="Arial" charset="0"/>
              <a:cs typeface="Arial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846709" y="4325879"/>
            <a:ext cx="23870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200" b="0" dirty="0">
                <a:latin typeface="Arial" charset="0"/>
                <a:cs typeface="Arial" charset="0"/>
              </a:rPr>
              <a:t>Spontaneous breathing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742374" y="1820428"/>
            <a:ext cx="6962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800" b="1" dirty="0">
                <a:latin typeface="Arial" charset="0"/>
                <a:cs typeface="Arial" charset="0"/>
              </a:rPr>
              <a:t>P0.1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781660" y="1551857"/>
            <a:ext cx="14219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200" dirty="0">
                <a:latin typeface="Arial" charset="0"/>
                <a:cs typeface="Arial" charset="0"/>
              </a:rPr>
              <a:t>Shutter released</a:t>
            </a:r>
            <a:endParaRPr lang="en-GB" altLang="de-DE" sz="1200" b="0" dirty="0">
              <a:latin typeface="Arial" charset="0"/>
              <a:cs typeface="Arial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344728" y="1560285"/>
            <a:ext cx="17560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200" b="0" dirty="0">
                <a:latin typeface="Arial" charset="0"/>
                <a:cs typeface="Arial" charset="0"/>
              </a:rPr>
              <a:t>Shutter activated</a:t>
            </a: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>
            <a:off x="3438314" y="1820428"/>
            <a:ext cx="111709" cy="412292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dirty="0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>
            <a:off x="5268665" y="1820428"/>
            <a:ext cx="209293" cy="600031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dirty="0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6082573" y="4263818"/>
            <a:ext cx="15752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200" b="0" dirty="0">
                <a:solidFill>
                  <a:srgbClr val="FF0000"/>
                </a:solidFill>
                <a:latin typeface="Arial" charset="0"/>
                <a:cs typeface="Arial" charset="0"/>
              </a:rPr>
              <a:t>FRC stability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945575" y="3109620"/>
            <a:ext cx="8554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/>
              <a:t>Predicted line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380588" y="2844841"/>
            <a:ext cx="1749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Upper limit of normal ULN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731244" y="2039239"/>
            <a:ext cx="4660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ULN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4357785" y="2232720"/>
            <a:ext cx="8554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/>
              <a:t>Predicted line</a:t>
            </a:r>
          </a:p>
        </p:txBody>
      </p:sp>
    </p:spTree>
    <p:extLst>
      <p:ext uri="{BB962C8B-B14F-4D97-AF65-F5344CB8AC3E}">
        <p14:creationId xmlns:p14="http://schemas.microsoft.com/office/powerpoint/2010/main" val="249408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7" y="140380"/>
            <a:ext cx="2754032" cy="1003300"/>
          </a:xfrm>
        </p:spPr>
        <p:txBody>
          <a:bodyPr>
            <a:normAutofit fontScale="90000"/>
          </a:bodyPr>
          <a:lstStyle/>
          <a:p>
            <a:r>
              <a:rPr lang="en-GB" sz="2200" dirty="0"/>
              <a:t>P0.1 </a:t>
            </a:r>
            <a:br>
              <a:rPr lang="en-GB" sz="2200" dirty="0"/>
            </a:br>
            <a:r>
              <a:rPr lang="en-GB" sz="2200" dirty="0"/>
              <a:t>Result Screen</a:t>
            </a:r>
            <a:br>
              <a:rPr lang="en-GB" sz="2700" dirty="0"/>
            </a:br>
            <a:r>
              <a:rPr lang="en-GB" altLang="de-DE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Record at least 3 trials</a:t>
            </a:r>
            <a:br>
              <a:rPr lang="en-GB" altLang="de-DE" sz="1600" dirty="0">
                <a:cs typeface="Arial" charset="0"/>
              </a:rPr>
            </a:b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160" y="123825"/>
            <a:ext cx="6165454" cy="4932363"/>
          </a:xfrm>
          <a:prstGeom prst="rect">
            <a:avLst/>
          </a:prstGeom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339231" y="3295487"/>
            <a:ext cx="211504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200" b="0" dirty="0">
                <a:latin typeface="Arial" charset="0"/>
                <a:cs typeface="Arial" charset="0"/>
              </a:rPr>
              <a:t>Occlusion pressure curves</a:t>
            </a:r>
          </a:p>
        </p:txBody>
      </p:sp>
      <p:sp>
        <p:nvSpPr>
          <p:cNvPr id="6" name="Rechteck 5"/>
          <p:cNvSpPr/>
          <p:nvPr/>
        </p:nvSpPr>
        <p:spPr>
          <a:xfrm>
            <a:off x="4251855" y="1185512"/>
            <a:ext cx="289800" cy="43466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lt1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297211" y="3344239"/>
            <a:ext cx="124361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200" b="0" dirty="0">
                <a:latin typeface="Arial" charset="0"/>
                <a:cs typeface="Arial" charset="0"/>
              </a:rPr>
              <a:t>All trials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601579" y="1582003"/>
            <a:ext cx="19877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200" b="0" dirty="0">
                <a:latin typeface="Arial" charset="0"/>
                <a:cs typeface="Arial" charset="0"/>
              </a:rPr>
              <a:t>Median of accepted trials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540826" y="3609016"/>
            <a:ext cx="8098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i="1" dirty="0"/>
              <a:t>Predicted line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117632" y="3362795"/>
            <a:ext cx="16562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/>
              <a:t>Upper limit of normal ULN</a:t>
            </a:r>
          </a:p>
        </p:txBody>
      </p:sp>
    </p:spTree>
    <p:extLst>
      <p:ext uri="{BB962C8B-B14F-4D97-AF65-F5344CB8AC3E}">
        <p14:creationId xmlns:p14="http://schemas.microsoft.com/office/powerpoint/2010/main" val="276337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123825"/>
            <a:ext cx="8821737" cy="684213"/>
          </a:xfrm>
        </p:spPr>
        <p:txBody>
          <a:bodyPr>
            <a:normAutofit fontScale="90000"/>
          </a:bodyPr>
          <a:lstStyle/>
          <a:p>
            <a:r>
              <a:rPr lang="en-GB" altLang="de-DE" sz="2700" dirty="0">
                <a:cs typeface="Arial" charset="0"/>
              </a:rPr>
              <a:t>P0.1 evaluation </a:t>
            </a:r>
            <a:br>
              <a:rPr lang="en-GB" altLang="de-DE" sz="2500" dirty="0">
                <a:cs typeface="Arial" charset="0"/>
              </a:rPr>
            </a:br>
            <a:r>
              <a:rPr lang="en-GB" altLang="de-DE" sz="1800" dirty="0">
                <a:solidFill>
                  <a:schemeClr val="bg2"/>
                </a:solidFill>
                <a:cs typeface="Arial" charset="0"/>
              </a:rPr>
              <a:t>Predicted and clinical interpretation</a:t>
            </a:r>
          </a:p>
        </p:txBody>
      </p:sp>
      <p:sp>
        <p:nvSpPr>
          <p:cNvPr id="11279" name="TextBox 1"/>
          <p:cNvSpPr txBox="1">
            <a:spLocks noChangeArrowheads="1"/>
          </p:cNvSpPr>
          <p:nvPr/>
        </p:nvSpPr>
        <p:spPr bwMode="auto">
          <a:xfrm>
            <a:off x="317500" y="2960733"/>
            <a:ext cx="8000999" cy="76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en-GB" altLang="de-DE" sz="2000" b="1" dirty="0">
                <a:latin typeface="Arial" charset="0"/>
                <a:cs typeface="Arial" charset="0"/>
              </a:rPr>
              <a:t>Interpretation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GB" altLang="de-DE" sz="1800" dirty="0">
                <a:solidFill>
                  <a:srgbClr val="202124"/>
                </a:solidFill>
                <a:latin typeface="inherit"/>
              </a:rPr>
              <a:t>Exceeding the upper limit of normal (0.3 </a:t>
            </a:r>
            <a:r>
              <a:rPr lang="en-GB" altLang="de-DE" sz="1800" dirty="0" err="1">
                <a:solidFill>
                  <a:srgbClr val="202124"/>
                </a:solidFill>
                <a:latin typeface="inherit"/>
              </a:rPr>
              <a:t>kPa</a:t>
            </a:r>
            <a:r>
              <a:rPr lang="en-GB" altLang="de-DE" sz="1800" dirty="0">
                <a:solidFill>
                  <a:srgbClr val="202124"/>
                </a:solidFill>
                <a:latin typeface="inherit"/>
              </a:rPr>
              <a:t>) is considered abnormal.</a:t>
            </a:r>
            <a:r>
              <a:rPr lang="en-GB" altLang="de-DE" sz="400" dirty="0"/>
              <a:t> </a:t>
            </a:r>
            <a:endParaRPr lang="en-GB" altLang="de-DE" sz="1400" dirty="0">
              <a:latin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07950" y="4542165"/>
            <a:ext cx="8737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/>
              <a:t>Kabitz</a:t>
            </a:r>
            <a:r>
              <a:rPr lang="en-GB" sz="1200" dirty="0"/>
              <a:t> HJ et al. </a:t>
            </a:r>
            <a:r>
              <a:rPr lang="en-GB" sz="1200" dirty="0" err="1"/>
              <a:t>Messung</a:t>
            </a:r>
            <a:r>
              <a:rPr lang="en-GB" sz="1200" dirty="0"/>
              <a:t> der </a:t>
            </a:r>
            <a:r>
              <a:rPr lang="en-GB" sz="1200" dirty="0" err="1"/>
              <a:t>Atemmuskelfunktion</a:t>
            </a:r>
            <a:r>
              <a:rPr lang="en-GB" sz="1200" dirty="0"/>
              <a:t>. 2014 Deutsche </a:t>
            </a:r>
            <a:r>
              <a:rPr lang="en-GB" sz="1200" dirty="0" err="1"/>
              <a:t>Atemwegsliga</a:t>
            </a:r>
            <a:r>
              <a:rPr lang="en-GB" sz="1200" dirty="0"/>
              <a:t>, Bad </a:t>
            </a:r>
            <a:r>
              <a:rPr lang="en-GB" sz="1200" dirty="0" err="1"/>
              <a:t>Lippspringe</a:t>
            </a:r>
            <a:r>
              <a:rPr lang="en-GB" sz="1200" dirty="0"/>
              <a:t> und </a:t>
            </a:r>
            <a:r>
              <a:rPr lang="en-GB" sz="1200" dirty="0" err="1"/>
              <a:t>Dustri-Verlag</a:t>
            </a:r>
            <a:r>
              <a:rPr lang="en-GB" sz="1200" dirty="0"/>
              <a:t> </a:t>
            </a:r>
            <a:r>
              <a:rPr lang="de-DE" sz="1200" dirty="0"/>
              <a:t>Dr. Karl </a:t>
            </a:r>
            <a:r>
              <a:rPr lang="de-DE" sz="1200" dirty="0" err="1"/>
              <a:t>Feistle</a:t>
            </a:r>
            <a:r>
              <a:rPr lang="de-DE" sz="1200" dirty="0"/>
              <a:t>, München – Orlando, ISBN 978-3-87185-493-4</a:t>
            </a:r>
            <a:endParaRPr lang="en-GB" sz="1200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733156"/>
              </p:ext>
            </p:extLst>
          </p:nvPr>
        </p:nvGraphicFramePr>
        <p:xfrm>
          <a:off x="364796" y="1411624"/>
          <a:ext cx="426197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4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GB" altLang="de-DE" sz="1200" b="0" dirty="0">
                          <a:latin typeface="Arial" charset="0"/>
                          <a:cs typeface="Arial" charset="0"/>
                        </a:rPr>
                        <a:t>Mouth occlusion pressure derived at tidal breathing (P0.1)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Predicted</a:t>
                      </a:r>
                      <a:r>
                        <a:rPr lang="en-GB" sz="1200" baseline="0" dirty="0"/>
                        <a:t> values for P0.1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0.1- 0.15 </a:t>
                      </a:r>
                      <a:r>
                        <a:rPr kumimoji="0" lang="en-GB" altLang="de-DE" sz="1200" b="0" i="0" u="sng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kumimoji="0" lang="en-GB" altLang="de-DE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0.07 </a:t>
                      </a:r>
                      <a:r>
                        <a:rPr kumimoji="0" lang="en-GB" altLang="de-DE" sz="12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kPa</a:t>
                      </a:r>
                      <a:endParaRPr kumimoji="0" lang="en-GB" altLang="de-DE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Upper limit of normal (ULN)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 </a:t>
                      </a:r>
                      <a:r>
                        <a:rPr kumimoji="0" lang="en-GB" altLang="de-DE" sz="12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kPa</a:t>
                      </a:r>
                      <a:endParaRPr kumimoji="0" lang="en-GB" altLang="de-DE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4817660" y="1409265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Author of predicted values</a:t>
            </a:r>
          </a:p>
          <a:p>
            <a:r>
              <a:rPr lang="en-GB" sz="1200" dirty="0"/>
              <a:t>Adults:   Jaeger 1994</a:t>
            </a:r>
          </a:p>
        </p:txBody>
      </p:sp>
    </p:spTree>
    <p:extLst>
      <p:ext uri="{BB962C8B-B14F-4D97-AF65-F5344CB8AC3E}">
        <p14:creationId xmlns:p14="http://schemas.microsoft.com/office/powerpoint/2010/main" val="427793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84910" y="1649832"/>
            <a:ext cx="3470563" cy="1102519"/>
          </a:xfrm>
        </p:spPr>
        <p:txBody>
          <a:bodyPr>
            <a:normAutofit/>
          </a:bodyPr>
          <a:lstStyle/>
          <a:p>
            <a:r>
              <a:rPr lang="de-DE" dirty="0"/>
              <a:t>Determination </a:t>
            </a:r>
            <a:r>
              <a:rPr lang="de-DE" dirty="0" err="1"/>
              <a:t>of</a:t>
            </a:r>
            <a:r>
              <a:rPr lang="de-DE" dirty="0"/>
              <a:t> MIP (</a:t>
            </a:r>
            <a:r>
              <a:rPr lang="de-DE" dirty="0" err="1"/>
              <a:t>PImax</a:t>
            </a:r>
            <a:r>
              <a:rPr lang="de-DE" dirty="0"/>
              <a:t>)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08344" y="3156345"/>
            <a:ext cx="7853766" cy="18936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600" dirty="0"/>
              <a:t>Many chronic respiratory diseases and neuromuscular disorders are associated with respiratory muscle weakness.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600" dirty="0"/>
              <a:t>Respiratory muscle strength can be assessed measuring maximal static inspiratory pressure (MIP) non-invasively.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445" y="284210"/>
            <a:ext cx="3532526" cy="232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89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132085"/>
            <a:ext cx="8229600" cy="675953"/>
          </a:xfrm>
        </p:spPr>
        <p:txBody>
          <a:bodyPr>
            <a:normAutofit fontScale="90000"/>
          </a:bodyPr>
          <a:lstStyle/>
          <a:p>
            <a:r>
              <a:rPr lang="en-GB" altLang="de-DE" sz="2700" dirty="0">
                <a:cs typeface="Arial" charset="0"/>
              </a:rPr>
              <a:t>MIP Measurement application</a:t>
            </a:r>
            <a:br>
              <a:rPr lang="en-GB" altLang="de-DE" sz="2500" dirty="0">
                <a:cs typeface="Arial" charset="0"/>
              </a:rPr>
            </a:br>
            <a:r>
              <a:rPr lang="en-GB" altLang="de-DE" sz="1800" dirty="0">
                <a:solidFill>
                  <a:schemeClr val="bg2"/>
                </a:solidFill>
                <a:cs typeface="Arial" charset="0"/>
              </a:rPr>
              <a:t>Instructions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24540" y="1958701"/>
            <a:ext cx="8640073" cy="312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47675" indent="-447675" eaLnBrk="0" hangingPunct="0">
              <a:tabLst>
                <a:tab pos="447675" algn="l"/>
                <a:tab pos="1971675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1257300" indent="-444500" eaLnBrk="0" hangingPunct="0">
              <a:tabLst>
                <a:tab pos="447675" algn="l"/>
                <a:tab pos="1971675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2066925" indent="-544513" eaLnBrk="0" hangingPunct="0">
              <a:tabLst>
                <a:tab pos="447675" algn="l"/>
                <a:tab pos="1971675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447675" algn="l"/>
                <a:tab pos="1971675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447675" algn="l"/>
                <a:tab pos="1971675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1971675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1971675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1971675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1971675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68288" lvl="0" indent="-268288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buChar char="c"/>
              <a:tabLst/>
            </a:pPr>
            <a:r>
              <a:rPr lang="en-GB" altLang="de-DE" sz="1600" b="0" dirty="0">
                <a:solidFill>
                  <a:srgbClr val="202124"/>
                </a:solidFill>
                <a:latin typeface="+mn-lt"/>
              </a:rPr>
              <a:t>Measurement starts by means of normal breathing without regulations in sitting position.</a:t>
            </a:r>
            <a:r>
              <a:rPr lang="en-GB" altLang="de-DE" sz="300" b="0" dirty="0">
                <a:latin typeface="+mn-lt"/>
              </a:rPr>
              <a:t> </a:t>
            </a:r>
            <a:endParaRPr lang="en-GB" altLang="de-DE" sz="1600" b="0" dirty="0">
              <a:latin typeface="+mn-lt"/>
              <a:cs typeface="Arial" panose="020B0604020202020204" pitchFamily="34" charset="0"/>
            </a:endParaRPr>
          </a:p>
          <a:p>
            <a:pPr marL="717550" lvl="1" indent="-269875" eaLnBrk="1" hangingPunct="1">
              <a:lnSpc>
                <a:spcPct val="110000"/>
              </a:lnSpc>
              <a:spcAft>
                <a:spcPts val="500"/>
              </a:spcAft>
              <a:buFont typeface="Wingdings 3" panose="05040102010807070707" pitchFamily="18" charset="2"/>
              <a:buChar char="c"/>
              <a:defRPr/>
            </a:pPr>
            <a:r>
              <a:rPr lang="en-GB" altLang="de-DE" sz="1400" b="0" dirty="0">
                <a:latin typeface="+mn-lt"/>
                <a:cs typeface="Arial" panose="020B0604020202020204" pitchFamily="34" charset="0"/>
              </a:rPr>
              <a:t>VT, BF constant, FRC stable </a:t>
            </a:r>
          </a:p>
          <a:p>
            <a:pPr marL="268288" indent="-268288" eaLnBrk="1" hangingPunct="1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c"/>
              <a:tabLst>
                <a:tab pos="268288" algn="l"/>
                <a:tab pos="1971675" algn="l"/>
              </a:tabLst>
              <a:defRPr/>
            </a:pPr>
            <a:r>
              <a:rPr lang="en-GB" altLang="de-DE" sz="1600" b="0" dirty="0">
                <a:latin typeface="+mn-lt"/>
                <a:cs typeface="Arial" panose="020B0604020202020204" pitchFamily="34" charset="0"/>
              </a:rPr>
              <a:t>Instruct slow exhalation down to RV.</a:t>
            </a:r>
          </a:p>
          <a:p>
            <a:pPr marL="717550" lvl="1" indent="-269875" eaLnBrk="1" hangingPunct="1">
              <a:lnSpc>
                <a:spcPct val="110000"/>
              </a:lnSpc>
              <a:spcAft>
                <a:spcPts val="500"/>
              </a:spcAft>
              <a:buFont typeface="Wingdings 3" pitchFamily="18" charset="2"/>
              <a:buChar char="c"/>
              <a:defRPr/>
            </a:pPr>
            <a:r>
              <a:rPr lang="en-GB" altLang="de-DE" sz="1400" b="0" dirty="0">
                <a:solidFill>
                  <a:srgbClr val="202124"/>
                </a:solidFill>
                <a:latin typeface="+mn-lt"/>
              </a:rPr>
              <a:t>Press "Start button“ (F1). </a:t>
            </a:r>
          </a:p>
          <a:p>
            <a:pPr marL="268288" indent="-268288" eaLnBrk="1" hangingPunct="1">
              <a:lnSpc>
                <a:spcPct val="110000"/>
              </a:lnSpc>
              <a:buFont typeface="Wingdings 3" pitchFamily="18" charset="2"/>
              <a:buChar char="c"/>
              <a:tabLst>
                <a:tab pos="358775" algn="l"/>
                <a:tab pos="1971675" algn="l"/>
              </a:tabLst>
              <a:defRPr/>
            </a:pPr>
            <a:r>
              <a:rPr lang="en-GB" altLang="de-DE" sz="1600" b="0" dirty="0">
                <a:solidFill>
                  <a:srgbClr val="202124"/>
                </a:solidFill>
                <a:latin typeface="+mn-lt"/>
              </a:rPr>
              <a:t>After reaching the plateau at RV, a forced and maximal inspiration against the automatically closed shutter is required.</a:t>
            </a:r>
            <a:endParaRPr lang="en-GB" altLang="de-DE" sz="1600" b="0" dirty="0">
              <a:latin typeface="+mn-lt"/>
              <a:cs typeface="Arial" panose="020B0604020202020204" pitchFamily="34" charset="0"/>
            </a:endParaRPr>
          </a:p>
          <a:p>
            <a:pPr marL="717550" lvl="1" indent="-269875" eaLnBrk="1" hangingPunct="1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c"/>
              <a:defRPr/>
            </a:pPr>
            <a:r>
              <a:rPr lang="en-GB" altLang="de-DE" sz="1400" b="0" dirty="0">
                <a:solidFill>
                  <a:srgbClr val="202124"/>
                </a:solidFill>
                <a:latin typeface="+mn-lt"/>
              </a:rPr>
              <a:t>Preferably with a defined leak 2mm diameter and 30mm length to prevent </a:t>
            </a:r>
            <a:r>
              <a:rPr lang="en-GB" altLang="de-DE" sz="1400" b="0" dirty="0" err="1">
                <a:solidFill>
                  <a:srgbClr val="202124"/>
                </a:solidFill>
                <a:latin typeface="+mn-lt"/>
              </a:rPr>
              <a:t>glottic</a:t>
            </a:r>
            <a:r>
              <a:rPr lang="en-GB" altLang="de-DE" sz="1400" b="0" dirty="0">
                <a:solidFill>
                  <a:srgbClr val="202124"/>
                </a:solidFill>
                <a:latin typeface="+mn-lt"/>
              </a:rPr>
              <a:t> closure.</a:t>
            </a:r>
            <a:endParaRPr lang="en-GB" altLang="de-DE" sz="1400" b="0" dirty="0">
              <a:latin typeface="+mn-lt"/>
              <a:cs typeface="Arial" panose="020B0604020202020204" pitchFamily="34" charset="0"/>
            </a:endParaRPr>
          </a:p>
          <a:p>
            <a:pPr marL="717550" lvl="1" indent="-269875" eaLnBrk="1" hangingPunct="1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c"/>
              <a:defRPr/>
            </a:pPr>
            <a:r>
              <a:rPr lang="en-GB" altLang="de-DE" sz="1400" b="0" dirty="0">
                <a:latin typeface="+mn-lt"/>
                <a:cs typeface="Arial" panose="020B0604020202020204" pitchFamily="34" charset="0"/>
              </a:rPr>
              <a:t>If possible, inspiratory forcing period longer than 2 s.</a:t>
            </a:r>
          </a:p>
          <a:p>
            <a:pPr marL="717550" lvl="1" indent="-269875" eaLnBrk="1" hangingPunct="1">
              <a:lnSpc>
                <a:spcPct val="110000"/>
              </a:lnSpc>
              <a:spcAft>
                <a:spcPts val="500"/>
              </a:spcAft>
              <a:buFont typeface="Wingdings 3" pitchFamily="18" charset="2"/>
              <a:buChar char="c"/>
              <a:defRPr/>
            </a:pPr>
            <a:r>
              <a:rPr lang="en-GB" altLang="de-DE" sz="1400" b="0" dirty="0">
                <a:solidFill>
                  <a:srgbClr val="202124"/>
                </a:solidFill>
                <a:latin typeface="+mn-lt"/>
              </a:rPr>
              <a:t>On average, the maximum pressure is reached after 1.5 s.</a:t>
            </a:r>
            <a:endParaRPr lang="en-GB" altLang="de-DE" sz="1400" b="0" dirty="0">
              <a:latin typeface="+mn-lt"/>
              <a:cs typeface="Arial" panose="020B0604020202020204" pitchFamily="34" charset="0"/>
            </a:endParaRPr>
          </a:p>
          <a:p>
            <a:pPr marL="268288" indent="-268288" eaLnBrk="1" hangingPunct="1">
              <a:lnSpc>
                <a:spcPct val="110000"/>
              </a:lnSpc>
              <a:buFont typeface="Wingdings 3" pitchFamily="18" charset="2"/>
              <a:buChar char="c"/>
              <a:defRPr/>
            </a:pPr>
            <a:r>
              <a:rPr lang="en-GB" altLang="de-DE" sz="1600" b="0" dirty="0">
                <a:solidFill>
                  <a:srgbClr val="202124"/>
                </a:solidFill>
                <a:latin typeface="+mn-lt"/>
              </a:rPr>
              <a:t>If possible, record 5 manoeuvres or more, preferably with a pause in between. </a:t>
            </a:r>
          </a:p>
          <a:p>
            <a:pPr marL="717550" lvl="1" indent="-269875" eaLnBrk="1" hangingPunct="1">
              <a:lnSpc>
                <a:spcPct val="110000"/>
              </a:lnSpc>
              <a:buFont typeface="Wingdings 3" pitchFamily="18" charset="2"/>
              <a:buChar char="c"/>
              <a:defRPr/>
            </a:pPr>
            <a:r>
              <a:rPr lang="en-GB" altLang="de-DE" sz="1600" b="0" dirty="0">
                <a:solidFill>
                  <a:srgbClr val="202124"/>
                </a:solidFill>
                <a:latin typeface="+mn-lt"/>
              </a:rPr>
              <a:t>The maximum inspiratory pressure MIP often is reached not until the 5</a:t>
            </a:r>
            <a:r>
              <a:rPr lang="en-GB" altLang="de-DE" sz="1600" b="0" baseline="30000" dirty="0">
                <a:solidFill>
                  <a:srgbClr val="202124"/>
                </a:solidFill>
                <a:latin typeface="+mn-lt"/>
              </a:rPr>
              <a:t>th</a:t>
            </a:r>
            <a:r>
              <a:rPr lang="en-GB" altLang="de-DE" sz="1600" b="0" dirty="0">
                <a:solidFill>
                  <a:srgbClr val="202124"/>
                </a:solidFill>
                <a:latin typeface="+mn-lt"/>
              </a:rPr>
              <a:t> trial.</a:t>
            </a:r>
            <a:endParaRPr lang="en-GB" altLang="de-DE" sz="1600" b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1015114" y="1032504"/>
            <a:ext cx="7223233" cy="7017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GB" altLang="de-DE" dirty="0">
                <a:latin typeface="Arial" panose="020B0604020202020204" pitchFamily="34" charset="0"/>
                <a:cs typeface="Arial" panose="020B0604020202020204" pitchFamily="34" charset="0"/>
              </a:rPr>
              <a:t>Determination of maximal inspiratory pressure at the mouth at forced, maximal and sustained inspiration from RV against a closed valve.</a:t>
            </a:r>
          </a:p>
        </p:txBody>
      </p:sp>
      <p:grpSp>
        <p:nvGrpSpPr>
          <p:cNvPr id="9" name="Group 12"/>
          <p:cNvGrpSpPr/>
          <p:nvPr/>
        </p:nvGrpSpPr>
        <p:grpSpPr>
          <a:xfrm>
            <a:off x="315633" y="1066886"/>
            <a:ext cx="526261" cy="646331"/>
            <a:chOff x="1674688" y="4939526"/>
            <a:chExt cx="729465" cy="959930"/>
          </a:xfrm>
        </p:grpSpPr>
        <p:sp>
          <p:nvSpPr>
            <p:cNvPr id="10" name="Oval 13"/>
            <p:cNvSpPr/>
            <p:nvPr/>
          </p:nvSpPr>
          <p:spPr>
            <a:xfrm>
              <a:off x="1674688" y="5065160"/>
              <a:ext cx="729465" cy="75001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/>
          </p:spPr>
          <p:style>
            <a:lnRef idx="0">
              <a:schemeClr val="accent1"/>
            </a:lnRef>
            <a:fillRef idx="1001">
              <a:schemeClr val="dk2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1" name="TextBox 14"/>
            <p:cNvSpPr txBox="1"/>
            <p:nvPr/>
          </p:nvSpPr>
          <p:spPr>
            <a:xfrm>
              <a:off x="1818766" y="4939526"/>
              <a:ext cx="308383" cy="95993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1001">
              <a:schemeClr val="dk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en-GB" sz="3600" dirty="0" err="1">
                  <a:solidFill>
                    <a:schemeClr val="bg1"/>
                  </a:solidFill>
                  <a:latin typeface="AmerType Md BT" panose="02090504030505020304" pitchFamily="18" charset="0"/>
                  <a:cs typeface="Times" panose="02020603050405020304" pitchFamily="18" charset="0"/>
                </a:rPr>
                <a:t>i</a:t>
              </a:r>
              <a:endParaRPr lang="en-GB" sz="3600" dirty="0">
                <a:solidFill>
                  <a:schemeClr val="bg1"/>
                </a:solidFill>
                <a:latin typeface="AmerType Md BT" panose="02090504030505020304" pitchFamily="18" charset="0"/>
                <a:cs typeface="Times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80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125227"/>
            <a:ext cx="8229600" cy="682811"/>
          </a:xfrm>
        </p:spPr>
        <p:txBody>
          <a:bodyPr>
            <a:normAutofit fontScale="90000"/>
          </a:bodyPr>
          <a:lstStyle/>
          <a:p>
            <a:r>
              <a:rPr lang="en-GB" altLang="de-DE" sz="2400" dirty="0"/>
              <a:t>MIP measurement application</a:t>
            </a:r>
            <a:br>
              <a:rPr lang="en-GB" altLang="de-DE" sz="2400" dirty="0"/>
            </a:br>
            <a:r>
              <a:rPr lang="en-GB" altLang="de-DE" sz="1800" dirty="0">
                <a:solidFill>
                  <a:schemeClr val="bg2"/>
                </a:solidFill>
              </a:rPr>
              <a:t>Parameters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907112"/>
            <a:ext cx="8655911" cy="3046718"/>
          </a:xfrm>
        </p:spPr>
        <p:txBody>
          <a:bodyPr>
            <a:noAutofit/>
          </a:bodyPr>
          <a:lstStyle/>
          <a:p>
            <a:pPr marL="335756" indent="-335756">
              <a:lnSpc>
                <a:spcPct val="110000"/>
              </a:lnSpc>
              <a:spcBef>
                <a:spcPct val="0"/>
              </a:spcBef>
              <a:buNone/>
            </a:pPr>
            <a:r>
              <a:rPr lang="en-GB" altLang="de-DE" sz="1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Maximal static inspiratory pressure MIP (</a:t>
            </a:r>
            <a:r>
              <a:rPr lang="en-GB" altLang="de-DE" sz="18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PImax</a:t>
            </a:r>
            <a:r>
              <a:rPr lang="en-GB" altLang="de-DE" sz="1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335756" indent="-335756">
              <a:lnSpc>
                <a:spcPct val="110000"/>
              </a:lnSpc>
              <a:spcBef>
                <a:spcPct val="0"/>
              </a:spcBef>
              <a:buNone/>
            </a:pPr>
            <a:endParaRPr lang="en-GB" altLang="de-DE" sz="6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en-GB" alt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Germany: Peak pressure  </a:t>
            </a:r>
            <a:r>
              <a:rPr lang="en-GB" altLang="de-DE" sz="16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MIPpeak</a:t>
            </a:r>
            <a:endParaRPr lang="en-GB" altLang="de-DE" sz="16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871538" lvl="1" indent="-401241">
              <a:lnSpc>
                <a:spcPct val="110000"/>
              </a:lnSpc>
              <a:spcBef>
                <a:spcPct val="0"/>
              </a:spcBef>
              <a:buFont typeface="Wingdings 3" panose="05040102010807070707" pitchFamily="18" charset="2"/>
              <a:buChar char="c"/>
            </a:pPr>
            <a:r>
              <a:rPr lang="en-GB" alt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Simple procedure</a:t>
            </a:r>
          </a:p>
          <a:p>
            <a:pPr marL="871538" lvl="1" indent="-401241">
              <a:lnSpc>
                <a:spcPct val="110000"/>
              </a:lnSpc>
              <a:spcBef>
                <a:spcPct val="0"/>
              </a:spcBef>
              <a:buFont typeface="Wingdings 3" panose="05040102010807070707" pitchFamily="18" charset="2"/>
              <a:buChar char="c"/>
            </a:pPr>
            <a:r>
              <a:rPr lang="en-GB" alt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Simple evaluation</a:t>
            </a:r>
          </a:p>
          <a:p>
            <a:pPr marL="871538" lvl="1" indent="-401241">
              <a:lnSpc>
                <a:spcPct val="110000"/>
              </a:lnSpc>
              <a:spcBef>
                <a:spcPct val="0"/>
              </a:spcBef>
              <a:buFont typeface="Wingdings 3" panose="05040102010807070707" pitchFamily="18" charset="2"/>
              <a:buChar char="c"/>
            </a:pPr>
            <a:r>
              <a:rPr lang="en-GB" alt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Directly comparable to SNIP (Sniff Nasal Inspiratory Pressure)</a:t>
            </a:r>
          </a:p>
          <a:p>
            <a:pPr marL="470297" lvl="1" indent="0">
              <a:lnSpc>
                <a:spcPct val="110000"/>
              </a:lnSpc>
              <a:spcBef>
                <a:spcPct val="0"/>
              </a:spcBef>
              <a:buNone/>
            </a:pPr>
            <a:endParaRPr lang="en-GB" altLang="de-DE" sz="7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defTabSz="357188">
              <a:lnSpc>
                <a:spcPct val="110000"/>
              </a:lnSpc>
              <a:spcBef>
                <a:spcPct val="0"/>
              </a:spcBef>
              <a:buNone/>
            </a:pPr>
            <a:r>
              <a:rPr lang="en-GB" alt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International: Maximal inspiratory pressure sustained </a:t>
            </a:r>
          </a:p>
          <a:p>
            <a:pPr marL="0" indent="0" defTabSz="357188">
              <a:lnSpc>
                <a:spcPct val="110000"/>
              </a:lnSpc>
              <a:spcBef>
                <a:spcPct val="0"/>
              </a:spcBef>
              <a:buNone/>
            </a:pPr>
            <a:r>
              <a:rPr lang="en-GB" alt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across 1 s–plateau   </a:t>
            </a:r>
            <a:r>
              <a:rPr lang="en-GB" altLang="de-DE" sz="16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MIPsus</a:t>
            </a:r>
            <a:endParaRPr lang="en-GB" altLang="de-DE" sz="16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871538" lvl="1" indent="-401241">
              <a:lnSpc>
                <a:spcPct val="110000"/>
              </a:lnSpc>
              <a:spcBef>
                <a:spcPct val="0"/>
              </a:spcBef>
              <a:buFont typeface="Wingdings 3" panose="05040102010807070707" pitchFamily="18" charset="2"/>
              <a:buChar char="c"/>
            </a:pPr>
            <a:r>
              <a:rPr lang="en-GB" alt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Peak pressure approximately 15% higher than plateau</a:t>
            </a:r>
          </a:p>
          <a:p>
            <a:pPr marL="871538" lvl="1" indent="-401241">
              <a:lnSpc>
                <a:spcPct val="110000"/>
              </a:lnSpc>
              <a:spcBef>
                <a:spcPct val="0"/>
              </a:spcBef>
              <a:buFont typeface="Wingdings 3" panose="05040102010807070707" pitchFamily="18" charset="2"/>
              <a:buChar char="c"/>
            </a:pPr>
            <a:r>
              <a:rPr lang="en-GB" alt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Identical reproducibility, high correlation</a:t>
            </a:r>
          </a:p>
          <a:p>
            <a:pPr marL="871538" lvl="1" indent="-401241">
              <a:lnSpc>
                <a:spcPct val="110000"/>
              </a:lnSpc>
              <a:spcBef>
                <a:spcPct val="0"/>
              </a:spcBef>
              <a:buFont typeface="Wingdings 3" panose="05040102010807070707" pitchFamily="18" charset="2"/>
              <a:buChar char="c"/>
            </a:pPr>
            <a:endParaRPr lang="en-GB" altLang="de-DE" sz="11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defTabSz="357188">
              <a:lnSpc>
                <a:spcPct val="110000"/>
              </a:lnSpc>
              <a:spcBef>
                <a:spcPct val="0"/>
              </a:spcBef>
              <a:buNone/>
            </a:pPr>
            <a:r>
              <a:rPr lang="en-GB" alt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Other: Average inspiratory pressure </a:t>
            </a:r>
            <a:r>
              <a:rPr lang="en-GB" altLang="de-DE" sz="16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MIPavg</a:t>
            </a:r>
            <a:endParaRPr lang="en-GB" altLang="de-DE" sz="16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871538" lvl="1" indent="-401241">
              <a:lnSpc>
                <a:spcPct val="110000"/>
              </a:lnSpc>
              <a:spcBef>
                <a:spcPct val="0"/>
              </a:spcBef>
              <a:buFont typeface="Wingdings 3" panose="05040102010807070707" pitchFamily="18" charset="2"/>
              <a:buChar char="c"/>
            </a:pPr>
            <a:r>
              <a:rPr lang="en-GB" alt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Not recommended because of variability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endParaRPr lang="en-GB" altLang="de-DE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1015114" y="1032504"/>
            <a:ext cx="7223233" cy="7017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tabLst>
                <a:tab pos="268288" algn="l"/>
                <a:tab pos="1971675" algn="l"/>
              </a:tabLst>
              <a:defRPr/>
            </a:pPr>
            <a:r>
              <a:rPr lang="en-GB" altLang="de-DE" dirty="0">
                <a:solidFill>
                  <a:schemeClr val="bg1"/>
                </a:solidFill>
              </a:rPr>
              <a:t>ATS/ERS: 3 manoeuvres, maximum values ​​&lt; 20% difference</a:t>
            </a:r>
          </a:p>
          <a:p>
            <a:pPr>
              <a:lnSpc>
                <a:spcPct val="110000"/>
              </a:lnSpc>
              <a:tabLst>
                <a:tab pos="268288" algn="l"/>
                <a:tab pos="1971675" algn="l"/>
              </a:tabLst>
              <a:defRPr/>
            </a:pPr>
            <a:r>
              <a:rPr lang="en-GB" altLang="de-DE" dirty="0" err="1">
                <a:solidFill>
                  <a:schemeClr val="bg1"/>
                </a:solidFill>
              </a:rPr>
              <a:t>Intraindividual</a:t>
            </a:r>
            <a:r>
              <a:rPr lang="en-GB" altLang="de-DE" dirty="0">
                <a:solidFill>
                  <a:schemeClr val="bg1"/>
                </a:solidFill>
              </a:rPr>
              <a:t> coefficient of variation &lt; 10% (~7%).</a:t>
            </a:r>
            <a:r>
              <a:rPr lang="en-GB" altLang="de-DE" sz="400" dirty="0">
                <a:solidFill>
                  <a:schemeClr val="bg1"/>
                </a:solidFill>
              </a:rPr>
              <a:t> </a:t>
            </a:r>
            <a:endParaRPr lang="en-GB" altLang="de-DE" sz="1400" dirty="0">
              <a:solidFill>
                <a:schemeClr val="bg1"/>
              </a:solidFill>
            </a:endParaRPr>
          </a:p>
        </p:txBody>
      </p:sp>
      <p:grpSp>
        <p:nvGrpSpPr>
          <p:cNvPr id="8" name="Group 12"/>
          <p:cNvGrpSpPr/>
          <p:nvPr/>
        </p:nvGrpSpPr>
        <p:grpSpPr>
          <a:xfrm>
            <a:off x="315633" y="1066886"/>
            <a:ext cx="526261" cy="646331"/>
            <a:chOff x="1674688" y="4939526"/>
            <a:chExt cx="729465" cy="959930"/>
          </a:xfrm>
        </p:grpSpPr>
        <p:sp>
          <p:nvSpPr>
            <p:cNvPr id="9" name="Oval 13"/>
            <p:cNvSpPr/>
            <p:nvPr/>
          </p:nvSpPr>
          <p:spPr>
            <a:xfrm>
              <a:off x="1674688" y="5065160"/>
              <a:ext cx="729465" cy="75001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/>
          </p:spPr>
          <p:style>
            <a:lnRef idx="0">
              <a:schemeClr val="accent1"/>
            </a:lnRef>
            <a:fillRef idx="1001">
              <a:schemeClr val="dk2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0" name="TextBox 14"/>
            <p:cNvSpPr txBox="1"/>
            <p:nvPr/>
          </p:nvSpPr>
          <p:spPr>
            <a:xfrm>
              <a:off x="1818766" y="4939526"/>
              <a:ext cx="308383" cy="95993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1001">
              <a:schemeClr val="dk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en-GB" sz="3600" dirty="0" err="1">
                  <a:solidFill>
                    <a:schemeClr val="bg1"/>
                  </a:solidFill>
                  <a:latin typeface="AmerType Md BT" panose="02090504030505020304" pitchFamily="18" charset="0"/>
                  <a:cs typeface="Times" panose="02020603050405020304" pitchFamily="18" charset="0"/>
                </a:rPr>
                <a:t>i</a:t>
              </a:r>
              <a:endParaRPr lang="en-GB" sz="3600" dirty="0">
                <a:solidFill>
                  <a:schemeClr val="bg1"/>
                </a:solidFill>
                <a:latin typeface="AmerType Md BT" panose="02090504030505020304" pitchFamily="18" charset="0"/>
                <a:cs typeface="Times" panose="02020603050405020304" pitchFamily="18" charset="0"/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6498440" y="2212777"/>
            <a:ext cx="1947060" cy="2387690"/>
            <a:chOff x="6303300" y="2212777"/>
            <a:chExt cx="1947060" cy="238769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972"/>
            <a:stretch/>
          </p:blipFill>
          <p:spPr bwMode="auto">
            <a:xfrm>
              <a:off x="6340677" y="2212777"/>
              <a:ext cx="1820683" cy="2387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2" name="Gerader Verbinder 11"/>
            <p:cNvCxnSpPr/>
            <p:nvPr/>
          </p:nvCxnSpPr>
          <p:spPr>
            <a:xfrm>
              <a:off x="8161360" y="2212777"/>
              <a:ext cx="0" cy="2387690"/>
            </a:xfrm>
            <a:prstGeom prst="line">
              <a:avLst/>
            </a:prstGeom>
            <a:ln w="9525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/>
            <p:cNvSpPr txBox="1"/>
            <p:nvPr/>
          </p:nvSpPr>
          <p:spPr>
            <a:xfrm>
              <a:off x="6366681" y="2248128"/>
              <a:ext cx="1146411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Pressure  [</a:t>
              </a:r>
              <a:r>
                <a:rPr lang="en-GB" sz="800" dirty="0" err="1"/>
                <a:t>kPa</a:t>
              </a:r>
              <a:r>
                <a:rPr lang="en-GB" sz="800" dirty="0"/>
                <a:t>]</a:t>
              </a:r>
            </a:p>
          </p:txBody>
        </p:sp>
        <p:sp>
          <p:nvSpPr>
            <p:cNvPr id="15" name="Rechteck 14"/>
            <p:cNvSpPr/>
            <p:nvPr/>
          </p:nvSpPr>
          <p:spPr>
            <a:xfrm>
              <a:off x="6373505" y="2527724"/>
              <a:ext cx="129653" cy="16786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lt1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6303300" y="2714124"/>
              <a:ext cx="286600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200"/>
                </a:spcAft>
              </a:pPr>
              <a:r>
                <a:rPr lang="en-GB" sz="700" dirty="0"/>
                <a:t>16</a:t>
              </a:r>
            </a:p>
            <a:p>
              <a:pPr algn="r">
                <a:spcAft>
                  <a:spcPts val="200"/>
                </a:spcAft>
              </a:pPr>
              <a:endParaRPr lang="en-GB" sz="700" dirty="0"/>
            </a:p>
            <a:p>
              <a:pPr algn="r">
                <a:spcAft>
                  <a:spcPts val="200"/>
                </a:spcAft>
              </a:pPr>
              <a:endParaRPr lang="en-GB" sz="700" dirty="0"/>
            </a:p>
            <a:p>
              <a:pPr algn="r">
                <a:spcAft>
                  <a:spcPts val="200"/>
                </a:spcAft>
              </a:pPr>
              <a:r>
                <a:rPr lang="en-GB" sz="700" dirty="0"/>
                <a:t>12</a:t>
              </a:r>
            </a:p>
            <a:p>
              <a:pPr algn="r">
                <a:spcAft>
                  <a:spcPts val="200"/>
                </a:spcAft>
              </a:pPr>
              <a:endParaRPr lang="en-GB" sz="700" dirty="0"/>
            </a:p>
            <a:p>
              <a:pPr algn="r">
                <a:spcAft>
                  <a:spcPts val="200"/>
                </a:spcAft>
              </a:pPr>
              <a:endParaRPr lang="en-GB" sz="700" dirty="0"/>
            </a:p>
            <a:p>
              <a:pPr algn="r">
                <a:spcAft>
                  <a:spcPts val="200"/>
                </a:spcAft>
              </a:pPr>
              <a:r>
                <a:rPr lang="en-GB" sz="700" dirty="0"/>
                <a:t>8</a:t>
              </a:r>
            </a:p>
            <a:p>
              <a:pPr algn="r">
                <a:spcAft>
                  <a:spcPts val="200"/>
                </a:spcAft>
              </a:pPr>
              <a:endParaRPr lang="en-GB" sz="700" dirty="0"/>
            </a:p>
            <a:p>
              <a:pPr algn="r">
                <a:spcAft>
                  <a:spcPts val="200"/>
                </a:spcAft>
              </a:pPr>
              <a:endParaRPr lang="en-GB" sz="700" dirty="0"/>
            </a:p>
            <a:p>
              <a:pPr algn="r">
                <a:spcAft>
                  <a:spcPts val="200"/>
                </a:spcAft>
              </a:pPr>
              <a:r>
                <a:rPr lang="en-GB" sz="700" dirty="0"/>
                <a:t>4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7632995" y="4206398"/>
              <a:ext cx="61736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Time  [s]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6795419" y="2649434"/>
              <a:ext cx="73450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err="1"/>
                <a:t>MIPpeak</a:t>
              </a:r>
              <a:endParaRPr lang="en-GB" sz="900" baseline="-25000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7219636" y="2883134"/>
              <a:ext cx="72804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err="1"/>
                <a:t>MIPsus</a:t>
              </a:r>
              <a:endParaRPr lang="en-GB" sz="900" baseline="-25000" dirty="0"/>
            </a:p>
          </p:txBody>
        </p:sp>
      </p:grpSp>
      <p:sp>
        <p:nvSpPr>
          <p:cNvPr id="22" name="Textfeld 21"/>
          <p:cNvSpPr txBox="1"/>
          <p:nvPr/>
        </p:nvSpPr>
        <p:spPr>
          <a:xfrm>
            <a:off x="7772793" y="3077534"/>
            <a:ext cx="7280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/>
              <a:t>MIPavg</a:t>
            </a:r>
            <a:endParaRPr lang="en-GB" sz="900" baseline="-25000" dirty="0"/>
          </a:p>
        </p:txBody>
      </p:sp>
    </p:spTree>
    <p:extLst>
      <p:ext uri="{BB962C8B-B14F-4D97-AF65-F5344CB8AC3E}">
        <p14:creationId xmlns:p14="http://schemas.microsoft.com/office/powerpoint/2010/main" val="389374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130092"/>
            <a:ext cx="8229600" cy="857250"/>
          </a:xfrm>
        </p:spPr>
        <p:txBody>
          <a:bodyPr>
            <a:noAutofit/>
          </a:bodyPr>
          <a:lstStyle/>
          <a:p>
            <a:r>
              <a:rPr lang="en-GB" sz="2000" dirty="0"/>
              <a:t>MIP (</a:t>
            </a:r>
            <a:r>
              <a:rPr lang="en-GB" sz="2000" dirty="0" err="1"/>
              <a:t>PImax</a:t>
            </a:r>
            <a:r>
              <a:rPr lang="en-GB" sz="2000" dirty="0"/>
              <a:t>) </a:t>
            </a:r>
            <a:br>
              <a:rPr lang="en-GB" sz="2000" dirty="0"/>
            </a:br>
            <a:r>
              <a:rPr lang="en-GB" sz="2000" dirty="0"/>
              <a:t>Measurement</a:t>
            </a:r>
            <a:br>
              <a:rPr lang="en-GB" sz="1400" dirty="0"/>
            </a:br>
            <a:r>
              <a:rPr lang="en-GB" sz="1400" dirty="0">
                <a:solidFill>
                  <a:schemeClr val="bg2"/>
                </a:solidFill>
              </a:rPr>
              <a:t>Application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993" y="130092"/>
            <a:ext cx="6157620" cy="4926096"/>
          </a:xfrm>
          <a:prstGeom prst="rect">
            <a:avLst/>
          </a:prstGeom>
        </p:spPr>
      </p:pic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3527136" y="1896996"/>
            <a:ext cx="88900" cy="8257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latin typeface="Arial" charset="0"/>
              <a:cs typeface="Arial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596640" y="1806391"/>
            <a:ext cx="5437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200" b="0" dirty="0">
                <a:latin typeface="Arial" charset="0"/>
                <a:cs typeface="Arial" charset="0"/>
              </a:rPr>
              <a:t>Peak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465940" y="2708287"/>
            <a:ext cx="89824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200" b="0" dirty="0">
                <a:latin typeface="Arial" charset="0"/>
                <a:cs typeface="Arial" charset="0"/>
              </a:rPr>
              <a:t>Trials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915060" y="4060214"/>
            <a:ext cx="17964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200" b="0" dirty="0" err="1">
                <a:latin typeface="Arial" charset="0"/>
                <a:cs typeface="Arial" charset="0"/>
              </a:rPr>
              <a:t>Spirogram</a:t>
            </a:r>
            <a:endParaRPr lang="en-GB" altLang="de-DE" sz="1200" b="0" dirty="0">
              <a:latin typeface="Arial" charset="0"/>
              <a:cs typeface="Arial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997484" y="2083899"/>
            <a:ext cx="112260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200" b="0" dirty="0">
                <a:latin typeface="Arial" charset="0"/>
                <a:cs typeface="Arial" charset="0"/>
              </a:rPr>
              <a:t>Manoeuvre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871550" y="1667496"/>
            <a:ext cx="8098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i="1" dirty="0"/>
              <a:t>Predicted line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779603" y="1107344"/>
            <a:ext cx="1720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/>
              <a:t>Lower limit of normal (LLN)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968681" y="2981588"/>
            <a:ext cx="8098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i="1" dirty="0"/>
              <a:t>Predicted line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362578" y="3164616"/>
            <a:ext cx="1720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/>
              <a:t>Lower limit of normal (LLN)</a:t>
            </a:r>
          </a:p>
        </p:txBody>
      </p:sp>
    </p:spTree>
    <p:extLst>
      <p:ext uri="{BB962C8B-B14F-4D97-AF65-F5344CB8AC3E}">
        <p14:creationId xmlns:p14="http://schemas.microsoft.com/office/powerpoint/2010/main" val="273616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120776"/>
            <a:ext cx="2491815" cy="857250"/>
          </a:xfrm>
        </p:spPr>
        <p:txBody>
          <a:bodyPr>
            <a:noAutofit/>
          </a:bodyPr>
          <a:lstStyle/>
          <a:p>
            <a:r>
              <a:rPr lang="en-US" sz="2000" dirty="0"/>
              <a:t>MIP results</a:t>
            </a:r>
            <a:br>
              <a:rPr lang="en-US" sz="2800" dirty="0"/>
            </a:br>
            <a:r>
              <a:rPr lang="en-US" sz="1400" dirty="0">
                <a:solidFill>
                  <a:schemeClr val="bg2"/>
                </a:solidFill>
              </a:rPr>
              <a:t>Screen report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88" y="120776"/>
            <a:ext cx="6169265" cy="4935412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484160" y="2389032"/>
            <a:ext cx="5841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 b="0" dirty="0">
                <a:latin typeface="Arial" charset="0"/>
                <a:cs typeface="Arial" charset="0"/>
              </a:rPr>
              <a:t>Trials</a:t>
            </a:r>
          </a:p>
        </p:txBody>
      </p:sp>
      <p:sp>
        <p:nvSpPr>
          <p:cNvPr id="11" name="Rechteck 10"/>
          <p:cNvSpPr/>
          <p:nvPr/>
        </p:nvSpPr>
        <p:spPr>
          <a:xfrm>
            <a:off x="4256542" y="1184502"/>
            <a:ext cx="286788" cy="6038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lt1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490137" y="3326074"/>
            <a:ext cx="89824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 b="0" dirty="0">
                <a:latin typeface="Arial" charset="0"/>
                <a:cs typeface="Arial" charset="0"/>
              </a:rPr>
              <a:t>Trials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022487" y="2604031"/>
            <a:ext cx="8098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Predicted line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611439" y="2852072"/>
            <a:ext cx="1720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Lower limit of normal (LLN)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100254" y="1754053"/>
            <a:ext cx="6479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Median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611439" y="3675248"/>
            <a:ext cx="1720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Lower limit of normal (LLN)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022486" y="3531439"/>
            <a:ext cx="8098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Predicted line</a:t>
            </a:r>
          </a:p>
        </p:txBody>
      </p:sp>
    </p:spTree>
    <p:extLst>
      <p:ext uri="{BB962C8B-B14F-4D97-AF65-F5344CB8AC3E}">
        <p14:creationId xmlns:p14="http://schemas.microsoft.com/office/powerpoint/2010/main" val="11280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129112"/>
            <a:ext cx="8691562" cy="678926"/>
          </a:xfrm>
        </p:spPr>
        <p:txBody>
          <a:bodyPr>
            <a:normAutofit fontScale="90000"/>
          </a:bodyPr>
          <a:lstStyle/>
          <a:p>
            <a:r>
              <a:rPr lang="en-GB" altLang="de-DE" sz="2700" dirty="0">
                <a:cs typeface="Arial" charset="0"/>
              </a:rPr>
              <a:t>MIP evaluation</a:t>
            </a:r>
            <a:br>
              <a:rPr lang="en-GB" altLang="de-DE" sz="2800" dirty="0">
                <a:latin typeface="Arial" charset="0"/>
                <a:cs typeface="Arial" charset="0"/>
              </a:rPr>
            </a:br>
            <a:r>
              <a:rPr lang="en-GB" altLang="de-DE" sz="1800" dirty="0">
                <a:solidFill>
                  <a:schemeClr val="bg2"/>
                </a:solidFill>
                <a:cs typeface="Arial" charset="0"/>
              </a:rPr>
              <a:t>Predicted values and clinical interpretation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85795" y="2485490"/>
            <a:ext cx="8538483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en-GB" altLang="de-DE" sz="1800" b="1" dirty="0">
                <a:latin typeface="Arial" charset="0"/>
                <a:cs typeface="Arial" charset="0"/>
              </a:rPr>
              <a:t>Interpretation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en-GB" altLang="de-DE" sz="1600" dirty="0">
                <a:solidFill>
                  <a:srgbClr val="202124"/>
                </a:solidFill>
                <a:latin typeface="inherit"/>
              </a:rPr>
              <a:t>Measures below the lower limit of normal (4 or 5.5 </a:t>
            </a:r>
            <a:r>
              <a:rPr lang="en-GB" altLang="de-DE" sz="1600" dirty="0" err="1">
                <a:solidFill>
                  <a:srgbClr val="202124"/>
                </a:solidFill>
                <a:latin typeface="inherit"/>
              </a:rPr>
              <a:t>kPa</a:t>
            </a:r>
            <a:r>
              <a:rPr lang="en-GB" altLang="de-DE" sz="1600" dirty="0">
                <a:solidFill>
                  <a:srgbClr val="202124"/>
                </a:solidFill>
                <a:latin typeface="inherit"/>
              </a:rPr>
              <a:t>) are considered abnormal</a:t>
            </a:r>
            <a:r>
              <a:rPr lang="en-GB" altLang="de-DE" sz="1600" b="0" dirty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20" name="TextBox 11"/>
          <p:cNvSpPr txBox="1"/>
          <p:nvPr/>
        </p:nvSpPr>
        <p:spPr>
          <a:xfrm>
            <a:off x="1198368" y="3361635"/>
            <a:ext cx="4843843" cy="683264"/>
          </a:xfrm>
          <a:prstGeom prst="rect">
            <a:avLst/>
          </a:prstGeom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GB" altLang="de-DE" sz="1600" dirty="0">
                <a:solidFill>
                  <a:schemeClr val="bg1"/>
                </a:solidFill>
                <a:latin typeface="Arial" charset="0"/>
                <a:cs typeface="Arial" charset="0"/>
              </a:rPr>
              <a:t>MIP (</a:t>
            </a:r>
            <a:r>
              <a:rPr lang="en-GB" altLang="de-DE" sz="1600" dirty="0" err="1">
                <a:solidFill>
                  <a:schemeClr val="bg1"/>
                </a:solidFill>
                <a:latin typeface="Arial" charset="0"/>
                <a:cs typeface="Arial" charset="0"/>
              </a:rPr>
              <a:t>PImax</a:t>
            </a:r>
            <a:r>
              <a:rPr lang="en-GB" altLang="de-DE" sz="1600" dirty="0">
                <a:solidFill>
                  <a:schemeClr val="bg1"/>
                </a:solidFill>
                <a:latin typeface="Arial" charset="0"/>
                <a:cs typeface="Arial" charset="0"/>
              </a:rPr>
              <a:t>) </a:t>
            </a:r>
            <a:r>
              <a:rPr lang="en-GB" altLang="de-DE" sz="1600" dirty="0">
                <a:solidFill>
                  <a:schemeClr val="bg1"/>
                </a:solidFill>
                <a:latin typeface="inherit"/>
              </a:rPr>
              <a:t>relatively independent of </a:t>
            </a:r>
            <a:r>
              <a:rPr lang="en-GB" altLang="de-DE" sz="1600" dirty="0">
                <a:solidFill>
                  <a:schemeClr val="bg1"/>
                </a:solidFill>
                <a:latin typeface="Arial" charset="0"/>
                <a:cs typeface="Arial" charset="0"/>
              </a:rPr>
              <a:t>Raw and Cl;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GB" altLang="de-DE" sz="1600" dirty="0">
                <a:solidFill>
                  <a:schemeClr val="bg1"/>
                </a:solidFill>
                <a:latin typeface="Arial" charset="0"/>
                <a:cs typeface="Arial" charset="0"/>
              </a:rPr>
              <a:t>dependence on absolute lung volume!</a:t>
            </a:r>
          </a:p>
        </p:txBody>
      </p:sp>
      <p:grpSp>
        <p:nvGrpSpPr>
          <p:cNvPr id="21" name="Group 71"/>
          <p:cNvGrpSpPr/>
          <p:nvPr/>
        </p:nvGrpSpPr>
        <p:grpSpPr>
          <a:xfrm>
            <a:off x="485795" y="3370997"/>
            <a:ext cx="534229" cy="707886"/>
            <a:chOff x="1673113" y="4867165"/>
            <a:chExt cx="729465" cy="1069207"/>
          </a:xfrm>
        </p:grpSpPr>
        <p:sp>
          <p:nvSpPr>
            <p:cNvPr id="22" name="Oval 72"/>
            <p:cNvSpPr/>
            <p:nvPr/>
          </p:nvSpPr>
          <p:spPr>
            <a:xfrm>
              <a:off x="1673113" y="5065160"/>
              <a:ext cx="729465" cy="750012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1001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23" name="TextBox 73"/>
            <p:cNvSpPr txBox="1"/>
            <p:nvPr/>
          </p:nvSpPr>
          <p:spPr>
            <a:xfrm>
              <a:off x="1805849" y="4867165"/>
              <a:ext cx="462339" cy="1069207"/>
            </a:xfrm>
            <a:prstGeom prst="rect">
              <a:avLst/>
            </a:prstGeom>
            <a:noFill/>
          </p:spPr>
          <p:style>
            <a:lnRef idx="0">
              <a:schemeClr val="accent5"/>
            </a:lnRef>
            <a:fillRef idx="1001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chemeClr val="bg1"/>
                  </a:solidFill>
                  <a:latin typeface="AmerType Md BT" panose="02090504030505020304" pitchFamily="18" charset="0"/>
                  <a:cs typeface="Times" panose="02020603050405020304" pitchFamily="18" charset="0"/>
                </a:rPr>
                <a:t>!</a:t>
              </a:r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107950" y="4287286"/>
            <a:ext cx="8737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/>
            <a:r>
              <a:rPr lang="en-GB" sz="1200" dirty="0"/>
              <a:t>- </a:t>
            </a:r>
            <a:r>
              <a:rPr lang="en-GB" sz="1200" dirty="0" err="1"/>
              <a:t>Kabitz</a:t>
            </a:r>
            <a:r>
              <a:rPr lang="en-GB" sz="1200" dirty="0"/>
              <a:t> HJ, et al. </a:t>
            </a:r>
            <a:r>
              <a:rPr lang="en-GB" sz="1200" dirty="0" err="1"/>
              <a:t>Messung</a:t>
            </a:r>
            <a:r>
              <a:rPr lang="en-GB" sz="1200" dirty="0"/>
              <a:t> der </a:t>
            </a:r>
            <a:r>
              <a:rPr lang="en-GB" sz="1200" dirty="0" err="1"/>
              <a:t>Atemmuskelfunktion</a:t>
            </a:r>
            <a:r>
              <a:rPr lang="en-GB" sz="1200" dirty="0"/>
              <a:t>. 2014 Deutsche </a:t>
            </a:r>
            <a:r>
              <a:rPr lang="en-GB" sz="1200" dirty="0" err="1"/>
              <a:t>Atemwegsliga</a:t>
            </a:r>
            <a:r>
              <a:rPr lang="en-GB" sz="1200" dirty="0"/>
              <a:t>, Bad </a:t>
            </a:r>
            <a:r>
              <a:rPr lang="en-GB" sz="1200" dirty="0" err="1"/>
              <a:t>Lippspringe</a:t>
            </a:r>
            <a:r>
              <a:rPr lang="en-GB" sz="1200" dirty="0"/>
              <a:t> und </a:t>
            </a:r>
            <a:r>
              <a:rPr lang="en-GB" sz="1200" dirty="0" err="1"/>
              <a:t>Dustri-Verlag</a:t>
            </a:r>
            <a:r>
              <a:rPr lang="en-GB" sz="1200" dirty="0"/>
              <a:t> </a:t>
            </a:r>
            <a:r>
              <a:rPr lang="de-DE" sz="1200" dirty="0"/>
              <a:t>Dr. Karl </a:t>
            </a:r>
            <a:r>
              <a:rPr lang="de-DE" sz="1200" dirty="0" err="1"/>
              <a:t>Feistle</a:t>
            </a:r>
            <a:r>
              <a:rPr lang="de-DE" sz="1200" dirty="0"/>
              <a:t>, München – Orlando, ISBN 978-3-87185-493-4</a:t>
            </a:r>
          </a:p>
          <a:p>
            <a:pPr marL="88900" indent="-88900"/>
            <a:r>
              <a:rPr lang="de-DE" sz="1200" dirty="0"/>
              <a:t>- </a:t>
            </a:r>
            <a:r>
              <a:rPr lang="de-DE" sz="1200" dirty="0" err="1"/>
              <a:t>Karvonen</a:t>
            </a:r>
            <a:r>
              <a:rPr lang="de-DE" sz="1200" dirty="0"/>
              <a:t> J, et al. Measurement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Respiratory</a:t>
            </a:r>
            <a:r>
              <a:rPr lang="de-DE" sz="1200" dirty="0"/>
              <a:t> </a:t>
            </a:r>
            <a:r>
              <a:rPr lang="de-DE" sz="1200" dirty="0" err="1"/>
              <a:t>Muscle</a:t>
            </a:r>
            <a:r>
              <a:rPr lang="de-DE" sz="1200" dirty="0"/>
              <a:t> Forces </a:t>
            </a:r>
            <a:r>
              <a:rPr lang="de-DE" sz="1200" dirty="0" err="1"/>
              <a:t>Based</a:t>
            </a:r>
            <a:r>
              <a:rPr lang="de-DE" sz="1200" dirty="0"/>
              <a:t> on Maximal </a:t>
            </a:r>
            <a:r>
              <a:rPr lang="de-DE" sz="1200" dirty="0" err="1"/>
              <a:t>Inspiratory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Expiratory</a:t>
            </a:r>
            <a:r>
              <a:rPr lang="de-DE" sz="1200" dirty="0"/>
              <a:t> Pressures. Respiration 1994; 61: 28-31</a:t>
            </a:r>
            <a:endParaRPr lang="en-GB" sz="1200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913081"/>
              </p:ext>
            </p:extLst>
          </p:nvPr>
        </p:nvGraphicFramePr>
        <p:xfrm>
          <a:off x="556351" y="950913"/>
          <a:ext cx="548211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8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4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9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Maximal static inspiratory pressure MIP (</a:t>
                      </a:r>
                      <a:r>
                        <a:rPr lang="en-GB" sz="1200" dirty="0" err="1"/>
                        <a:t>PImax</a:t>
                      </a:r>
                      <a:r>
                        <a:rPr lang="en-GB" sz="12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&lt; 60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Male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[</a:t>
                      </a:r>
                      <a:r>
                        <a:rPr kumimoji="0" lang="en-GB" altLang="de-DE" sz="12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kPa</a:t>
                      </a:r>
                      <a:r>
                        <a:rPr kumimoji="0" lang="en-GB" altLang="de-DE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limit of normal [</a:t>
                      </a:r>
                      <a:r>
                        <a:rPr kumimoji="0" lang="en-GB" altLang="de-DE" sz="12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kPa</a:t>
                      </a:r>
                      <a:r>
                        <a:rPr kumimoji="0" lang="en-GB" altLang="de-DE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202124"/>
                          </a:solidFill>
                          <a:effectLst/>
                          <a:latin typeface="inherit"/>
                        </a:rPr>
                        <a:t>Exclusion of a relevant muscle weakness</a:t>
                      </a:r>
                      <a:r>
                        <a:rPr kumimoji="0" lang="en-GB" altLang="de-DE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GB" altLang="de-DE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GB" altLang="de-DE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kumimoji="0" lang="en-GB" altLang="de-DE" sz="12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kPa</a:t>
                      </a:r>
                      <a:r>
                        <a:rPr kumimoji="0" lang="en-GB" altLang="de-DE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)]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7.0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8.0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6373504" y="871695"/>
            <a:ext cx="2220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Authors of predicted values</a:t>
            </a:r>
          </a:p>
          <a:p>
            <a:r>
              <a:rPr lang="en-GB" sz="1200" dirty="0"/>
              <a:t>Children: Stefanutti</a:t>
            </a:r>
          </a:p>
          <a:p>
            <a:r>
              <a:rPr lang="en-GB" sz="1200" dirty="0"/>
              <a:t>Adults: </a:t>
            </a:r>
            <a:r>
              <a:rPr lang="en-GB" sz="1200" dirty="0" err="1"/>
              <a:t>Karvonen</a:t>
            </a:r>
            <a:r>
              <a:rPr lang="en-GB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040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15900" y="134958"/>
            <a:ext cx="8629275" cy="673080"/>
          </a:xfrm>
        </p:spPr>
        <p:txBody>
          <a:bodyPr>
            <a:normAutofit fontScale="90000"/>
          </a:bodyPr>
          <a:lstStyle/>
          <a:p>
            <a:r>
              <a:rPr lang="en-GB" altLang="en-US" sz="2700" dirty="0">
                <a:cs typeface="Arial" charset="0"/>
              </a:rPr>
              <a:t>Respiratory capacity</a:t>
            </a:r>
            <a:br>
              <a:rPr lang="en-GB" altLang="en-US" sz="2800" dirty="0">
                <a:cs typeface="Arial" charset="0"/>
              </a:rPr>
            </a:br>
            <a:r>
              <a:rPr lang="en-GB" altLang="en-US" sz="1800" dirty="0">
                <a:solidFill>
                  <a:schemeClr val="bg2"/>
                </a:solidFill>
                <a:cs typeface="Arial" charset="0"/>
              </a:rPr>
              <a:t>P0.1 / MIP -</a:t>
            </a:r>
            <a:r>
              <a:rPr lang="en-GB" sz="1800" dirty="0">
                <a:solidFill>
                  <a:schemeClr val="bg2"/>
                </a:solidFill>
              </a:rPr>
              <a:t> index for assessing respiratory capacity</a:t>
            </a:r>
            <a:endParaRPr lang="en-GB" altLang="en-US" sz="2800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14824" y="1807398"/>
            <a:ext cx="7612147" cy="146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47675" indent="-4476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GB" altLang="de-DE" sz="1400" b="1" dirty="0">
                <a:latin typeface="+mn-lt"/>
                <a:cs typeface="Arial" panose="020B0604020202020204" pitchFamily="34" charset="0"/>
              </a:rPr>
              <a:t>Respiratory capacity (P0.1 / MIP)</a:t>
            </a:r>
          </a:p>
          <a:p>
            <a:pPr>
              <a:lnSpc>
                <a:spcPct val="110000"/>
              </a:lnSpc>
              <a:buFont typeface="Wingdings 3" pitchFamily="18" charset="2"/>
              <a:buChar char="c"/>
              <a:defRPr/>
            </a:pPr>
            <a:r>
              <a:rPr lang="en-GB" sz="1200" dirty="0">
                <a:latin typeface="+mn-lt"/>
                <a:cs typeface="Arial" panose="020B0604020202020204" pitchFamily="34" charset="0"/>
              </a:rPr>
              <a:t>Independent from lung volume!</a:t>
            </a:r>
            <a:endParaRPr lang="en-GB" sz="1200" b="0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buFont typeface="Wingdings 3" pitchFamily="18" charset="2"/>
              <a:buChar char="c"/>
              <a:defRPr/>
            </a:pPr>
            <a:r>
              <a:rPr lang="en-GB" altLang="de-DE" sz="1200" dirty="0">
                <a:solidFill>
                  <a:srgbClr val="202124"/>
                </a:solidFill>
                <a:latin typeface="+mn-lt"/>
              </a:rPr>
              <a:t>Estimation of the momentary strain on the inspiratory respiratory muscles.</a:t>
            </a:r>
            <a:r>
              <a:rPr lang="en-GB" altLang="de-DE" sz="100" dirty="0">
                <a:latin typeface="+mn-lt"/>
              </a:rPr>
              <a:t> </a:t>
            </a:r>
            <a:endParaRPr lang="en-GB" altLang="de-DE" sz="1050" dirty="0">
              <a:latin typeface="+mn-lt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None/>
              <a:defRPr/>
            </a:pPr>
            <a:r>
              <a:rPr lang="en-GB" altLang="de-DE" sz="1400" b="1" dirty="0">
                <a:solidFill>
                  <a:srgbClr val="202124"/>
                </a:solidFill>
                <a:latin typeface="+mn-lt"/>
              </a:rPr>
              <a:t>Clinical interpretation of respiratory capacity</a:t>
            </a:r>
            <a:endParaRPr lang="en-GB" altLang="de-DE" sz="1400" b="1" dirty="0">
              <a:latin typeface="+mn-lt"/>
              <a:cs typeface="Arial" panose="020B0604020202020204" pitchFamily="34" charset="0"/>
            </a:endParaRPr>
          </a:p>
          <a:p>
            <a:pPr marL="0" lvl="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de-DE" sz="1200" dirty="0">
                <a:solidFill>
                  <a:srgbClr val="202124"/>
                </a:solidFill>
                <a:latin typeface="+mn-lt"/>
              </a:rPr>
              <a:t>Exceeding the upper limit (&gt; 4.5%) is considered abnormal</a:t>
            </a:r>
            <a:r>
              <a:rPr lang="en-GB" altLang="de-DE" sz="100" dirty="0">
                <a:latin typeface="+mn-lt"/>
              </a:rPr>
              <a:t> .</a:t>
            </a:r>
            <a:endParaRPr lang="en-GB" altLang="de-DE" sz="1050" dirty="0">
              <a:latin typeface="+mn-lt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1237013" y="1091598"/>
            <a:ext cx="7016609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Assessment of </a:t>
            </a:r>
            <a:r>
              <a:rPr lang="en-GB" dirty="0" err="1"/>
              <a:t>ventilatory</a:t>
            </a:r>
            <a:r>
              <a:rPr lang="en-GB" dirty="0"/>
              <a:t> demands and muscle </a:t>
            </a:r>
            <a:r>
              <a:rPr lang="en-GB" dirty="0" err="1"/>
              <a:t>ventilatory</a:t>
            </a:r>
            <a:r>
              <a:rPr lang="en-GB" dirty="0"/>
              <a:t> reserve.</a:t>
            </a:r>
          </a:p>
        </p:txBody>
      </p:sp>
      <p:grpSp>
        <p:nvGrpSpPr>
          <p:cNvPr id="6" name="Group 12"/>
          <p:cNvGrpSpPr/>
          <p:nvPr/>
        </p:nvGrpSpPr>
        <p:grpSpPr>
          <a:xfrm>
            <a:off x="375398" y="942628"/>
            <a:ext cx="526261" cy="646331"/>
            <a:chOff x="1674688" y="4939526"/>
            <a:chExt cx="729465" cy="959930"/>
          </a:xfrm>
        </p:grpSpPr>
        <p:sp>
          <p:nvSpPr>
            <p:cNvPr id="7" name="Oval 13"/>
            <p:cNvSpPr/>
            <p:nvPr/>
          </p:nvSpPr>
          <p:spPr>
            <a:xfrm>
              <a:off x="1674688" y="5065160"/>
              <a:ext cx="729465" cy="75001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/>
          </p:spPr>
          <p:style>
            <a:lnRef idx="0">
              <a:schemeClr val="accent1"/>
            </a:lnRef>
            <a:fillRef idx="1001">
              <a:schemeClr val="dk2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8" name="TextBox 14"/>
            <p:cNvSpPr txBox="1"/>
            <p:nvPr/>
          </p:nvSpPr>
          <p:spPr>
            <a:xfrm>
              <a:off x="1818766" y="4939526"/>
              <a:ext cx="308383" cy="95993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1001">
              <a:schemeClr val="dk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en-GB" sz="3600" dirty="0" err="1">
                  <a:solidFill>
                    <a:schemeClr val="bg1"/>
                  </a:solidFill>
                  <a:latin typeface="AmerType Md BT" panose="02090504030505020304" pitchFamily="18" charset="0"/>
                  <a:cs typeface="Times" panose="02020603050405020304" pitchFamily="18" charset="0"/>
                </a:rPr>
                <a:t>i</a:t>
              </a:r>
              <a:endParaRPr lang="en-GB" sz="3600" dirty="0">
                <a:solidFill>
                  <a:schemeClr val="bg1"/>
                </a:solidFill>
                <a:latin typeface="AmerType Md BT" panose="02090504030505020304" pitchFamily="18" charset="0"/>
                <a:cs typeface="Times" panose="02020603050405020304" pitchFamily="18" charset="0"/>
              </a:endParaRPr>
            </a:p>
          </p:txBody>
        </p:sp>
      </p:grp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934639"/>
              </p:ext>
            </p:extLst>
          </p:nvPr>
        </p:nvGraphicFramePr>
        <p:xfrm>
          <a:off x="479341" y="3362825"/>
          <a:ext cx="420146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5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5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Classification of P0.1/MIP </a:t>
                      </a:r>
                      <a:r>
                        <a:rPr lang="en-GB" sz="1200" baseline="0" dirty="0"/>
                        <a:t> [%]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altLang="en-US" sz="1200" b="0" dirty="0">
                          <a:latin typeface="+mn-lt"/>
                          <a:cs typeface="Arial" panose="020B0604020202020204" pitchFamily="34" charset="0"/>
                        </a:rPr>
                        <a:t>0 - 4,5% 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200" b="0" dirty="0">
                          <a:latin typeface="+mn-lt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altLang="en-US" sz="1200" b="0" dirty="0">
                          <a:latin typeface="+mn-lt"/>
                          <a:cs typeface="Arial" panose="020B0604020202020204" pitchFamily="34" charset="0"/>
                        </a:rPr>
                        <a:t>&gt; 4,5 - 20% 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altLang="en-US" sz="1200" b="0" dirty="0">
                          <a:latin typeface="+mn-lt"/>
                          <a:cs typeface="Arial" panose="020B0604020202020204" pitchFamily="34" charset="0"/>
                        </a:rPr>
                        <a:t>Significantly increased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altLang="en-US" sz="1200" b="0" dirty="0">
                          <a:latin typeface="+mn-lt"/>
                          <a:cs typeface="Arial" panose="020B0604020202020204" pitchFamily="34" charset="0"/>
                        </a:rPr>
                        <a:t>&gt; 20 - 30% 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altLang="en-US" sz="1200" b="0" dirty="0">
                          <a:latin typeface="+mn-lt"/>
                          <a:cs typeface="Arial" panose="020B0604020202020204" pitchFamily="34" charset="0"/>
                        </a:rPr>
                        <a:t>Highly increased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107950" y="4620419"/>
            <a:ext cx="8737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/>
              <a:t>Kabitz</a:t>
            </a:r>
            <a:r>
              <a:rPr lang="en-GB" sz="1200" dirty="0"/>
              <a:t> HJ et al. </a:t>
            </a:r>
            <a:r>
              <a:rPr lang="en-GB" sz="1200" dirty="0" err="1"/>
              <a:t>Messung</a:t>
            </a:r>
            <a:r>
              <a:rPr lang="en-GB" sz="1200" dirty="0"/>
              <a:t> der </a:t>
            </a:r>
            <a:r>
              <a:rPr lang="en-GB" sz="1200" dirty="0" err="1"/>
              <a:t>Atemmuskelfunktion</a:t>
            </a:r>
            <a:r>
              <a:rPr lang="en-GB" sz="1200" dirty="0"/>
              <a:t>. 2014 Deutsche </a:t>
            </a:r>
            <a:r>
              <a:rPr lang="en-GB" sz="1200" dirty="0" err="1"/>
              <a:t>Atemwegsliga</a:t>
            </a:r>
            <a:r>
              <a:rPr lang="en-GB" sz="1200" dirty="0"/>
              <a:t>, Bad </a:t>
            </a:r>
            <a:r>
              <a:rPr lang="en-GB" sz="1200" dirty="0" err="1"/>
              <a:t>Lippspringe</a:t>
            </a:r>
            <a:r>
              <a:rPr lang="en-GB" sz="1200" dirty="0"/>
              <a:t> und </a:t>
            </a:r>
            <a:r>
              <a:rPr lang="en-GB" sz="1200" dirty="0" err="1"/>
              <a:t>Dustri-Verlag</a:t>
            </a:r>
            <a:r>
              <a:rPr lang="en-GB" sz="1200" dirty="0"/>
              <a:t> </a:t>
            </a:r>
            <a:r>
              <a:rPr lang="de-DE" sz="1200" dirty="0"/>
              <a:t>Dr. Karl </a:t>
            </a:r>
            <a:r>
              <a:rPr lang="de-DE" sz="1200" dirty="0" err="1"/>
              <a:t>Feistle</a:t>
            </a:r>
            <a:r>
              <a:rPr lang="de-DE" sz="1200" dirty="0"/>
              <a:t>, München – Orlando, ISBN 978-3-87185-493-4</a:t>
            </a:r>
            <a:endParaRPr lang="en-GB" sz="1200" dirty="0"/>
          </a:p>
        </p:txBody>
      </p:sp>
      <p:sp>
        <p:nvSpPr>
          <p:cNvPr id="10" name="Textfeld 9"/>
          <p:cNvSpPr txBox="1"/>
          <p:nvPr/>
        </p:nvSpPr>
        <p:spPr>
          <a:xfrm>
            <a:off x="5125077" y="3276518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Author of predicted values</a:t>
            </a:r>
          </a:p>
          <a:p>
            <a:r>
              <a:rPr lang="en-GB" sz="1200" dirty="0"/>
              <a:t>Adults:   Jaeger 1994</a:t>
            </a:r>
          </a:p>
        </p:txBody>
      </p:sp>
    </p:spTree>
    <p:extLst>
      <p:ext uri="{BB962C8B-B14F-4D97-AF65-F5344CB8AC3E}">
        <p14:creationId xmlns:p14="http://schemas.microsoft.com/office/powerpoint/2010/main" val="96540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02103" y="1735931"/>
            <a:ext cx="3731354" cy="1102519"/>
          </a:xfrm>
        </p:spPr>
        <p:txBody>
          <a:bodyPr>
            <a:normAutofit/>
          </a:bodyPr>
          <a:lstStyle/>
          <a:p>
            <a:r>
              <a:rPr lang="en-GB" sz="2800" dirty="0"/>
              <a:t>Respiratory muscle strength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02103" y="3339226"/>
            <a:ext cx="7757477" cy="117711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800" dirty="0"/>
              <a:t>Respiratory muscle assessment is required in order to individually tailor and design pulmonary therapeutic decisions, monitoring pharmacologic treatment and rehabilitation programs for the optimization of physical and social performance.</a:t>
            </a:r>
            <a:endParaRPr lang="en-GB" sz="1200" dirty="0"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935" y="319946"/>
            <a:ext cx="3568648" cy="241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6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50" y="125039"/>
            <a:ext cx="8821737" cy="697706"/>
          </a:xfrm>
        </p:spPr>
        <p:txBody>
          <a:bodyPr>
            <a:normAutofit fontScale="90000"/>
          </a:bodyPr>
          <a:lstStyle/>
          <a:p>
            <a:r>
              <a:rPr lang="en-US" sz="2200" dirty="0"/>
              <a:t>Final Report</a:t>
            </a:r>
            <a:br>
              <a:rPr lang="en-US" sz="2800" dirty="0"/>
            </a:b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Print-out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458" y="315073"/>
            <a:ext cx="5553929" cy="3279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27" y="3594099"/>
            <a:ext cx="5002865" cy="1430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1151778"/>
            <a:ext cx="2570608" cy="108893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1832142" y="3668710"/>
            <a:ext cx="536169" cy="12688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90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/>
        </p:nvSpPr>
        <p:spPr>
          <a:xfrm>
            <a:off x="543860" y="2355850"/>
            <a:ext cx="7547628" cy="22181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l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900" y="123825"/>
            <a:ext cx="8821737" cy="684213"/>
          </a:xfrm>
        </p:spPr>
        <p:txBody>
          <a:bodyPr>
            <a:normAutofit fontScale="90000"/>
          </a:bodyPr>
          <a:lstStyle/>
          <a:p>
            <a:r>
              <a:rPr lang="en-GB" sz="2700" dirty="0"/>
              <a:t>Prognostic value of respiratory muscle function</a:t>
            </a:r>
            <a:br>
              <a:rPr lang="en-GB" dirty="0"/>
            </a:br>
            <a:r>
              <a:rPr lang="en-GB" sz="1800" dirty="0">
                <a:solidFill>
                  <a:schemeClr val="bg2"/>
                </a:solidFill>
              </a:rPr>
              <a:t>Mouth occlusion pressure in patients with chronic </a:t>
            </a:r>
            <a:r>
              <a:rPr lang="en-GB" sz="1800" dirty="0" err="1">
                <a:solidFill>
                  <a:schemeClr val="bg2"/>
                </a:solidFill>
              </a:rPr>
              <a:t>ventilatory</a:t>
            </a:r>
            <a:r>
              <a:rPr lang="en-GB" sz="1800" dirty="0">
                <a:solidFill>
                  <a:schemeClr val="bg2"/>
                </a:solidFill>
              </a:rPr>
              <a:t> failure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06297" y="4664707"/>
            <a:ext cx="8449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1200" b="0" dirty="0">
                <a:latin typeface="Arial" charset="0"/>
                <a:cs typeface="Arial" charset="0"/>
              </a:rPr>
              <a:t>Budweiser S, et al. Prognostic value of mouth occlusion pressure in patients with chronic </a:t>
            </a:r>
            <a:r>
              <a:rPr lang="en-GB" altLang="en-US" sz="1200" b="0" dirty="0" err="1">
                <a:latin typeface="Arial" charset="0"/>
                <a:cs typeface="Arial" charset="0"/>
              </a:rPr>
              <a:t>ventilatory</a:t>
            </a:r>
            <a:r>
              <a:rPr lang="en-GB" altLang="en-US" sz="1200" b="0" dirty="0">
                <a:latin typeface="Arial" charset="0"/>
                <a:cs typeface="Arial" charset="0"/>
              </a:rPr>
              <a:t> failure. Respiratory Medicine 2007: 101; 2343-2351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074890"/>
              </p:ext>
            </p:extLst>
          </p:nvPr>
        </p:nvGraphicFramePr>
        <p:xfrm>
          <a:off x="543860" y="928929"/>
          <a:ext cx="274198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r>
                        <a:rPr lang="en-GB" sz="800" b="1" noProof="0" dirty="0"/>
                        <a:t>Study population</a:t>
                      </a:r>
                      <a:endParaRPr lang="en-GB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noProof="0" dirty="0"/>
                        <a:t>464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GB" sz="800" noProof="0" dirty="0"/>
                        <a:t>COPD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noProof="0" dirty="0"/>
                        <a:t>227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GB" sz="800" noProof="0" dirty="0"/>
                        <a:t>Obesity-hypoventilation syndrome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noProof="0" dirty="0"/>
                        <a:t>OHS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noProof="0" dirty="0"/>
                        <a:t>109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GB" sz="800" noProof="0" dirty="0"/>
                        <a:t>Chest wall diseases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noProof="0" dirty="0"/>
                        <a:t>CWD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noProof="0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GB" sz="800" noProof="0" dirty="0"/>
                        <a:t>Neuromuscular disorders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noProof="0" dirty="0"/>
                        <a:t>NMD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noProof="0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GB" sz="800" noProof="0" dirty="0"/>
                        <a:t>Interstitial lung diseases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noProof="0" dirty="0"/>
                        <a:t>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noProof="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3373729" y="1313166"/>
            <a:ext cx="4815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Follow-up visit </a:t>
            </a:r>
            <a:r>
              <a:rPr lang="en-GB" sz="1600" dirty="0"/>
              <a:t>5.8 (3.9; 7.6) months after initiation of non-invasive ventilation in 396 patients. 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66253" y="4078869"/>
            <a:ext cx="7302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/>
              <a:t>Percentual</a:t>
            </a:r>
            <a:r>
              <a:rPr lang="en-GB" sz="1200" dirty="0"/>
              <a:t> changes in P0.1, </a:t>
            </a:r>
            <a:r>
              <a:rPr lang="en-GB" sz="1200" dirty="0" err="1"/>
              <a:t>PImax</a:t>
            </a:r>
            <a:r>
              <a:rPr lang="en-GB" sz="1200" dirty="0"/>
              <a:t> and P0.1/</a:t>
            </a:r>
            <a:r>
              <a:rPr lang="en-GB" sz="1200" dirty="0" err="1"/>
              <a:t>PImax</a:t>
            </a:r>
            <a:r>
              <a:rPr lang="en-GB" sz="1200" dirty="0"/>
              <a:t> (median) at follow-up in the different disease groups</a:t>
            </a:r>
          </a:p>
          <a:p>
            <a:r>
              <a:rPr lang="en-GB" sz="1200" dirty="0"/>
              <a:t> † p&lt;0.01; ‡ p&lt;0.001</a:t>
            </a:r>
            <a:endParaRPr lang="en-GB" sz="2000" dirty="0"/>
          </a:p>
        </p:txBody>
      </p:sp>
      <p:grpSp>
        <p:nvGrpSpPr>
          <p:cNvPr id="25" name="Gruppieren 24"/>
          <p:cNvGrpSpPr/>
          <p:nvPr/>
        </p:nvGrpSpPr>
        <p:grpSpPr>
          <a:xfrm>
            <a:off x="1067041" y="2467990"/>
            <a:ext cx="1971027" cy="1658638"/>
            <a:chOff x="510476" y="2407301"/>
            <a:chExt cx="1971027" cy="1658638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76" y="2407301"/>
              <a:ext cx="1971027" cy="1658638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 flipV="1">
              <a:off x="1735016" y="3786432"/>
              <a:ext cx="122233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GB" sz="600" b="1" dirty="0"/>
                <a:t>‡</a:t>
              </a: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987502" y="3370476"/>
              <a:ext cx="85344" cy="1461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GB" sz="700" b="1" dirty="0"/>
                <a:t>†</a:t>
              </a: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3493249" y="2467990"/>
            <a:ext cx="1800026" cy="1604518"/>
            <a:chOff x="2936684" y="2407301"/>
            <a:chExt cx="1800026" cy="1604518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6684" y="2407301"/>
              <a:ext cx="1800026" cy="1604518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 flipV="1">
              <a:off x="3320575" y="2877789"/>
              <a:ext cx="122233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GB" sz="600" b="1" dirty="0"/>
                <a:t>‡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 flipV="1">
              <a:off x="3560357" y="2842129"/>
              <a:ext cx="122233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GB" sz="600" b="1" dirty="0"/>
                <a:t>‡</a:t>
              </a:r>
            </a:p>
          </p:txBody>
        </p:sp>
        <p:sp>
          <p:nvSpPr>
            <p:cNvPr id="16" name="Textfeld 15"/>
            <p:cNvSpPr txBox="1"/>
            <p:nvPr/>
          </p:nvSpPr>
          <p:spPr>
            <a:xfrm flipV="1">
              <a:off x="4021016" y="2600649"/>
              <a:ext cx="122233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GB" sz="600" b="1" dirty="0"/>
                <a:t>‡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3812645" y="3014443"/>
              <a:ext cx="85344" cy="1461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GB" sz="700" b="1" dirty="0"/>
                <a:t>†</a:t>
              </a:r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5805492" y="2464721"/>
            <a:ext cx="1945990" cy="1614148"/>
            <a:chOff x="5191891" y="2542943"/>
            <a:chExt cx="1823715" cy="1522996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891" y="2542943"/>
              <a:ext cx="1823715" cy="1522996"/>
            </a:xfrm>
            <a:prstGeom prst="rect">
              <a:avLst/>
            </a:prstGeom>
          </p:spPr>
        </p:pic>
        <p:sp>
          <p:nvSpPr>
            <p:cNvPr id="17" name="Textfeld 16"/>
            <p:cNvSpPr txBox="1"/>
            <p:nvPr/>
          </p:nvSpPr>
          <p:spPr>
            <a:xfrm flipV="1">
              <a:off x="5605976" y="3415871"/>
              <a:ext cx="122233" cy="1306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GB" sz="600" b="1" dirty="0"/>
                <a:t>‡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 flipV="1">
              <a:off x="5843606" y="3262859"/>
              <a:ext cx="122233" cy="1306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GB" sz="600" b="1" dirty="0"/>
                <a:t>‡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 flipV="1">
              <a:off x="6313112" y="3830619"/>
              <a:ext cx="122233" cy="1306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GB" sz="600" b="1" dirty="0"/>
                <a:t>‡</a:t>
              </a: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6114422" y="3342774"/>
              <a:ext cx="85344" cy="1379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GB" sz="700" b="1" dirty="0"/>
                <a:t>†</a:t>
              </a:r>
            </a:p>
          </p:txBody>
        </p:sp>
      </p:grpSp>
      <p:sp>
        <p:nvSpPr>
          <p:cNvPr id="27" name="Textfeld 26"/>
          <p:cNvSpPr txBox="1"/>
          <p:nvPr/>
        </p:nvSpPr>
        <p:spPr>
          <a:xfrm>
            <a:off x="1796909" y="2414031"/>
            <a:ext cx="7346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P0.1 (%)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898132" y="2419168"/>
            <a:ext cx="9152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/>
              <a:t>PImax</a:t>
            </a:r>
            <a:r>
              <a:rPr lang="en-GB" sz="900" dirty="0"/>
              <a:t> (%)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6377768" y="2407951"/>
            <a:ext cx="11380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P0.1/</a:t>
            </a:r>
            <a:r>
              <a:rPr lang="en-GB" sz="900" dirty="0" err="1"/>
              <a:t>PImax</a:t>
            </a:r>
            <a:r>
              <a:rPr lang="en-GB" sz="900" dirty="0"/>
              <a:t> (%)</a:t>
            </a:r>
          </a:p>
        </p:txBody>
      </p:sp>
    </p:spTree>
    <p:extLst>
      <p:ext uri="{BB962C8B-B14F-4D97-AF65-F5344CB8AC3E}">
        <p14:creationId xmlns:p14="http://schemas.microsoft.com/office/powerpoint/2010/main" val="428793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125227"/>
            <a:ext cx="8229600" cy="682811"/>
          </a:xfrm>
        </p:spPr>
        <p:txBody>
          <a:bodyPr>
            <a:normAutofit fontScale="90000"/>
          </a:bodyPr>
          <a:lstStyle/>
          <a:p>
            <a:r>
              <a:rPr lang="en-GB" altLang="de-DE" sz="2700" dirty="0"/>
              <a:t>MEP measurement</a:t>
            </a:r>
            <a:br>
              <a:rPr lang="en-GB" altLang="de-DE" sz="2400" dirty="0"/>
            </a:br>
            <a:r>
              <a:rPr lang="en-GB" altLang="de-DE" sz="1800" dirty="0">
                <a:solidFill>
                  <a:schemeClr val="bg2"/>
                </a:solidFill>
              </a:rPr>
              <a:t>With less clinical relevance</a:t>
            </a:r>
            <a:endParaRPr lang="en-GB" altLang="de-DE" sz="2400" dirty="0">
              <a:solidFill>
                <a:schemeClr val="bg2"/>
              </a:solidFill>
            </a:endParaRP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0166" y="2199114"/>
            <a:ext cx="8309499" cy="2794305"/>
          </a:xfrm>
        </p:spPr>
        <p:txBody>
          <a:bodyPr>
            <a:normAutofit/>
          </a:bodyPr>
          <a:lstStyle/>
          <a:p>
            <a:pPr marL="335756" indent="-335756">
              <a:lnSpc>
                <a:spcPct val="110000"/>
              </a:lnSpc>
              <a:spcBef>
                <a:spcPct val="0"/>
              </a:spcBef>
              <a:buNone/>
            </a:pPr>
            <a:r>
              <a:rPr lang="en-GB" altLang="de-DE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Maximum static expiratory pressure MEP (</a:t>
            </a:r>
            <a:r>
              <a:rPr lang="en-GB" altLang="de-DE" sz="20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PEmax</a:t>
            </a:r>
            <a:r>
              <a:rPr lang="en-GB" altLang="de-DE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endParaRPr lang="en-GB" sz="7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70297" lvl="1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en-GB" sz="1400" dirty="0"/>
              <a:t>MEP is generated through the abdominal and intercostal muscles.</a:t>
            </a:r>
          </a:p>
          <a:p>
            <a:pPr marL="0" indent="0">
              <a:buNone/>
              <a:defRPr/>
            </a:pPr>
            <a:r>
              <a:rPr lang="en-GB" alt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Measurement procedure</a:t>
            </a:r>
          </a:p>
          <a:p>
            <a:pPr marL="533400" indent="-533400">
              <a:buFont typeface="Wingdings 3" panose="05040102010807070707" pitchFamily="18" charset="2"/>
              <a:buChar char="c"/>
              <a:tabLst>
                <a:tab pos="1522413" algn="l"/>
              </a:tabLst>
              <a:defRPr/>
            </a:pPr>
            <a:r>
              <a:rPr lang="en-GB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Start		- Normal tidal </a:t>
            </a:r>
            <a:r>
              <a:rPr lang="en-GB" altLang="de-DE" sz="1400" dirty="0">
                <a:solidFill>
                  <a:srgbClr val="202124"/>
                </a:solidFill>
                <a:latin typeface="inherit"/>
              </a:rPr>
              <a:t>breathing without specifications.</a:t>
            </a:r>
            <a:endParaRPr lang="en-GB" alt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lvl="1" indent="-533400">
              <a:buFont typeface="Wingdings 3" pitchFamily="18" charset="2"/>
              <a:buChar char="c"/>
              <a:tabLst>
                <a:tab pos="1522413" algn="l"/>
              </a:tabLst>
              <a:defRPr/>
            </a:pPr>
            <a:r>
              <a:rPr lang="en-GB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Manoeuvre		- </a:t>
            </a:r>
            <a:r>
              <a:rPr lang="en-GB" altLang="de-DE" sz="1400" dirty="0">
                <a:solidFill>
                  <a:srgbClr val="202124"/>
                </a:solidFill>
                <a:latin typeface="inherit"/>
              </a:rPr>
              <a:t>Full inhalation to TLC and maximal exhalation of possibly 2 seconds.</a:t>
            </a:r>
            <a:endParaRPr lang="en-GB" alt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  <a:tabLst>
                <a:tab pos="1522413" algn="l"/>
              </a:tabLst>
              <a:defRPr/>
            </a:pPr>
            <a:r>
              <a:rPr lang="en-GB" altLang="de-DE" sz="1400" dirty="0"/>
              <a:t>		  </a:t>
            </a:r>
            <a:r>
              <a:rPr lang="en-GB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Shutter is activated automatically.</a:t>
            </a:r>
          </a:p>
          <a:p>
            <a:pPr marL="533400" lvl="1" indent="-533400">
              <a:buFont typeface="Wingdings 3" pitchFamily="18" charset="2"/>
              <a:buChar char="c"/>
              <a:tabLst>
                <a:tab pos="1522413" algn="l"/>
              </a:tabLst>
              <a:defRPr/>
            </a:pPr>
            <a:r>
              <a:rPr lang="en-GB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Quality 		- </a:t>
            </a:r>
            <a:r>
              <a:rPr lang="en-GB" altLang="de-DE" sz="1400" dirty="0">
                <a:solidFill>
                  <a:srgbClr val="202124"/>
                </a:solidFill>
                <a:latin typeface="inherit"/>
              </a:rPr>
              <a:t>Record multiple trials, i.e. at least 3 - 6 and check reproducibility.</a:t>
            </a:r>
            <a:endParaRPr lang="en-GB" alt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lvl="1" indent="-533400">
              <a:buFont typeface="Wingdings 3" pitchFamily="18" charset="2"/>
              <a:buChar char="c"/>
              <a:tabLst>
                <a:tab pos="1522413" algn="l"/>
              </a:tabLst>
              <a:defRPr/>
            </a:pPr>
            <a:r>
              <a:rPr lang="en-GB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Best 		- </a:t>
            </a:r>
            <a:r>
              <a:rPr lang="en-GB" altLang="de-DE" sz="1400" dirty="0">
                <a:solidFill>
                  <a:srgbClr val="202124"/>
                </a:solidFill>
                <a:latin typeface="inherit"/>
              </a:rPr>
              <a:t>Median (average) from all valid trials.</a:t>
            </a:r>
            <a:r>
              <a:rPr lang="en-GB" altLang="de-DE" sz="200" dirty="0"/>
              <a:t> </a:t>
            </a:r>
            <a:endParaRPr lang="en-GB" alt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1256610" y="988794"/>
            <a:ext cx="7361461" cy="7017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GB" altLang="de-DE" dirty="0">
                <a:latin typeface="Arial" panose="020B0604020202020204" pitchFamily="34" charset="0"/>
                <a:cs typeface="Arial" panose="020B0604020202020204" pitchFamily="34" charset="0"/>
              </a:rPr>
              <a:t>Determination of maximal expiratory static pressure at the mouth at maximal and sustained  exhalation from TLC against a closed valve.</a:t>
            </a:r>
          </a:p>
        </p:txBody>
      </p:sp>
      <p:grpSp>
        <p:nvGrpSpPr>
          <p:cNvPr id="9" name="Group 12"/>
          <p:cNvGrpSpPr/>
          <p:nvPr/>
        </p:nvGrpSpPr>
        <p:grpSpPr>
          <a:xfrm>
            <a:off x="375398" y="988794"/>
            <a:ext cx="526261" cy="646331"/>
            <a:chOff x="1674688" y="4939526"/>
            <a:chExt cx="729465" cy="959930"/>
          </a:xfrm>
        </p:grpSpPr>
        <p:sp>
          <p:nvSpPr>
            <p:cNvPr id="10" name="Oval 13"/>
            <p:cNvSpPr/>
            <p:nvPr/>
          </p:nvSpPr>
          <p:spPr>
            <a:xfrm>
              <a:off x="1674688" y="5065160"/>
              <a:ext cx="729465" cy="75001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/>
          </p:spPr>
          <p:style>
            <a:lnRef idx="0">
              <a:schemeClr val="accent1"/>
            </a:lnRef>
            <a:fillRef idx="1001">
              <a:schemeClr val="dk2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1" name="TextBox 14"/>
            <p:cNvSpPr txBox="1"/>
            <p:nvPr/>
          </p:nvSpPr>
          <p:spPr>
            <a:xfrm>
              <a:off x="1818766" y="4939526"/>
              <a:ext cx="308383" cy="95993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1001">
              <a:schemeClr val="dk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en-GB" sz="3600" dirty="0" err="1">
                  <a:solidFill>
                    <a:schemeClr val="bg1"/>
                  </a:solidFill>
                  <a:latin typeface="AmerType Md BT" panose="02090504030505020304" pitchFamily="18" charset="0"/>
                  <a:cs typeface="Times" panose="02020603050405020304" pitchFamily="18" charset="0"/>
                </a:rPr>
                <a:t>i</a:t>
              </a:r>
              <a:endParaRPr lang="en-GB" sz="3600" dirty="0">
                <a:solidFill>
                  <a:schemeClr val="bg1"/>
                </a:solidFill>
                <a:latin typeface="AmerType Md BT" panose="02090504030505020304" pitchFamily="18" charset="0"/>
                <a:cs typeface="Times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560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900" y="123825"/>
            <a:ext cx="4033371" cy="684213"/>
          </a:xfrm>
        </p:spPr>
        <p:txBody>
          <a:bodyPr>
            <a:normAutofit fontScale="90000"/>
          </a:bodyPr>
          <a:lstStyle/>
          <a:p>
            <a:r>
              <a:rPr lang="en-GB" sz="2700" dirty="0"/>
              <a:t>Summary</a:t>
            </a:r>
            <a:br>
              <a:rPr lang="en-GB" sz="2800" dirty="0"/>
            </a:br>
            <a:r>
              <a:rPr lang="en-GB" sz="1800" dirty="0">
                <a:solidFill>
                  <a:schemeClr val="bg2"/>
                </a:solidFill>
              </a:rPr>
              <a:t>Respiratory muscle strength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5900" y="940063"/>
            <a:ext cx="8229600" cy="1278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dirty="0"/>
              <a:t>Respiratory muscle weakness has serious clinical consequences. </a:t>
            </a:r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r>
              <a:rPr lang="en-GB" sz="1400" dirty="0"/>
              <a:t>The assessment of respiratory muscle function and the detection of respiratory muscle weakness has importance in many diseases, including lung diseases, neuromuscular, systemic or cardiologic diseases. </a:t>
            </a:r>
          </a:p>
        </p:txBody>
      </p:sp>
      <p:sp>
        <p:nvSpPr>
          <p:cNvPr id="5" name="TextBox 11"/>
          <p:cNvSpPr txBox="1"/>
          <p:nvPr/>
        </p:nvSpPr>
        <p:spPr>
          <a:xfrm>
            <a:off x="1221197" y="2250584"/>
            <a:ext cx="6870291" cy="584775"/>
          </a:xfrm>
          <a:prstGeom prst="rect">
            <a:avLst/>
          </a:prstGeom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Properly performed assessment of respiratory muscle function should be possible in any well-equipped lung function laboratory.</a:t>
            </a:r>
          </a:p>
        </p:txBody>
      </p:sp>
      <p:grpSp>
        <p:nvGrpSpPr>
          <p:cNvPr id="6" name="Group 71"/>
          <p:cNvGrpSpPr/>
          <p:nvPr/>
        </p:nvGrpSpPr>
        <p:grpSpPr>
          <a:xfrm>
            <a:off x="489124" y="2174005"/>
            <a:ext cx="534229" cy="707886"/>
            <a:chOff x="1673113" y="4867165"/>
            <a:chExt cx="729465" cy="1069207"/>
          </a:xfrm>
        </p:grpSpPr>
        <p:sp>
          <p:nvSpPr>
            <p:cNvPr id="7" name="Oval 72"/>
            <p:cNvSpPr/>
            <p:nvPr/>
          </p:nvSpPr>
          <p:spPr>
            <a:xfrm>
              <a:off x="1673113" y="5065160"/>
              <a:ext cx="729465" cy="750012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1001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8" name="TextBox 73"/>
            <p:cNvSpPr txBox="1"/>
            <p:nvPr/>
          </p:nvSpPr>
          <p:spPr>
            <a:xfrm>
              <a:off x="1805849" y="4867165"/>
              <a:ext cx="462339" cy="1069207"/>
            </a:xfrm>
            <a:prstGeom prst="rect">
              <a:avLst/>
            </a:prstGeom>
            <a:noFill/>
          </p:spPr>
          <p:style>
            <a:lnRef idx="0">
              <a:schemeClr val="accent5"/>
            </a:lnRef>
            <a:fillRef idx="1001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chemeClr val="bg1"/>
                  </a:solidFill>
                  <a:latin typeface="AmerType Md BT" panose="02090504030505020304" pitchFamily="18" charset="0"/>
                  <a:cs typeface="Times" panose="02020603050405020304" pitchFamily="18" charset="0"/>
                </a:rPr>
                <a:t>!</a:t>
              </a:r>
            </a:p>
          </p:txBody>
        </p:sp>
      </p:grp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998824"/>
              </p:ext>
            </p:extLst>
          </p:nvPr>
        </p:nvGraphicFramePr>
        <p:xfrm>
          <a:off x="1221197" y="3146425"/>
          <a:ext cx="514374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7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Parameter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Synonym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P0.1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Central respiratory drive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MIP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PImax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Maximal static inspiratory pressure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/>
                        <a:t>P0.1/MIP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P0.1/</a:t>
                      </a:r>
                      <a:r>
                        <a:rPr lang="en-GB" sz="1200" dirty="0" err="1"/>
                        <a:t>PImax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Respiratory capacity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PEmax</a:t>
                      </a:r>
                      <a:endParaRPr lang="en-GB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Maximal static expiratory pressure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51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215900" y="123825"/>
            <a:ext cx="8472114" cy="680777"/>
          </a:xfrm>
        </p:spPr>
        <p:txBody>
          <a:bodyPr>
            <a:normAutofit fontScale="90000"/>
          </a:bodyPr>
          <a:lstStyle/>
          <a:p>
            <a:r>
              <a:rPr lang="en-GB" altLang="en-US" sz="2700" dirty="0">
                <a:cs typeface="Arial" charset="0"/>
              </a:rPr>
              <a:t>Breathing mechanics</a:t>
            </a:r>
            <a:br>
              <a:rPr lang="en-GB" altLang="en-US" sz="2800" dirty="0">
                <a:cs typeface="Arial" charset="0"/>
              </a:rPr>
            </a:br>
            <a:r>
              <a:rPr lang="en-GB" altLang="en-US" sz="1800" dirty="0">
                <a:solidFill>
                  <a:schemeClr val="bg2"/>
                </a:solidFill>
                <a:cs typeface="Arial" charset="0"/>
              </a:rPr>
              <a:t>The most important respiratory muscle is the diaphragm</a:t>
            </a:r>
          </a:p>
        </p:txBody>
      </p:sp>
      <p:sp>
        <p:nvSpPr>
          <p:cNvPr id="5124" name="Rechteck 4"/>
          <p:cNvSpPr>
            <a:spLocks noChangeArrowheads="1"/>
          </p:cNvSpPr>
          <p:nvPr/>
        </p:nvSpPr>
        <p:spPr bwMode="auto">
          <a:xfrm>
            <a:off x="254441" y="4413579"/>
            <a:ext cx="811261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073150" indent="-1073150" eaLnBrk="1" hangingPunct="1"/>
            <a:r>
              <a:rPr lang="en-GB" altLang="de-DE" sz="1600" dirty="0">
                <a:solidFill>
                  <a:srgbClr val="202124"/>
                </a:solidFill>
                <a:latin typeface="+mn-lt"/>
              </a:rPr>
              <a:t>Spontaneous breathing  </a:t>
            </a:r>
            <a:r>
              <a:rPr lang="en-GB" altLang="de-DE" sz="1400" b="0" dirty="0">
                <a:solidFill>
                  <a:srgbClr val="202124"/>
                </a:solidFill>
                <a:latin typeface="+mn-lt"/>
              </a:rPr>
              <a:t>	- active inhalation by means of the inspiratory muscles 			- passive exhalation by relaxing these muscles</a:t>
            </a:r>
            <a:r>
              <a:rPr lang="en-GB" altLang="de-DE" sz="1400" b="0" dirty="0">
                <a:latin typeface="+mn-lt"/>
              </a:rPr>
              <a:t> </a:t>
            </a:r>
          </a:p>
        </p:txBody>
      </p:sp>
      <p:pic>
        <p:nvPicPr>
          <p:cNvPr id="6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37"/>
          <a:stretch>
            <a:fillRect/>
          </a:stretch>
        </p:blipFill>
        <p:spPr bwMode="auto">
          <a:xfrm>
            <a:off x="687929" y="1534480"/>
            <a:ext cx="6037184" cy="21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257563" y="3834363"/>
            <a:ext cx="84689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5225" indent="-1165225"/>
            <a:r>
              <a:rPr lang="en-GB" altLang="de-DE" sz="1600" b="1" dirty="0"/>
              <a:t>Ventilation</a:t>
            </a:r>
            <a:r>
              <a:rPr lang="en-GB" altLang="de-DE" sz="1600" dirty="0"/>
              <a:t> 	</a:t>
            </a:r>
            <a:r>
              <a:rPr lang="en-GB" altLang="de-DE" sz="1400" dirty="0"/>
              <a:t>Contraction and subsequent relaxation of chest: </a:t>
            </a:r>
          </a:p>
          <a:p>
            <a:pPr marL="1165225" indent="-1165225"/>
            <a:r>
              <a:rPr lang="en-GB" altLang="de-DE" sz="1400" dirty="0"/>
              <a:t>	by diaphragm in conjunction with the Pectoralis minor, Intercostal muscles, abdominals.</a:t>
            </a:r>
            <a:endParaRPr lang="en-GB" altLang="de-DE" sz="900" dirty="0"/>
          </a:p>
        </p:txBody>
      </p:sp>
      <p:sp>
        <p:nvSpPr>
          <p:cNvPr id="11" name="TextBox 11"/>
          <p:cNvSpPr txBox="1"/>
          <p:nvPr/>
        </p:nvSpPr>
        <p:spPr>
          <a:xfrm>
            <a:off x="978674" y="1027658"/>
            <a:ext cx="7747882" cy="338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de-DE" sz="1600" dirty="0">
                <a:solidFill>
                  <a:schemeClr val="bg1"/>
                </a:solidFill>
              </a:rPr>
              <a:t>The respiratory muscles are used to expand (inhale) and narrow (exhale) the chest.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257565" y="888276"/>
            <a:ext cx="526261" cy="646331"/>
            <a:chOff x="1674688" y="4939521"/>
            <a:chExt cx="729465" cy="959929"/>
          </a:xfrm>
        </p:grpSpPr>
        <p:sp>
          <p:nvSpPr>
            <p:cNvPr id="13" name="Oval 13"/>
            <p:cNvSpPr/>
            <p:nvPr/>
          </p:nvSpPr>
          <p:spPr>
            <a:xfrm>
              <a:off x="1674688" y="5065160"/>
              <a:ext cx="729465" cy="75001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/>
          </p:spPr>
          <p:style>
            <a:lnRef idx="0">
              <a:schemeClr val="accent1"/>
            </a:lnRef>
            <a:fillRef idx="1001">
              <a:schemeClr val="dk2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818766" y="4939521"/>
              <a:ext cx="308383" cy="95992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1001">
              <a:schemeClr val="dk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de-DE" sz="3600" dirty="0">
                  <a:solidFill>
                    <a:schemeClr val="bg1"/>
                  </a:solidFill>
                  <a:latin typeface="AmerType Md BT" panose="02090504030505020304" pitchFamily="18" charset="0"/>
                  <a:cs typeface="Times" panose="02020603050405020304" pitchFamily="18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128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123824"/>
            <a:ext cx="7618430" cy="684213"/>
          </a:xfrm>
        </p:spPr>
        <p:txBody>
          <a:bodyPr>
            <a:normAutofit fontScale="90000"/>
          </a:bodyPr>
          <a:lstStyle/>
          <a:p>
            <a:r>
              <a:rPr lang="en-GB" altLang="de-DE" sz="2700" dirty="0">
                <a:cs typeface="Arial" panose="020B0604020202020204" pitchFamily="34" charset="0"/>
              </a:rPr>
              <a:t>Diagnostics of the breathing pump</a:t>
            </a:r>
            <a:br>
              <a:rPr lang="en-GB" altLang="de-DE" sz="2400" dirty="0">
                <a:cs typeface="Arial" panose="020B0604020202020204" pitchFamily="34" charset="0"/>
              </a:rPr>
            </a:br>
            <a:r>
              <a:rPr lang="en-GB" sz="1800" dirty="0">
                <a:solidFill>
                  <a:schemeClr val="bg2"/>
                </a:solidFill>
              </a:rPr>
              <a:t>Abdominal and thoracic structures </a:t>
            </a:r>
            <a:endParaRPr lang="en-GB" altLang="de-DE" sz="1800" dirty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8406" y="2195307"/>
            <a:ext cx="7792270" cy="2171779"/>
          </a:xfrm>
        </p:spPr>
        <p:txBody>
          <a:bodyPr/>
          <a:lstStyle/>
          <a:p>
            <a:pPr marL="471488" indent="-471488">
              <a:buFont typeface="Wingdings 3" panose="05040102010807070707" pitchFamily="18" charset="2"/>
              <a:buChar char="c"/>
            </a:pPr>
            <a:r>
              <a:rPr lang="en-GB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ATS/ERS-Statement to the diagnostics of the breathing pump</a:t>
            </a:r>
          </a:p>
          <a:p>
            <a:pPr marL="0" indent="0">
              <a:buNone/>
            </a:pPr>
            <a:endParaRPr lang="en-GB" alt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1488" indent="-471488">
              <a:buNone/>
            </a:pPr>
            <a:r>
              <a:rPr lang="en-GB" alt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Breathing pump</a:t>
            </a:r>
          </a:p>
          <a:p>
            <a:pPr marL="1007269" lvl="1" indent="-401241">
              <a:buFont typeface="Wingdings 3" panose="05040102010807070707" pitchFamily="18" charset="2"/>
              <a:buChar char="c"/>
            </a:pPr>
            <a:r>
              <a:rPr lang="en-GB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Breathing centre</a:t>
            </a:r>
          </a:p>
          <a:p>
            <a:pPr marL="1007269" lvl="1" indent="-401241">
              <a:buFont typeface="Wingdings 3" panose="05040102010807070707" pitchFamily="18" charset="2"/>
              <a:buChar char="c"/>
            </a:pPr>
            <a:r>
              <a:rPr lang="en-GB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Conducting nerves</a:t>
            </a:r>
          </a:p>
          <a:p>
            <a:pPr marL="1007269" lvl="1" indent="-401241">
              <a:buFont typeface="Wingdings 3" panose="05040102010807070707" pitchFamily="18" charset="2"/>
              <a:buChar char="c"/>
            </a:pPr>
            <a:r>
              <a:rPr lang="en-GB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Thoracic wall and inspiratory muscles</a:t>
            </a:r>
          </a:p>
          <a:p>
            <a:pPr marL="1007269" lvl="1" indent="-401241">
              <a:buFont typeface="Wingdings 3" panose="05040102010807070707" pitchFamily="18" charset="2"/>
              <a:buChar char="c"/>
            </a:pPr>
            <a:r>
              <a:rPr lang="en-GB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Bony thorax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15474" y="4725368"/>
            <a:ext cx="72645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1100" b="0" dirty="0">
                <a:latin typeface="Arial" charset="0"/>
                <a:cs typeface="Arial" charset="0"/>
              </a:rPr>
              <a:t>ATS/ERS Statement on Respiratory Muscle Testing. Am J </a:t>
            </a:r>
            <a:r>
              <a:rPr lang="en-GB" altLang="en-US" sz="1100" b="0" dirty="0" err="1">
                <a:latin typeface="Arial" charset="0"/>
                <a:cs typeface="Arial" charset="0"/>
              </a:rPr>
              <a:t>Respir</a:t>
            </a:r>
            <a:r>
              <a:rPr lang="en-GB" altLang="en-US" sz="1100" b="0" dirty="0">
                <a:latin typeface="Arial" charset="0"/>
                <a:cs typeface="Arial" charset="0"/>
              </a:rPr>
              <a:t> </a:t>
            </a:r>
            <a:r>
              <a:rPr lang="en-GB" altLang="en-US" sz="1100" b="0" dirty="0" err="1">
                <a:latin typeface="Arial" charset="0"/>
                <a:cs typeface="Arial" charset="0"/>
              </a:rPr>
              <a:t>Crit</a:t>
            </a:r>
            <a:r>
              <a:rPr lang="en-GB" altLang="en-US" sz="1100" b="0" dirty="0">
                <a:latin typeface="Arial" charset="0"/>
                <a:cs typeface="Arial" charset="0"/>
              </a:rPr>
              <a:t> Care Med 2002: Vol 166; 518-624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1536561" y="1120610"/>
            <a:ext cx="7051627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Determination of respiratory inspiratory pressures P0.1 and MIP 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PImax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 for simple non-invasive assessment of the breathing pump.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15474" y="1079672"/>
            <a:ext cx="526261" cy="646331"/>
            <a:chOff x="1674688" y="4939521"/>
            <a:chExt cx="729465" cy="959929"/>
          </a:xfrm>
        </p:grpSpPr>
        <p:sp>
          <p:nvSpPr>
            <p:cNvPr id="14" name="Oval 13"/>
            <p:cNvSpPr/>
            <p:nvPr/>
          </p:nvSpPr>
          <p:spPr>
            <a:xfrm>
              <a:off x="1674688" y="5065160"/>
              <a:ext cx="729465" cy="75001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/>
          </p:spPr>
          <p:style>
            <a:lnRef idx="0">
              <a:schemeClr val="accent1"/>
            </a:lnRef>
            <a:fillRef idx="1001">
              <a:schemeClr val="dk2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18766" y="4939521"/>
              <a:ext cx="308383" cy="95992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1001">
              <a:schemeClr val="dk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en-GB" sz="3600" dirty="0" err="1">
                  <a:solidFill>
                    <a:schemeClr val="bg1"/>
                  </a:solidFill>
                  <a:latin typeface="AmerType Md BT" panose="02090504030505020304" pitchFamily="18" charset="0"/>
                  <a:cs typeface="Times" panose="02020603050405020304" pitchFamily="18" charset="0"/>
                </a:rPr>
                <a:t>i</a:t>
              </a:r>
              <a:endParaRPr lang="en-GB" sz="3600" dirty="0">
                <a:solidFill>
                  <a:schemeClr val="bg1"/>
                </a:solidFill>
                <a:latin typeface="AmerType Md BT" panose="02090504030505020304" pitchFamily="18" charset="0"/>
                <a:cs typeface="Times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51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900" y="123825"/>
            <a:ext cx="8229600" cy="6842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de-DE" sz="2400" dirty="0"/>
              <a:t>Clinical indications</a:t>
            </a:r>
            <a:br>
              <a:rPr lang="en-GB" altLang="de-DE" sz="3100" dirty="0"/>
            </a:br>
            <a:r>
              <a:rPr lang="en-GB" altLang="de-DE" sz="1600" dirty="0">
                <a:solidFill>
                  <a:schemeClr val="bg2"/>
                </a:solidFill>
              </a:rPr>
              <a:t>Fatigue or failure can be muscular, neuro-muscular or neurological</a:t>
            </a:r>
            <a:endParaRPr lang="en-GB" sz="1600" dirty="0">
              <a:solidFill>
                <a:schemeClr val="bg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72791" y="950914"/>
            <a:ext cx="3874881" cy="39079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87338" indent="-2873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88" indent="-222250" algn="l" defTabSz="914400" rtl="0" eaLnBrk="1" latinLnBrk="0" hangingPunct="1">
              <a:spcBef>
                <a:spcPct val="20000"/>
              </a:spcBef>
              <a:buClrTx/>
              <a:buSzPct val="110000"/>
              <a:buFont typeface="Verdana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2150" indent="-182563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2222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1738" indent="-234950" algn="l" defTabSz="914400" rtl="0" eaLnBrk="1" latinLnBrk="0" hangingPunct="1">
              <a:spcBef>
                <a:spcPct val="20000"/>
              </a:spcBef>
              <a:buClrTx/>
              <a:buFont typeface="Verdan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GB" altLang="de-DE" sz="1800" b="1" dirty="0"/>
              <a:t>Muscular </a:t>
            </a:r>
          </a:p>
          <a:p>
            <a:pPr marL="358775" lvl="1" indent="-358775">
              <a:lnSpc>
                <a:spcPct val="90000"/>
              </a:lnSpc>
              <a:buFont typeface="Wingdings 3" panose="05040102010807070707" pitchFamily="18" charset="2"/>
              <a:buChar char=""/>
            </a:pPr>
            <a:r>
              <a:rPr lang="en-GB" altLang="de-DE" sz="1400" dirty="0"/>
              <a:t>COPD (Atrophy, Dystrophy, Myopathy)</a:t>
            </a:r>
          </a:p>
          <a:p>
            <a:pPr marL="358775" lvl="1" indent="-358775">
              <a:lnSpc>
                <a:spcPct val="90000"/>
              </a:lnSpc>
              <a:buFont typeface="Wingdings 3" panose="05040102010807070707" pitchFamily="18" charset="2"/>
              <a:buChar char=""/>
            </a:pPr>
            <a:r>
              <a:rPr lang="en-GB" altLang="de-DE" sz="1400" dirty="0"/>
              <a:t>Chest wall deformities</a:t>
            </a:r>
          </a:p>
          <a:p>
            <a:pPr marL="358775" lvl="1" indent="-358775">
              <a:lnSpc>
                <a:spcPct val="90000"/>
              </a:lnSpc>
              <a:buFont typeface="Wingdings 3" panose="05040102010807070707" pitchFamily="18" charset="2"/>
              <a:buChar char=""/>
            </a:pPr>
            <a:r>
              <a:rPr lang="en-GB" altLang="de-DE" sz="1400" dirty="0"/>
              <a:t>Steroid Therapy</a:t>
            </a:r>
          </a:p>
          <a:p>
            <a:pPr marL="358775" lvl="1" indent="-358775">
              <a:lnSpc>
                <a:spcPct val="90000"/>
              </a:lnSpc>
              <a:buFont typeface="Wingdings 3" panose="05040102010807070707" pitchFamily="18" charset="2"/>
              <a:buChar char=""/>
            </a:pPr>
            <a:r>
              <a:rPr lang="en-GB" altLang="de-DE" sz="1400" dirty="0"/>
              <a:t>Eaton-Lambert syndrome</a:t>
            </a:r>
          </a:p>
          <a:p>
            <a:pPr marL="358775" lvl="1" indent="-358775">
              <a:lnSpc>
                <a:spcPct val="90000"/>
              </a:lnSpc>
              <a:buFont typeface="Wingdings 3" panose="05040102010807070707" pitchFamily="18" charset="2"/>
              <a:buChar char=""/>
            </a:pPr>
            <a:r>
              <a:rPr lang="en-GB" altLang="de-DE" sz="1400" dirty="0"/>
              <a:t>Adjunct to mechanical ventilator weaning</a:t>
            </a:r>
          </a:p>
          <a:p>
            <a:pPr marL="358775" lvl="1" indent="-358775">
              <a:lnSpc>
                <a:spcPct val="90000"/>
              </a:lnSpc>
              <a:buFont typeface="Wingdings 3" panose="05040102010807070707" pitchFamily="18" charset="2"/>
              <a:buChar char=""/>
            </a:pPr>
            <a:r>
              <a:rPr lang="en-GB" altLang="de-DE" sz="1400" dirty="0"/>
              <a:t>Assessment of inspiratory muscle training</a:t>
            </a:r>
          </a:p>
          <a:p>
            <a:pPr marL="593725" lvl="4" indent="-358775">
              <a:lnSpc>
                <a:spcPct val="90000"/>
              </a:lnSpc>
              <a:buFont typeface="Wingdings 3" panose="05040102010807070707" pitchFamily="18" charset="2"/>
              <a:buChar char=""/>
            </a:pPr>
            <a:r>
              <a:rPr lang="en-GB" altLang="de-DE" sz="1200" dirty="0" err="1"/>
              <a:t>Etc</a:t>
            </a:r>
            <a:r>
              <a:rPr lang="en-GB" altLang="de-DE" sz="1200" dirty="0"/>
              <a:t>, </a:t>
            </a:r>
            <a:r>
              <a:rPr lang="en-GB" altLang="de-DE" sz="1200" dirty="0" err="1"/>
              <a:t>etc</a:t>
            </a:r>
            <a:r>
              <a:rPr lang="en-GB" altLang="de-DE" sz="1200" dirty="0"/>
              <a:t>…</a:t>
            </a:r>
            <a:endParaRPr lang="en-GB" altLang="de-DE" sz="1800" b="1" dirty="0"/>
          </a:p>
          <a:p>
            <a:pPr marL="561975" lvl="3" indent="0">
              <a:lnSpc>
                <a:spcPct val="90000"/>
              </a:lnSpc>
              <a:buNone/>
            </a:pPr>
            <a:endParaRPr lang="en-GB" altLang="de-DE" sz="1200" dirty="0"/>
          </a:p>
          <a:p>
            <a:pPr marL="0" indent="0">
              <a:lnSpc>
                <a:spcPct val="90000"/>
              </a:lnSpc>
              <a:buNone/>
            </a:pPr>
            <a:r>
              <a:rPr lang="en-GB" altLang="de-DE" sz="1800" b="1" dirty="0"/>
              <a:t>Neurological</a:t>
            </a:r>
          </a:p>
          <a:p>
            <a:pPr marL="358775" lvl="1" indent="-358775">
              <a:lnSpc>
                <a:spcPct val="90000"/>
              </a:lnSpc>
              <a:buFont typeface="Wingdings 3" panose="05040102010807070707" pitchFamily="18" charset="2"/>
              <a:buChar char=""/>
            </a:pPr>
            <a:r>
              <a:rPr lang="en-GB" altLang="de-DE" sz="1400" dirty="0"/>
              <a:t>Surgical Trauma (Anaesthesia)</a:t>
            </a:r>
          </a:p>
          <a:p>
            <a:pPr marL="358775" lvl="1" indent="-358775">
              <a:lnSpc>
                <a:spcPct val="90000"/>
              </a:lnSpc>
              <a:buFont typeface="Wingdings 3" panose="05040102010807070707" pitchFamily="18" charset="2"/>
              <a:buChar char=""/>
            </a:pPr>
            <a:r>
              <a:rPr lang="en-GB" altLang="de-DE" sz="1400" dirty="0"/>
              <a:t>Motor Neurone Disease</a:t>
            </a:r>
          </a:p>
          <a:p>
            <a:pPr marL="358775" lvl="1" indent="-358775">
              <a:lnSpc>
                <a:spcPct val="90000"/>
              </a:lnSpc>
              <a:buFont typeface="Wingdings 3" panose="05040102010807070707" pitchFamily="18" charset="2"/>
              <a:buChar char=""/>
            </a:pPr>
            <a:r>
              <a:rPr lang="en-GB" altLang="de-DE" sz="1400" dirty="0"/>
              <a:t>Multiple Sclerosis</a:t>
            </a:r>
          </a:p>
          <a:p>
            <a:pPr marL="633413" lvl="3" indent="-358775">
              <a:lnSpc>
                <a:spcPct val="90000"/>
              </a:lnSpc>
              <a:buFont typeface="Wingdings 3" panose="05040102010807070707" pitchFamily="18" charset="2"/>
              <a:buChar char=""/>
            </a:pPr>
            <a:r>
              <a:rPr lang="en-GB" altLang="de-DE" sz="1100" dirty="0" err="1"/>
              <a:t>Etc</a:t>
            </a:r>
            <a:r>
              <a:rPr lang="en-GB" altLang="de-DE" sz="1100" dirty="0"/>
              <a:t>, </a:t>
            </a:r>
            <a:r>
              <a:rPr lang="en-GB" altLang="de-DE" sz="1100" dirty="0" err="1"/>
              <a:t>etc</a:t>
            </a:r>
            <a:r>
              <a:rPr lang="en-GB" altLang="de-DE" sz="1100" dirty="0"/>
              <a:t>…</a:t>
            </a:r>
          </a:p>
          <a:p>
            <a:pPr marL="633413" lvl="3" indent="-358775">
              <a:lnSpc>
                <a:spcPct val="90000"/>
              </a:lnSpc>
              <a:buFont typeface="Wingdings 3" panose="05040102010807070707" pitchFamily="18" charset="2"/>
              <a:buChar char=""/>
            </a:pPr>
            <a:endParaRPr lang="en-GB" altLang="de-DE" sz="1100" dirty="0"/>
          </a:p>
          <a:p>
            <a:pPr marL="0" indent="0">
              <a:lnSpc>
                <a:spcPct val="90000"/>
              </a:lnSpc>
              <a:buNone/>
            </a:pPr>
            <a:r>
              <a:rPr lang="en-GB" altLang="de-DE" sz="1800" b="1" dirty="0"/>
              <a:t>Association to long-term mortality</a:t>
            </a:r>
          </a:p>
          <a:p>
            <a:pPr marL="358775" lvl="1" indent="-358775">
              <a:lnSpc>
                <a:spcPct val="90000"/>
              </a:lnSpc>
              <a:buFont typeface="Wingdings 3" panose="05040102010807070707" pitchFamily="18" charset="2"/>
              <a:buChar char=""/>
            </a:pPr>
            <a:r>
              <a:rPr lang="en-GB" sz="1400" dirty="0"/>
              <a:t>COPD</a:t>
            </a:r>
          </a:p>
          <a:p>
            <a:pPr marL="358775" lvl="1" indent="-358775">
              <a:lnSpc>
                <a:spcPct val="90000"/>
              </a:lnSpc>
              <a:buFont typeface="Wingdings 3" panose="05040102010807070707" pitchFamily="18" charset="2"/>
              <a:buChar char=""/>
            </a:pPr>
            <a:r>
              <a:rPr lang="en-GB" sz="1400" dirty="0"/>
              <a:t>Cardiovascular disease</a:t>
            </a:r>
            <a:endParaRPr lang="en-GB" altLang="de-DE" sz="1400" dirty="0"/>
          </a:p>
          <a:p>
            <a:pPr marL="593725" lvl="4" indent="-358775">
              <a:lnSpc>
                <a:spcPct val="90000"/>
              </a:lnSpc>
              <a:buFont typeface="Wingdings 3" panose="05040102010807070707" pitchFamily="18" charset="2"/>
              <a:buChar char=""/>
            </a:pPr>
            <a:r>
              <a:rPr lang="en-GB" altLang="de-DE" sz="1200" dirty="0" err="1"/>
              <a:t>Etc</a:t>
            </a:r>
            <a:r>
              <a:rPr lang="en-GB" altLang="de-DE" sz="1200" dirty="0"/>
              <a:t>, </a:t>
            </a:r>
            <a:r>
              <a:rPr lang="en-GB" altLang="de-DE" sz="1200" dirty="0" err="1"/>
              <a:t>etc</a:t>
            </a:r>
            <a:r>
              <a:rPr lang="en-GB" altLang="de-DE" sz="1200" dirty="0"/>
              <a:t>…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27923" y="950914"/>
            <a:ext cx="4347135" cy="4105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7338" indent="-2873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88" indent="-222250" algn="l" defTabSz="914400" rtl="0" eaLnBrk="1" latinLnBrk="0" hangingPunct="1">
              <a:spcBef>
                <a:spcPct val="20000"/>
              </a:spcBef>
              <a:buClrTx/>
              <a:buSzPct val="110000"/>
              <a:buFont typeface="Verdana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2150" indent="-182563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2222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1738" indent="-234950" algn="l" defTabSz="914400" rtl="0" eaLnBrk="1" latinLnBrk="0" hangingPunct="1">
              <a:spcBef>
                <a:spcPct val="20000"/>
              </a:spcBef>
              <a:buClrTx/>
              <a:buFont typeface="Verdan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GB" altLang="de-DE" sz="1800" b="1" dirty="0"/>
              <a:t>Neuro-muscular</a:t>
            </a:r>
          </a:p>
          <a:p>
            <a:pPr marL="358775" lvl="1" indent="-358775">
              <a:lnSpc>
                <a:spcPct val="90000"/>
              </a:lnSpc>
              <a:buFont typeface="Wingdings 3" panose="05040102010807070707" pitchFamily="18" charset="2"/>
              <a:buChar char=""/>
            </a:pPr>
            <a:r>
              <a:rPr lang="en-GB" sz="1400" dirty="0"/>
              <a:t>Amyotrophic lateral sclerosis (ALS)</a:t>
            </a:r>
          </a:p>
          <a:p>
            <a:pPr marL="358775" lvl="1" indent="-358775">
              <a:lnSpc>
                <a:spcPct val="90000"/>
              </a:lnSpc>
              <a:buFont typeface="Wingdings 3" panose="05040102010807070707" pitchFamily="18" charset="2"/>
              <a:buChar char=""/>
            </a:pPr>
            <a:r>
              <a:rPr lang="en-GB" altLang="de-DE" sz="1400" dirty="0" err="1"/>
              <a:t>Myasthesia</a:t>
            </a:r>
            <a:r>
              <a:rPr lang="en-GB" altLang="de-DE" sz="1400" dirty="0"/>
              <a:t> gravis</a:t>
            </a:r>
          </a:p>
          <a:p>
            <a:pPr marL="358775" lvl="1" indent="-358775">
              <a:lnSpc>
                <a:spcPct val="90000"/>
              </a:lnSpc>
              <a:buFont typeface="Wingdings 3" panose="05040102010807070707" pitchFamily="18" charset="2"/>
              <a:buChar char=""/>
            </a:pPr>
            <a:r>
              <a:rPr lang="en-GB" altLang="de-DE" sz="1400" dirty="0"/>
              <a:t>Chronic </a:t>
            </a:r>
            <a:r>
              <a:rPr lang="en-GB" altLang="de-DE" sz="1400" dirty="0" err="1"/>
              <a:t>hypercapnic</a:t>
            </a:r>
            <a:r>
              <a:rPr lang="en-GB" altLang="de-DE" sz="1400" dirty="0"/>
              <a:t> respiratory failure (CHRF)</a:t>
            </a:r>
          </a:p>
          <a:p>
            <a:pPr marL="593725" lvl="4" indent="-358775">
              <a:lnSpc>
                <a:spcPct val="90000"/>
              </a:lnSpc>
              <a:buFont typeface="Wingdings 3" panose="05040102010807070707" pitchFamily="18" charset="2"/>
              <a:buChar char=""/>
            </a:pPr>
            <a:r>
              <a:rPr lang="en-GB" altLang="de-DE" sz="1200" dirty="0" err="1"/>
              <a:t>Etc</a:t>
            </a:r>
            <a:r>
              <a:rPr lang="en-GB" altLang="de-DE" sz="1200" dirty="0"/>
              <a:t>, </a:t>
            </a:r>
            <a:r>
              <a:rPr lang="en-GB" altLang="de-DE" sz="1200" dirty="0" err="1"/>
              <a:t>etc</a:t>
            </a:r>
            <a:r>
              <a:rPr lang="en-GB" altLang="de-DE" sz="1200" dirty="0"/>
              <a:t>…</a:t>
            </a:r>
          </a:p>
          <a:p>
            <a:pPr marL="992188" lvl="3" indent="-430213">
              <a:lnSpc>
                <a:spcPct val="90000"/>
              </a:lnSpc>
              <a:buFont typeface="Wingdings 3" panose="05040102010807070707" pitchFamily="18" charset="2"/>
              <a:buChar char=""/>
            </a:pPr>
            <a:endParaRPr lang="en-GB" altLang="de-DE" sz="1200" dirty="0"/>
          </a:p>
          <a:p>
            <a:pPr marL="104775" lvl="1" indent="0">
              <a:lnSpc>
                <a:spcPct val="90000"/>
              </a:lnSpc>
              <a:buNone/>
            </a:pPr>
            <a:r>
              <a:rPr lang="en-GB" altLang="de-DE" sz="1600" b="1" dirty="0"/>
              <a:t>Spirometry / Lung volumes</a:t>
            </a:r>
          </a:p>
          <a:p>
            <a:pPr marL="390525" lvl="1" indent="-285750">
              <a:lnSpc>
                <a:spcPct val="90000"/>
              </a:lnSpc>
              <a:buFont typeface="Wingdings 3" panose="05040102010807070707" pitchFamily="18" charset="2"/>
              <a:buChar char=""/>
            </a:pPr>
            <a:r>
              <a:rPr lang="en-GB" sz="1400" dirty="0"/>
              <a:t>Pattern of restriction</a:t>
            </a:r>
          </a:p>
          <a:p>
            <a:pPr marL="390525" lvl="1" indent="-285750">
              <a:lnSpc>
                <a:spcPct val="90000"/>
              </a:lnSpc>
              <a:buFont typeface="Wingdings 3" panose="05040102010807070707" pitchFamily="18" charset="2"/>
              <a:buChar char=""/>
            </a:pPr>
            <a:r>
              <a:rPr lang="en-GB" sz="1400" dirty="0"/>
              <a:t>Reduced FEV</a:t>
            </a:r>
            <a:r>
              <a:rPr lang="en-GB" sz="1400" baseline="-25000" dirty="0"/>
              <a:t>1</a:t>
            </a:r>
            <a:r>
              <a:rPr lang="en-GB" sz="1400" dirty="0"/>
              <a:t>, FVC but normal FEV</a:t>
            </a:r>
            <a:r>
              <a:rPr lang="en-GB" sz="1400" baseline="-25000" dirty="0"/>
              <a:t>1</a:t>
            </a:r>
            <a:r>
              <a:rPr lang="en-GB" sz="1400" dirty="0"/>
              <a:t>/FVC</a:t>
            </a:r>
          </a:p>
          <a:p>
            <a:pPr marL="390525" lvl="1" indent="-285750">
              <a:lnSpc>
                <a:spcPct val="90000"/>
              </a:lnSpc>
              <a:buFont typeface="Wingdings 3" panose="05040102010807070707" pitchFamily="18" charset="2"/>
              <a:buChar char=""/>
            </a:pPr>
            <a:r>
              <a:rPr lang="en-GB" sz="1400" dirty="0"/>
              <a:t>Reduced FRC, TLC</a:t>
            </a:r>
          </a:p>
          <a:p>
            <a:pPr marL="104775" lvl="1" indent="0">
              <a:lnSpc>
                <a:spcPct val="90000"/>
              </a:lnSpc>
              <a:buNone/>
            </a:pPr>
            <a:endParaRPr lang="en-GB" altLang="de-DE" sz="1600" b="1" dirty="0"/>
          </a:p>
          <a:p>
            <a:pPr marL="104775" lvl="1" indent="0">
              <a:lnSpc>
                <a:spcPct val="90000"/>
              </a:lnSpc>
              <a:buNone/>
            </a:pPr>
            <a:r>
              <a:rPr lang="en-GB" altLang="de-DE" sz="1600" b="1" dirty="0"/>
              <a:t>Evaluation of patients with </a:t>
            </a:r>
          </a:p>
          <a:p>
            <a:pPr marL="390525" lvl="1" indent="-285750">
              <a:lnSpc>
                <a:spcPct val="90000"/>
              </a:lnSpc>
              <a:buFont typeface="Wingdings 3" panose="05040102010807070707" pitchFamily="18" charset="2"/>
              <a:buChar char=""/>
            </a:pPr>
            <a:r>
              <a:rPr lang="en-GB" altLang="de-DE" sz="1400" dirty="0"/>
              <a:t>Respiratory muscle weakness</a:t>
            </a:r>
          </a:p>
          <a:p>
            <a:pPr marL="390525" lvl="1" indent="-285750">
              <a:lnSpc>
                <a:spcPct val="90000"/>
              </a:lnSpc>
              <a:buFont typeface="Wingdings 3" panose="05040102010807070707" pitchFamily="18" charset="2"/>
              <a:buChar char=""/>
            </a:pPr>
            <a:r>
              <a:rPr lang="en-GB" altLang="de-DE" sz="1400" dirty="0"/>
              <a:t>Impaired cough</a:t>
            </a:r>
          </a:p>
          <a:p>
            <a:pPr marL="390525" lvl="1" indent="-285750">
              <a:lnSpc>
                <a:spcPct val="90000"/>
              </a:lnSpc>
              <a:buFont typeface="Wingdings 3" panose="05040102010807070707" pitchFamily="18" charset="2"/>
              <a:buChar char=""/>
            </a:pPr>
            <a:r>
              <a:rPr lang="en-GB" altLang="de-DE" sz="1400" dirty="0"/>
              <a:t>Retained secretion</a:t>
            </a:r>
          </a:p>
          <a:p>
            <a:pPr marL="573087" lvl="2" indent="-285750">
              <a:lnSpc>
                <a:spcPct val="90000"/>
              </a:lnSpc>
              <a:buFont typeface="Wingdings 3" panose="05040102010807070707" pitchFamily="18" charset="2"/>
              <a:buChar char=""/>
            </a:pPr>
            <a:r>
              <a:rPr lang="en-GB" altLang="de-DE" sz="1100" dirty="0" err="1"/>
              <a:t>Etc</a:t>
            </a:r>
            <a:r>
              <a:rPr lang="en-GB" altLang="de-DE" sz="1100" dirty="0"/>
              <a:t>, </a:t>
            </a:r>
            <a:r>
              <a:rPr lang="en-GB" altLang="de-DE" sz="1100" dirty="0" err="1"/>
              <a:t>etc</a:t>
            </a:r>
            <a:r>
              <a:rPr lang="en-GB" altLang="de-DE" sz="1100" dirty="0"/>
              <a:t>…</a:t>
            </a:r>
          </a:p>
          <a:p>
            <a:pPr marL="287337" lvl="2" indent="0">
              <a:lnSpc>
                <a:spcPct val="90000"/>
              </a:lnSpc>
              <a:buNone/>
            </a:pPr>
            <a:endParaRPr lang="en-GB" altLang="de-DE" sz="1050" dirty="0"/>
          </a:p>
          <a:p>
            <a:pPr marL="992188" lvl="3" indent="-430213">
              <a:lnSpc>
                <a:spcPct val="90000"/>
              </a:lnSpc>
              <a:buFont typeface="Wingdings 3" panose="05040102010807070707" pitchFamily="18" charset="2"/>
              <a:buChar char=""/>
            </a:pPr>
            <a:endParaRPr lang="en-GB" altLang="de-DE" sz="1200" dirty="0"/>
          </a:p>
          <a:p>
            <a:pPr marL="992188" lvl="3" indent="-430213">
              <a:lnSpc>
                <a:spcPct val="90000"/>
              </a:lnSpc>
              <a:buFont typeface="Wingdings 3" panose="05040102010807070707" pitchFamily="18" charset="2"/>
              <a:buChar char=""/>
            </a:pPr>
            <a:endParaRPr lang="en-GB" altLang="de-DE" sz="1200" dirty="0"/>
          </a:p>
          <a:p>
            <a:pPr>
              <a:lnSpc>
                <a:spcPct val="90000"/>
              </a:lnSpc>
              <a:buFont typeface="Wingdings 3" panose="05040102010807070707" pitchFamily="18" charset="2"/>
              <a:buChar char=""/>
            </a:pPr>
            <a:endParaRPr lang="en-GB" altLang="de-DE" sz="2000" dirty="0"/>
          </a:p>
          <a:p>
            <a:pPr marL="992188" lvl="3" indent="-430213">
              <a:lnSpc>
                <a:spcPct val="90000"/>
              </a:lnSpc>
              <a:buFont typeface="Wingdings 3" panose="05040102010807070707" pitchFamily="18" charset="2"/>
              <a:buChar char=""/>
            </a:pPr>
            <a:endParaRPr lang="en-GB" altLang="de-DE" sz="1200" dirty="0"/>
          </a:p>
        </p:txBody>
      </p:sp>
    </p:spTree>
    <p:extLst>
      <p:ext uri="{BB962C8B-B14F-4D97-AF65-F5344CB8AC3E}">
        <p14:creationId xmlns:p14="http://schemas.microsoft.com/office/powerpoint/2010/main" val="55326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215900" y="123825"/>
            <a:ext cx="8229600" cy="684213"/>
          </a:xfrm>
        </p:spPr>
        <p:txBody>
          <a:bodyPr>
            <a:normAutofit fontScale="90000"/>
          </a:bodyPr>
          <a:lstStyle/>
          <a:p>
            <a:r>
              <a:rPr lang="en-GB" altLang="en-US" sz="2700" dirty="0">
                <a:cs typeface="Arial" charset="0"/>
              </a:rPr>
              <a:t>Fatigue and overstraining</a:t>
            </a:r>
            <a:br>
              <a:rPr lang="en-GB" altLang="en-US" sz="2800" dirty="0">
                <a:latin typeface="+mn-lt"/>
                <a:cs typeface="Arial" charset="0"/>
              </a:rPr>
            </a:br>
            <a:r>
              <a:rPr lang="en-GB" altLang="de-DE" sz="1800" dirty="0">
                <a:solidFill>
                  <a:schemeClr val="bg2"/>
                </a:solidFill>
              </a:rPr>
              <a:t>State of reduced functionality as a result of usage</a:t>
            </a:r>
            <a:endParaRPr lang="en-GB" altLang="en-US" sz="2800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0159" y="1743948"/>
            <a:ext cx="8928100" cy="309634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GB" altLang="de-DE" sz="1600" b="1" dirty="0">
                <a:solidFill>
                  <a:srgbClr val="202124"/>
                </a:solidFill>
              </a:rPr>
              <a:t>Fatigue depends on the ratio of the current stress (load) to the maximum force (capacity)</a:t>
            </a:r>
          </a:p>
          <a:p>
            <a:pPr marL="358775" indent="-358775">
              <a:buFont typeface="Wingdings 3" panose="05040102010807070707" pitchFamily="18" charset="2"/>
              <a:buChar char="c"/>
            </a:pPr>
            <a:r>
              <a:rPr lang="en-GB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Generated inspiratory pressure &gt; 35 - 40% of maximal inspiratory pressure</a:t>
            </a:r>
          </a:p>
          <a:p>
            <a:pPr marL="358775" indent="-358775">
              <a:buFont typeface="Wingdings 3" panose="05040102010807070707" pitchFamily="18" charset="2"/>
              <a:buChar char="c"/>
            </a:pPr>
            <a:r>
              <a:rPr lang="en-GB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PI / </a:t>
            </a:r>
            <a:r>
              <a:rPr lang="en-GB" alt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PImax</a:t>
            </a:r>
            <a:r>
              <a:rPr lang="en-GB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&gt; 35 - 40% </a:t>
            </a:r>
            <a:r>
              <a:rPr lang="en-GB" alt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leads to hypercapnia with paCO</a:t>
            </a:r>
            <a:r>
              <a:rPr lang="en-GB" altLang="de-DE" sz="1400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 </a:t>
            </a:r>
            <a:r>
              <a:rPr lang="en-GB" alt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&gt; 45mmHg</a:t>
            </a:r>
          </a:p>
          <a:p>
            <a:pPr marL="358775" indent="-358775">
              <a:buFont typeface="Wingdings 3" panose="05040102010807070707" pitchFamily="18" charset="2"/>
              <a:buChar char="c"/>
            </a:pPr>
            <a:r>
              <a:rPr lang="en-GB" alt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PI / </a:t>
            </a:r>
            <a:r>
              <a:rPr lang="en-GB" altLang="de-DE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PImax</a:t>
            </a:r>
            <a:r>
              <a:rPr lang="en-GB" alt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normally &lt; 5%</a:t>
            </a:r>
          </a:p>
          <a:p>
            <a:pPr marL="0" indent="0">
              <a:buNone/>
              <a:defRPr/>
            </a:pPr>
            <a:endParaRPr lang="en-GB" sz="1050" dirty="0"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GB" altLang="de-DE" sz="1600" b="1" dirty="0">
                <a:solidFill>
                  <a:srgbClr val="202124"/>
                </a:solidFill>
                <a:latin typeface="inherit"/>
              </a:rPr>
              <a:t>Causes of respiratory muscle fatigue 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1" indent="-358775">
              <a:spcBef>
                <a:spcPts val="200"/>
              </a:spcBef>
              <a:buFont typeface="Wingdings 3" pitchFamily="18" charset="2"/>
              <a:buChar char="c"/>
              <a:defRPr/>
            </a:pPr>
            <a:r>
              <a:rPr lang="en-GB" altLang="de-DE" sz="1400" dirty="0">
                <a:solidFill>
                  <a:srgbClr val="202124"/>
                </a:solidFill>
                <a:latin typeface="inherit"/>
              </a:rPr>
              <a:t>Disorder of the respiratory centre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1" indent="-358775">
              <a:spcBef>
                <a:spcPts val="200"/>
              </a:spcBef>
              <a:buFont typeface="Wingdings 3" pitchFamily="18" charset="2"/>
              <a:buChar char="c"/>
              <a:defRPr/>
            </a:pPr>
            <a:r>
              <a:rPr lang="en-GB" altLang="de-DE" sz="1400" dirty="0">
                <a:solidFill>
                  <a:srgbClr val="202124"/>
                </a:solidFill>
                <a:latin typeface="inherit"/>
              </a:rPr>
              <a:t>Neural Dysfunctions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1" indent="-358775">
              <a:spcBef>
                <a:spcPts val="200"/>
              </a:spcBef>
              <a:buFont typeface="Wingdings 3" pitchFamily="18" charset="2"/>
              <a:buChar char="c"/>
              <a:defRPr/>
            </a:pPr>
            <a:r>
              <a:rPr lang="en-GB" altLang="de-DE" sz="1400" dirty="0">
                <a:solidFill>
                  <a:srgbClr val="202124"/>
                </a:solidFill>
                <a:latin typeface="inherit"/>
              </a:rPr>
              <a:t>Muscular dysfunction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1" indent="-358775">
              <a:spcBef>
                <a:spcPts val="200"/>
              </a:spcBef>
              <a:buFont typeface="Wingdings 3" pitchFamily="18" charset="2"/>
              <a:buChar char="c"/>
              <a:defRPr/>
            </a:pPr>
            <a:r>
              <a:rPr lang="en-GB" altLang="de-DE" sz="1400" dirty="0">
                <a:solidFill>
                  <a:srgbClr val="202124"/>
                </a:solidFill>
                <a:latin typeface="inherit"/>
              </a:rPr>
              <a:t>Neuromuscular dysfunctions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1" indent="-358775">
              <a:spcBef>
                <a:spcPts val="200"/>
              </a:spcBef>
              <a:buFont typeface="Wingdings 3" pitchFamily="18" charset="2"/>
              <a:buChar char="c"/>
              <a:defRPr/>
            </a:pPr>
            <a:r>
              <a:rPr lang="en-GB" altLang="de-DE" sz="1400" dirty="0">
                <a:solidFill>
                  <a:srgbClr val="202124"/>
                </a:solidFill>
                <a:latin typeface="inherit"/>
              </a:rPr>
              <a:t>Impaired transmission of muscle force into alveolar pressure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1" indent="-358775">
              <a:spcBef>
                <a:spcPts val="200"/>
              </a:spcBef>
              <a:buFont typeface="Wingdings 3" pitchFamily="18" charset="2"/>
              <a:buChar char="c"/>
              <a:defRPr/>
            </a:pPr>
            <a:r>
              <a:rPr lang="en-GB" altLang="de-DE" sz="1400" dirty="0">
                <a:solidFill>
                  <a:srgbClr val="202124"/>
                </a:solidFill>
                <a:latin typeface="inherit"/>
              </a:rPr>
              <a:t>Impaired transmission of alveolar pressure into ventilation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911038" y="1135115"/>
            <a:ext cx="8131362" cy="338554"/>
          </a:xfrm>
          <a:prstGeom prst="rect">
            <a:avLst/>
          </a:prstGeom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GB" altLang="de-DE" sz="1600" dirty="0">
                <a:solidFill>
                  <a:schemeClr val="bg1"/>
                </a:solidFill>
              </a:rPr>
              <a:t>Our respiratory muscles are sized for "continuous performance" but not for "heavy work“</a:t>
            </a:r>
          </a:p>
        </p:txBody>
      </p:sp>
      <p:grpSp>
        <p:nvGrpSpPr>
          <p:cNvPr id="5" name="Group 71"/>
          <p:cNvGrpSpPr/>
          <p:nvPr/>
        </p:nvGrpSpPr>
        <p:grpSpPr>
          <a:xfrm>
            <a:off x="321434" y="925027"/>
            <a:ext cx="534229" cy="707886"/>
            <a:chOff x="1673113" y="4867165"/>
            <a:chExt cx="729465" cy="1069207"/>
          </a:xfrm>
        </p:grpSpPr>
        <p:sp>
          <p:nvSpPr>
            <p:cNvPr id="6" name="Oval 72"/>
            <p:cNvSpPr/>
            <p:nvPr/>
          </p:nvSpPr>
          <p:spPr>
            <a:xfrm>
              <a:off x="1673113" y="5065160"/>
              <a:ext cx="729465" cy="750012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1001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7" name="TextBox 73"/>
            <p:cNvSpPr txBox="1"/>
            <p:nvPr/>
          </p:nvSpPr>
          <p:spPr>
            <a:xfrm>
              <a:off x="1805849" y="4867165"/>
              <a:ext cx="462339" cy="1069207"/>
            </a:xfrm>
            <a:prstGeom prst="rect">
              <a:avLst/>
            </a:prstGeom>
            <a:noFill/>
          </p:spPr>
          <p:style>
            <a:lnRef idx="0">
              <a:schemeClr val="accent5"/>
            </a:lnRef>
            <a:fillRef idx="1001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de-DE" sz="4000" dirty="0">
                  <a:solidFill>
                    <a:schemeClr val="bg1"/>
                  </a:solidFill>
                  <a:latin typeface="AmerType Md BT" panose="02090504030505020304" pitchFamily="18" charset="0"/>
                  <a:cs typeface="Times" panose="02020603050405020304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120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2" name="Rectangle 4"/>
          <p:cNvSpPr>
            <a:spLocks noGrp="1" noChangeArrowheads="1"/>
          </p:cNvSpPr>
          <p:nvPr>
            <p:ph type="title"/>
          </p:nvPr>
        </p:nvSpPr>
        <p:spPr>
          <a:xfrm>
            <a:off x="215900" y="123824"/>
            <a:ext cx="6616303" cy="684213"/>
          </a:xfrm>
        </p:spPr>
        <p:txBody>
          <a:bodyPr>
            <a:normAutofit fontScale="90000"/>
          </a:bodyPr>
          <a:lstStyle/>
          <a:p>
            <a:r>
              <a:rPr lang="en-GB" altLang="de-DE" sz="2700" dirty="0"/>
              <a:t>Inspiratory muscle function</a:t>
            </a:r>
            <a:br>
              <a:rPr lang="en-GB" altLang="de-DE" dirty="0"/>
            </a:br>
            <a:r>
              <a:rPr lang="en-GB" altLang="de-DE" sz="1800" dirty="0">
                <a:solidFill>
                  <a:schemeClr val="bg2"/>
                </a:solidFill>
              </a:rPr>
              <a:t>Expiratory muscle function of less interest</a:t>
            </a:r>
          </a:p>
        </p:txBody>
      </p:sp>
      <p:sp>
        <p:nvSpPr>
          <p:cNvPr id="304133" name="Text Box 5"/>
          <p:cNvSpPr txBox="1">
            <a:spLocks noChangeArrowheads="1"/>
          </p:cNvSpPr>
          <p:nvPr/>
        </p:nvSpPr>
        <p:spPr bwMode="auto">
          <a:xfrm>
            <a:off x="285133" y="1882872"/>
            <a:ext cx="8536138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47675" indent="-447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270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sz="1800" b="1" dirty="0">
                <a:latin typeface="+mn-lt"/>
              </a:rPr>
              <a:t>P0.1: </a:t>
            </a:r>
            <a:r>
              <a:rPr lang="en-GB" sz="1800" dirty="0">
                <a:latin typeface="+mn-lt"/>
              </a:rPr>
              <a:t>Tidal breathing analysis</a:t>
            </a:r>
          </a:p>
          <a:p>
            <a:pPr>
              <a:buFont typeface="Wingdings 3" panose="05040102010807070707" pitchFamily="18" charset="2"/>
              <a:buChar char="c"/>
            </a:pPr>
            <a:r>
              <a:rPr lang="en-GB" sz="1600" dirty="0">
                <a:latin typeface="+mn-lt"/>
              </a:rPr>
              <a:t>Parameter for the neuro-muscular activation of the respiratory system.</a:t>
            </a:r>
          </a:p>
          <a:p>
            <a:pPr>
              <a:buFont typeface="Wingdings 3" panose="05040102010807070707" pitchFamily="18" charset="2"/>
              <a:buChar char="c"/>
            </a:pPr>
            <a:r>
              <a:rPr lang="en-GB" altLang="de-DE" sz="1600" dirty="0">
                <a:latin typeface="+mn-lt"/>
                <a:cs typeface="Arial" panose="020B0604020202020204" pitchFamily="34" charset="0"/>
              </a:rPr>
              <a:t>Indirect measure of respiratory drive.</a:t>
            </a:r>
          </a:p>
          <a:p>
            <a:endParaRPr lang="en-GB" altLang="de-DE" sz="1600" dirty="0">
              <a:latin typeface="+mn-lt"/>
              <a:cs typeface="Arial" panose="020B0604020202020204" pitchFamily="34" charset="0"/>
            </a:endParaRPr>
          </a:p>
          <a:p>
            <a:r>
              <a:rPr lang="en-GB" altLang="de-DE" sz="1800" b="1" dirty="0">
                <a:latin typeface="+mn-lt"/>
                <a:cs typeface="Arial" panose="020B0604020202020204" pitchFamily="34" charset="0"/>
              </a:rPr>
              <a:t>MIP (</a:t>
            </a:r>
            <a:r>
              <a:rPr lang="en-GB" altLang="de-DE" sz="1800" b="1" dirty="0" err="1">
                <a:latin typeface="+mn-lt"/>
                <a:cs typeface="Arial" panose="020B0604020202020204" pitchFamily="34" charset="0"/>
              </a:rPr>
              <a:t>PImax</a:t>
            </a:r>
            <a:r>
              <a:rPr lang="en-GB" altLang="de-DE" sz="1800" b="1" dirty="0">
                <a:latin typeface="+mn-lt"/>
                <a:cs typeface="Arial" panose="020B0604020202020204" pitchFamily="34" charset="0"/>
              </a:rPr>
              <a:t>):  </a:t>
            </a:r>
            <a:r>
              <a:rPr lang="en-GB" altLang="de-DE" sz="1800" dirty="0">
                <a:latin typeface="+mn-lt"/>
                <a:cs typeface="Arial" panose="020B0604020202020204" pitchFamily="34" charset="0"/>
              </a:rPr>
              <a:t>Relatively independent on </a:t>
            </a:r>
            <a:r>
              <a:rPr lang="en-GB" altLang="de-DE" sz="1800" i="1" dirty="0">
                <a:latin typeface="+mn-lt"/>
                <a:cs typeface="Arial" panose="020B0604020202020204" pitchFamily="34" charset="0"/>
              </a:rPr>
              <a:t>R</a:t>
            </a:r>
            <a:r>
              <a:rPr lang="en-GB" altLang="de-DE" sz="1800" dirty="0">
                <a:latin typeface="+mn-lt"/>
                <a:cs typeface="Arial" panose="020B0604020202020204" pitchFamily="34" charset="0"/>
              </a:rPr>
              <a:t>aw and CL, dependent on lung volume.</a:t>
            </a:r>
          </a:p>
          <a:p>
            <a:pPr>
              <a:buFont typeface="Wingdings 3" panose="05040102010807070707" pitchFamily="18" charset="2"/>
              <a:buChar char="c"/>
            </a:pPr>
            <a:r>
              <a:rPr lang="en-GB" altLang="de-DE" sz="1600" dirty="0">
                <a:latin typeface="+mn-lt"/>
                <a:cs typeface="Arial" panose="020B0604020202020204" pitchFamily="34" charset="0"/>
              </a:rPr>
              <a:t>Is there a limitation of the maximal inspiratory forces? </a:t>
            </a:r>
          </a:p>
          <a:p>
            <a:pPr>
              <a:buFont typeface="Wingdings 3" panose="05040102010807070707" pitchFamily="18" charset="2"/>
              <a:buChar char="c"/>
            </a:pPr>
            <a:r>
              <a:rPr lang="en-GB" altLang="de-DE" sz="1600" dirty="0">
                <a:latin typeface="+mn-lt"/>
                <a:cs typeface="Arial" panose="020B0604020202020204" pitchFamily="34" charset="0"/>
              </a:rPr>
              <a:t>Is there a elevated use of the inspiratory muscles? </a:t>
            </a:r>
          </a:p>
          <a:p>
            <a:pPr>
              <a:buFont typeface="Wingdings 3" panose="05040102010807070707" pitchFamily="18" charset="2"/>
              <a:buChar char="c"/>
            </a:pPr>
            <a:endParaRPr lang="en-GB" altLang="de-DE" sz="1600" dirty="0">
              <a:latin typeface="+mn-lt"/>
              <a:cs typeface="Arial" panose="020B0604020202020204" pitchFamily="34" charset="0"/>
            </a:endParaRPr>
          </a:p>
          <a:p>
            <a:pPr>
              <a:buFont typeface="Wingdings 3" panose="05040102010807070707" pitchFamily="18" charset="2"/>
              <a:buNone/>
            </a:pPr>
            <a:r>
              <a:rPr lang="en-GB" altLang="de-DE" sz="1800" b="1" dirty="0">
                <a:latin typeface="+mn-lt"/>
                <a:cs typeface="Arial" panose="020B0604020202020204" pitchFamily="34" charset="0"/>
              </a:rPr>
              <a:t>Respiratory capacity: </a:t>
            </a:r>
            <a:r>
              <a:rPr lang="en-GB" altLang="de-DE" sz="1800" dirty="0">
                <a:latin typeface="+mn-lt"/>
                <a:cs typeface="Arial" panose="020B0604020202020204" pitchFamily="34" charset="0"/>
              </a:rPr>
              <a:t> P0.1 in relation to MIP</a:t>
            </a:r>
          </a:p>
          <a:p>
            <a:pPr>
              <a:buFont typeface="Wingdings 3" panose="05040102010807070707" pitchFamily="18" charset="2"/>
              <a:buChar char="c"/>
            </a:pPr>
            <a:r>
              <a:rPr lang="en-GB" altLang="de-DE" sz="1600" dirty="0">
                <a:latin typeface="+mn-lt"/>
                <a:cs typeface="Arial" panose="020B0604020202020204" pitchFamily="34" charset="0"/>
              </a:rPr>
              <a:t>P0.1 / MIP &lt; 4,5% upper limit of normal ULN</a:t>
            </a:r>
          </a:p>
          <a:p>
            <a:pPr>
              <a:buFont typeface="Wingdings 3" panose="05040102010807070707" pitchFamily="18" charset="2"/>
              <a:buChar char="c"/>
            </a:pPr>
            <a:r>
              <a:rPr lang="en-GB" altLang="de-DE" sz="1600" dirty="0">
                <a:latin typeface="+mn-lt"/>
                <a:cs typeface="Arial" panose="020B0604020202020204" pitchFamily="34" charset="0"/>
              </a:rPr>
              <a:t>P0.1 / MIP &gt; 20% indicate the risk of </a:t>
            </a:r>
            <a:r>
              <a:rPr lang="en-GB" altLang="de-DE" sz="1600" dirty="0" err="1">
                <a:latin typeface="+mn-lt"/>
                <a:cs typeface="Arial" panose="020B0604020202020204" pitchFamily="34" charset="0"/>
              </a:rPr>
              <a:t>ventilatory</a:t>
            </a:r>
            <a:r>
              <a:rPr lang="en-GB" altLang="de-DE" sz="1600" dirty="0">
                <a:latin typeface="+mn-lt"/>
                <a:cs typeface="Arial" panose="020B0604020202020204" pitchFamily="34" charset="0"/>
              </a:rPr>
              <a:t> failure</a:t>
            </a:r>
          </a:p>
        </p:txBody>
      </p:sp>
      <p:sp>
        <p:nvSpPr>
          <p:cNvPr id="5" name="TextBox 11"/>
          <p:cNvSpPr txBox="1"/>
          <p:nvPr/>
        </p:nvSpPr>
        <p:spPr>
          <a:xfrm>
            <a:off x="1362561" y="971903"/>
            <a:ext cx="7060714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altLang="de-DE" dirty="0">
                <a:latin typeface="Arial" panose="020B0604020202020204" pitchFamily="34" charset="0"/>
                <a:cs typeface="Arial" panose="020B0604020202020204" pitchFamily="34" charset="0"/>
              </a:rPr>
              <a:t>Determination of inspiratory pressures P0.1, MIP (</a:t>
            </a:r>
            <a:r>
              <a:rPr lang="en-GB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PImax</a:t>
            </a:r>
            <a:r>
              <a:rPr lang="en-GB" altLang="de-D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de-DE" dirty="0">
                <a:latin typeface="Arial" panose="020B0604020202020204" pitchFamily="34" charset="0"/>
                <a:cs typeface="Arial" panose="020B0604020202020204" pitchFamily="34" charset="0"/>
              </a:rPr>
              <a:t>for simple and non-invasive assessment of the breathing pump</a:t>
            </a:r>
          </a:p>
        </p:txBody>
      </p:sp>
      <p:grpSp>
        <p:nvGrpSpPr>
          <p:cNvPr id="9" name="Group 12"/>
          <p:cNvGrpSpPr/>
          <p:nvPr/>
        </p:nvGrpSpPr>
        <p:grpSpPr>
          <a:xfrm>
            <a:off x="592532" y="971902"/>
            <a:ext cx="526261" cy="646331"/>
            <a:chOff x="1674688" y="4939521"/>
            <a:chExt cx="729465" cy="959929"/>
          </a:xfrm>
        </p:grpSpPr>
        <p:sp>
          <p:nvSpPr>
            <p:cNvPr id="10" name="Oval 13"/>
            <p:cNvSpPr/>
            <p:nvPr/>
          </p:nvSpPr>
          <p:spPr>
            <a:xfrm>
              <a:off x="1674688" y="5065160"/>
              <a:ext cx="729465" cy="75001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/>
          </p:spPr>
          <p:style>
            <a:lnRef idx="0">
              <a:schemeClr val="accent1"/>
            </a:lnRef>
            <a:fillRef idx="1001">
              <a:schemeClr val="dk2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1" name="TextBox 14"/>
            <p:cNvSpPr txBox="1"/>
            <p:nvPr/>
          </p:nvSpPr>
          <p:spPr>
            <a:xfrm>
              <a:off x="1818766" y="4939521"/>
              <a:ext cx="308383" cy="95992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1001">
              <a:schemeClr val="dk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en-GB" sz="3600" dirty="0" err="1">
                  <a:solidFill>
                    <a:schemeClr val="bg1"/>
                  </a:solidFill>
                  <a:latin typeface="AmerType Md BT" panose="02090504030505020304" pitchFamily="18" charset="0"/>
                  <a:cs typeface="Times" panose="02020603050405020304" pitchFamily="18" charset="0"/>
                </a:rPr>
                <a:t>i</a:t>
              </a:r>
              <a:endParaRPr lang="en-GB" sz="3600" dirty="0">
                <a:solidFill>
                  <a:schemeClr val="bg1"/>
                </a:solidFill>
                <a:latin typeface="AmerType Md BT" panose="02090504030505020304" pitchFamily="18" charset="0"/>
                <a:cs typeface="Times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972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8810" y="1526486"/>
            <a:ext cx="7772400" cy="1102519"/>
          </a:xfrm>
        </p:spPr>
        <p:txBody>
          <a:bodyPr>
            <a:normAutofit/>
          </a:bodyPr>
          <a:lstStyle/>
          <a:p>
            <a:r>
              <a:rPr lang="en-GB" dirty="0"/>
              <a:t>Measurement of P0.1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15900" y="3210430"/>
            <a:ext cx="7771069" cy="89540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dirty="0"/>
              <a:t>P0.1 is an effort independent measurement, showing the neuro-muscular ventilator activation (drive) of the respiratory system, which is an important determinant for the work of breathing. 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361" y="239509"/>
            <a:ext cx="3543988" cy="237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69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1" y="123825"/>
            <a:ext cx="8570054" cy="684214"/>
          </a:xfrm>
        </p:spPr>
        <p:txBody>
          <a:bodyPr>
            <a:normAutofit fontScale="90000"/>
          </a:bodyPr>
          <a:lstStyle/>
          <a:p>
            <a:r>
              <a:rPr lang="en-GB" altLang="de-DE" sz="2700" dirty="0">
                <a:cs typeface="Arial" charset="0"/>
              </a:rPr>
              <a:t>Effective inspiratory pressure P0.1</a:t>
            </a:r>
            <a:br>
              <a:rPr lang="en-GB" altLang="de-DE" sz="2700" dirty="0">
                <a:cs typeface="Arial" charset="0"/>
              </a:rPr>
            </a:br>
            <a:r>
              <a:rPr lang="en-GB" altLang="de-DE" sz="1800" dirty="0">
                <a:solidFill>
                  <a:schemeClr val="bg2"/>
                </a:solidFill>
                <a:cs typeface="Arial" charset="0"/>
              </a:rPr>
              <a:t>Tidal breathing (V</a:t>
            </a:r>
            <a:r>
              <a:rPr lang="en-GB" altLang="de-DE" sz="1200" dirty="0">
                <a:solidFill>
                  <a:schemeClr val="bg2"/>
                </a:solidFill>
                <a:cs typeface="Arial" charset="0"/>
              </a:rPr>
              <a:t>T</a:t>
            </a:r>
            <a:r>
              <a:rPr lang="en-GB" altLang="de-DE" sz="1800" dirty="0">
                <a:solidFill>
                  <a:schemeClr val="bg2"/>
                </a:solidFill>
                <a:cs typeface="Arial" charset="0"/>
              </a:rPr>
              <a:t>) analysis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387" y="1794018"/>
            <a:ext cx="8537719" cy="2555069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altLang="de-DE" sz="1800" b="1" dirty="0">
                <a:solidFill>
                  <a:srgbClr val="202124"/>
                </a:solidFill>
              </a:rPr>
              <a:t>Measurement of the P0.1 pressure applying a shutter </a:t>
            </a:r>
            <a:endParaRPr lang="en-GB" altLang="de-DE" sz="1800" b="1" dirty="0">
              <a:cs typeface="Arial" panose="020B0604020202020204" pitchFamily="34" charset="0"/>
            </a:endParaRPr>
          </a:p>
          <a:p>
            <a:pPr marL="533400" indent="-533400">
              <a:buFont typeface="Wingdings 3" panose="05040102010807070707" pitchFamily="18" charset="2"/>
              <a:buChar char="c"/>
              <a:defRPr/>
            </a:pPr>
            <a:r>
              <a:rPr lang="en-GB" altLang="de-DE" sz="1400" dirty="0">
                <a:solidFill>
                  <a:srgbClr val="202124"/>
                </a:solidFill>
                <a:latin typeface="inherit"/>
              </a:rPr>
              <a:t>Mouth occlusion pressure 100 </a:t>
            </a:r>
            <a:r>
              <a:rPr lang="en-GB" altLang="de-DE" sz="1400" dirty="0" err="1">
                <a:solidFill>
                  <a:srgbClr val="202124"/>
                </a:solidFill>
                <a:latin typeface="inherit"/>
              </a:rPr>
              <a:t>ms</a:t>
            </a:r>
            <a:r>
              <a:rPr lang="en-GB" altLang="de-DE" sz="1400" dirty="0">
                <a:solidFill>
                  <a:srgbClr val="202124"/>
                </a:solidFill>
                <a:latin typeface="inherit"/>
              </a:rPr>
              <a:t> after the start of inspiration with an occlusion time of </a:t>
            </a:r>
            <a:r>
              <a:rPr lang="en-GB" altLang="de-DE" sz="1400" u="sng" dirty="0">
                <a:solidFill>
                  <a:srgbClr val="202124"/>
                </a:solidFill>
                <a:latin typeface="inherit"/>
              </a:rPr>
              <a:t>&gt;</a:t>
            </a:r>
            <a:r>
              <a:rPr lang="en-GB" altLang="de-DE" sz="1400" dirty="0">
                <a:solidFill>
                  <a:srgbClr val="202124"/>
                </a:solidFill>
                <a:latin typeface="inherit"/>
              </a:rPr>
              <a:t>120 </a:t>
            </a:r>
            <a:r>
              <a:rPr lang="en-GB" altLang="de-DE" sz="1400" dirty="0" err="1">
                <a:solidFill>
                  <a:srgbClr val="202124"/>
                </a:solidFill>
                <a:latin typeface="inherit"/>
              </a:rPr>
              <a:t>ms</a:t>
            </a:r>
            <a:endParaRPr lang="en-GB" altLang="de-DE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GB" alt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Measurement procedure </a:t>
            </a:r>
            <a:r>
              <a:rPr lang="en-GB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(Sitting position)</a:t>
            </a:r>
          </a:p>
          <a:p>
            <a:pPr marL="533400" indent="-533400">
              <a:buFont typeface="Wingdings 3" panose="05040102010807070707" pitchFamily="18" charset="2"/>
              <a:buChar char="c"/>
              <a:tabLst>
                <a:tab pos="1522413" algn="l"/>
              </a:tabLst>
              <a:defRPr/>
            </a:pPr>
            <a:r>
              <a:rPr lang="en-GB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Entry	- Normal tidal </a:t>
            </a:r>
            <a:r>
              <a:rPr lang="en-GB" altLang="de-DE" sz="1400" dirty="0">
                <a:solidFill>
                  <a:srgbClr val="202124"/>
                </a:solidFill>
                <a:latin typeface="inherit"/>
              </a:rPr>
              <a:t>breathing without specifications</a:t>
            </a:r>
            <a:endParaRPr lang="en-GB" alt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lvl="1" indent="-533400">
              <a:buFont typeface="Wingdings 3" pitchFamily="18" charset="2"/>
              <a:buChar char="c"/>
              <a:tabLst>
                <a:tab pos="1522413" algn="l"/>
              </a:tabLst>
              <a:defRPr/>
            </a:pPr>
            <a:r>
              <a:rPr lang="en-GB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Start	- </a:t>
            </a:r>
            <a:r>
              <a:rPr lang="en-GB" altLang="de-DE" sz="1400" dirty="0">
                <a:solidFill>
                  <a:srgbClr val="202124"/>
                </a:solidFill>
                <a:latin typeface="inherit"/>
              </a:rPr>
              <a:t>Mouth pressure of 5 - 10 occlusion manoeuvres per trial within 1.5 min</a:t>
            </a:r>
            <a:endParaRPr lang="en-GB" alt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  <a:tabLst>
                <a:tab pos="1522413" algn="l"/>
              </a:tabLst>
              <a:defRPr/>
            </a:pPr>
            <a:r>
              <a:rPr lang="en-GB" altLang="de-DE" sz="1400" dirty="0"/>
              <a:t>	- </a:t>
            </a:r>
            <a:r>
              <a:rPr lang="en-GB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Minimal 2 breaths separate consecutive assessment of P0.1</a:t>
            </a:r>
            <a:endParaRPr lang="en-GB" alt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  <a:tabLst>
                <a:tab pos="1522413" algn="l"/>
              </a:tabLst>
              <a:defRPr/>
            </a:pPr>
            <a:r>
              <a:rPr lang="en-GB" altLang="de-DE" sz="1400" dirty="0"/>
              <a:t>	- </a:t>
            </a:r>
            <a:r>
              <a:rPr lang="en-GB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Shutter is activated automatically and randomly</a:t>
            </a:r>
          </a:p>
          <a:p>
            <a:pPr marL="533400" lvl="1" indent="-533400">
              <a:buFont typeface="Wingdings 3" pitchFamily="18" charset="2"/>
              <a:buChar char="c"/>
              <a:tabLst>
                <a:tab pos="1522413" algn="l"/>
              </a:tabLst>
              <a:defRPr/>
            </a:pPr>
            <a:r>
              <a:rPr lang="en-GB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Quality 	- </a:t>
            </a:r>
            <a:r>
              <a:rPr lang="en-GB" altLang="de-DE" sz="1400" dirty="0">
                <a:solidFill>
                  <a:srgbClr val="202124"/>
                </a:solidFill>
                <a:latin typeface="inherit"/>
              </a:rPr>
              <a:t>Record multiple trials, i.e. at least 3 - 6 and check reproducibility</a:t>
            </a:r>
            <a:endParaRPr lang="en-GB" alt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lvl="1" indent="-533400">
              <a:buFont typeface="Wingdings 3" pitchFamily="18" charset="2"/>
              <a:buChar char="c"/>
              <a:tabLst>
                <a:tab pos="1522413" algn="l"/>
              </a:tabLst>
              <a:defRPr/>
            </a:pPr>
            <a:r>
              <a:rPr lang="en-GB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Best 	- </a:t>
            </a:r>
            <a:r>
              <a:rPr lang="en-GB" altLang="de-DE" sz="1400" dirty="0">
                <a:solidFill>
                  <a:srgbClr val="202124"/>
                </a:solidFill>
                <a:latin typeface="inherit"/>
              </a:rPr>
              <a:t>Median (average) from all valid trials</a:t>
            </a:r>
            <a:r>
              <a:rPr lang="en-GB" altLang="de-DE" sz="200" dirty="0"/>
              <a:t> </a:t>
            </a:r>
            <a:endParaRPr lang="en-GB" alt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1624689" y="1117411"/>
            <a:ext cx="5371869" cy="3970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GB" altLang="de-DE" dirty="0">
                <a:solidFill>
                  <a:schemeClr val="bg1"/>
                </a:solidFill>
                <a:cs typeface="Arial" charset="0"/>
              </a:rPr>
              <a:t>Indirect measure of central respiratory drive.</a:t>
            </a:r>
            <a:endParaRPr lang="en-GB" alt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578764" y="982295"/>
            <a:ext cx="526261" cy="646331"/>
            <a:chOff x="1674688" y="4939526"/>
            <a:chExt cx="729465" cy="959930"/>
          </a:xfrm>
        </p:grpSpPr>
        <p:sp>
          <p:nvSpPr>
            <p:cNvPr id="13" name="Oval 13"/>
            <p:cNvSpPr/>
            <p:nvPr/>
          </p:nvSpPr>
          <p:spPr>
            <a:xfrm>
              <a:off x="1674688" y="5065160"/>
              <a:ext cx="729465" cy="75001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/>
          </p:spPr>
          <p:style>
            <a:lnRef idx="0">
              <a:schemeClr val="accent1"/>
            </a:lnRef>
            <a:fillRef idx="1001">
              <a:schemeClr val="dk2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818766" y="4939526"/>
              <a:ext cx="308383" cy="95993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1001">
              <a:schemeClr val="dk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en-GB" sz="3600" dirty="0" err="1">
                  <a:solidFill>
                    <a:schemeClr val="bg1"/>
                  </a:solidFill>
                  <a:latin typeface="AmerType Md BT" panose="02090504030505020304" pitchFamily="18" charset="0"/>
                  <a:cs typeface="Times" panose="02020603050405020304" pitchFamily="18" charset="0"/>
                </a:rPr>
                <a:t>i</a:t>
              </a:r>
              <a:endParaRPr lang="en-GB" sz="3600" dirty="0">
                <a:solidFill>
                  <a:schemeClr val="bg1"/>
                </a:solidFill>
                <a:latin typeface="AmerType Md BT" panose="02090504030505020304" pitchFamily="18" charset="0"/>
                <a:cs typeface="Times" panose="02020603050405020304" pitchFamily="18" charset="0"/>
              </a:endParaRPr>
            </a:p>
          </p:txBody>
        </p:sp>
      </p:grpSp>
      <p:sp>
        <p:nvSpPr>
          <p:cNvPr id="15" name="TextBox 11"/>
          <p:cNvSpPr txBox="1"/>
          <p:nvPr/>
        </p:nvSpPr>
        <p:spPr>
          <a:xfrm>
            <a:off x="1550557" y="4455572"/>
            <a:ext cx="5446001" cy="397032"/>
          </a:xfrm>
          <a:prstGeom prst="rect">
            <a:avLst/>
          </a:prstGeom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altLang="de-DE" dirty="0">
                <a:latin typeface="Arial" panose="020B0604020202020204" pitchFamily="34" charset="0"/>
                <a:cs typeface="Arial" panose="020B0604020202020204" pitchFamily="34" charset="0"/>
              </a:rPr>
              <a:t>P0.1max </a:t>
            </a:r>
            <a:r>
              <a:rPr lang="en-GB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altLang="de-DE" dirty="0">
                <a:latin typeface="Arial" panose="020B0604020202020204" pitchFamily="34" charset="0"/>
                <a:cs typeface="Arial" panose="020B0604020202020204" pitchFamily="34" charset="0"/>
              </a:rPr>
              <a:t> recommended due to high variability!</a:t>
            </a:r>
          </a:p>
        </p:txBody>
      </p:sp>
      <p:grpSp>
        <p:nvGrpSpPr>
          <p:cNvPr id="16" name="Group 71"/>
          <p:cNvGrpSpPr/>
          <p:nvPr/>
        </p:nvGrpSpPr>
        <p:grpSpPr>
          <a:xfrm>
            <a:off x="583559" y="4258255"/>
            <a:ext cx="534229" cy="707886"/>
            <a:chOff x="1673113" y="4867165"/>
            <a:chExt cx="729465" cy="1069207"/>
          </a:xfrm>
        </p:grpSpPr>
        <p:sp>
          <p:nvSpPr>
            <p:cNvPr id="17" name="Oval 72"/>
            <p:cNvSpPr/>
            <p:nvPr/>
          </p:nvSpPr>
          <p:spPr>
            <a:xfrm>
              <a:off x="1673113" y="5065160"/>
              <a:ext cx="729465" cy="750012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1001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8" name="TextBox 73"/>
            <p:cNvSpPr txBox="1"/>
            <p:nvPr/>
          </p:nvSpPr>
          <p:spPr>
            <a:xfrm>
              <a:off x="1805849" y="4867165"/>
              <a:ext cx="462339" cy="1069207"/>
            </a:xfrm>
            <a:prstGeom prst="rect">
              <a:avLst/>
            </a:prstGeom>
            <a:noFill/>
          </p:spPr>
          <p:style>
            <a:lnRef idx="0">
              <a:schemeClr val="accent5"/>
            </a:lnRef>
            <a:fillRef idx="1001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chemeClr val="bg1"/>
                  </a:solidFill>
                  <a:latin typeface="AmerType Md BT" panose="02090504030505020304" pitchFamily="18" charset="0"/>
                  <a:cs typeface="Times" panose="02020603050405020304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557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areFusion External Template">
  <a:themeElements>
    <a:clrScheme name="CareFusion">
      <a:dk1>
        <a:sysClr val="windowText" lastClr="000000"/>
      </a:dk1>
      <a:lt1>
        <a:sysClr val="window" lastClr="FFFFFF"/>
      </a:lt1>
      <a:dk2>
        <a:srgbClr val="F58025"/>
      </a:dk2>
      <a:lt2>
        <a:srgbClr val="5F6062"/>
      </a:lt2>
      <a:accent1>
        <a:srgbClr val="007DB1"/>
      </a:accent1>
      <a:accent2>
        <a:srgbClr val="7C2B83"/>
      </a:accent2>
      <a:accent3>
        <a:srgbClr val="B2BB1E"/>
      </a:accent3>
      <a:accent4>
        <a:srgbClr val="B6B8BA"/>
      </a:accent4>
      <a:accent5>
        <a:srgbClr val="3B6E8F"/>
      </a:accent5>
      <a:accent6>
        <a:srgbClr val="ACA095"/>
      </a:accent6>
      <a:hlink>
        <a:srgbClr val="F58025"/>
      </a:hlink>
      <a:folHlink>
        <a:srgbClr val="F58025"/>
      </a:folHlink>
    </a:clrScheme>
    <a:fontScheme name="Benutzerdefiniert 1">
      <a:majorFont>
        <a:latin typeface="Verdana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60000"/>
            <a:lumOff val="40000"/>
          </a:schemeClr>
        </a:solidFill>
        <a:ln>
          <a:noFill/>
        </a:ln>
      </a:spPr>
      <a:bodyPr rtlCol="0" anchor="ctr"/>
      <a:lstStyle>
        <a:defPPr algn="ctr">
          <a:defRPr sz="1600" dirty="0" smtClean="0">
            <a:solidFill>
              <a:schemeClr val="lt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esentations" ma:contentTypeID="0x010100A71C4DF495B8D246972509D8B855C4C3050072CF8D1498E16B40ABB7C2EF4572BA52" ma:contentTypeVersion="1" ma:contentTypeDescription="" ma:contentTypeScope="" ma:versionID="b3a125ebeac6bbf0ff6433cf89fe1cca">
  <xsd:schema xmlns:xsd="http://www.w3.org/2001/XMLSchema" xmlns:p="http://schemas.microsoft.com/office/2006/metadata/properties" xmlns:ns2="62b7ecc7-2a1a-4191-a62f-628ecb5d1c77" targetNamespace="http://schemas.microsoft.com/office/2006/metadata/properties" ma:root="true" ma:fieldsID="f3d52f1f5be4b506334a3c6012b38457" ns2:_="">
    <xsd:import namespace="62b7ecc7-2a1a-4191-a62f-628ecb5d1c77"/>
    <xsd:element name="properties">
      <xsd:complexType>
        <xsd:sequence>
          <xsd:element name="documentManagement">
            <xsd:complexType>
              <xsd:all>
                <xsd:element ref="ns2:Order1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62b7ecc7-2a1a-4191-a62f-628ecb5d1c77" elementFormDefault="qualified">
    <xsd:import namespace="http://schemas.microsoft.com/office/2006/documentManagement/types"/>
    <xsd:element name="Order1" ma:index="8" nillable="true" ma:displayName="Order" ma:decimals="0" ma:internalName="Order1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Order1 xmlns="62b7ecc7-2a1a-4191-a62f-628ecb5d1c77">3</Order1>
  </documentManagement>
</p:properties>
</file>

<file path=customXml/itemProps1.xml><?xml version="1.0" encoding="utf-8"?>
<ds:datastoreItem xmlns:ds="http://schemas.openxmlformats.org/officeDocument/2006/customXml" ds:itemID="{9E2C0464-C842-4BBE-9AB3-3407594A95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31BC42-6CDF-4546-9A77-FB9E5787C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b7ecc7-2a1a-4191-a62f-628ecb5d1c7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0D561049-AD38-4018-9934-16CFD64F2379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62b7ecc7-2a1a-4191-a62f-628ecb5d1c77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CareFusion External Template</Template>
  <TotalTime>0</TotalTime>
  <Words>1847</Words>
  <Application>Microsoft Office PowerPoint</Application>
  <PresentationFormat>Předvádění na obrazovce (16:9)</PresentationFormat>
  <Paragraphs>319</Paragraphs>
  <Slides>23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1" baseType="lpstr">
      <vt:lpstr>AmerType Md BT</vt:lpstr>
      <vt:lpstr>Arial</vt:lpstr>
      <vt:lpstr>Calibri</vt:lpstr>
      <vt:lpstr>inherit</vt:lpstr>
      <vt:lpstr>Times New Roman</vt:lpstr>
      <vt:lpstr>Verdana</vt:lpstr>
      <vt:lpstr>Wingdings 3</vt:lpstr>
      <vt:lpstr>CareFusion External Template</vt:lpstr>
      <vt:lpstr>Prezentace aplikace PowerPoint</vt:lpstr>
      <vt:lpstr>Respiratory muscle strength</vt:lpstr>
      <vt:lpstr>Breathing mechanics The most important respiratory muscle is the diaphragm</vt:lpstr>
      <vt:lpstr>Diagnostics of the breathing pump Abdominal and thoracic structures </vt:lpstr>
      <vt:lpstr>Clinical indications Fatigue or failure can be muscular, neuro-muscular or neurological</vt:lpstr>
      <vt:lpstr>Fatigue and overstraining State of reduced functionality as a result of usage</vt:lpstr>
      <vt:lpstr>Inspiratory muscle function Expiratory muscle function of less interest</vt:lpstr>
      <vt:lpstr>Measurement of P0.1</vt:lpstr>
      <vt:lpstr>Effective inspiratory pressure P0.1 Tidal breathing (VT) analysis</vt:lpstr>
      <vt:lpstr>P0.1  Measurement 5 occlusions</vt:lpstr>
      <vt:lpstr>P0.1  Result Screen Record at least 3 trials </vt:lpstr>
      <vt:lpstr>P0.1 evaluation  Predicted and clinical interpretation</vt:lpstr>
      <vt:lpstr>Determination of MIP (PImax)</vt:lpstr>
      <vt:lpstr>MIP Measurement application Instructions</vt:lpstr>
      <vt:lpstr>MIP measurement application Parameters</vt:lpstr>
      <vt:lpstr>MIP (PImax)  Measurement Application</vt:lpstr>
      <vt:lpstr>MIP results Screen report </vt:lpstr>
      <vt:lpstr>MIP evaluation Predicted values and clinical interpretation</vt:lpstr>
      <vt:lpstr>Respiratory capacity P0.1 / MIP - index for assessing respiratory capacity</vt:lpstr>
      <vt:lpstr>Final Report Print-out</vt:lpstr>
      <vt:lpstr>Prognostic value of respiratory muscle function Mouth occlusion pressure in patients with chronic ventilatory failure</vt:lpstr>
      <vt:lpstr>MEP measurement With less clinical relevance</vt:lpstr>
      <vt:lpstr>Summary Respiratory muscle strength</vt:lpstr>
    </vt:vector>
  </TitlesOfParts>
  <Company>CareFusion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(Verdana Bold 32)</dc:title>
  <dc:creator>Fischer, Martina</dc:creator>
  <cp:lastModifiedBy>Stanka Kacrova</cp:lastModifiedBy>
  <cp:revision>791</cp:revision>
  <cp:lastPrinted>2022-04-26T15:34:07Z</cp:lastPrinted>
  <dcterms:created xsi:type="dcterms:W3CDTF">2015-06-24T13:51:46Z</dcterms:created>
  <dcterms:modified xsi:type="dcterms:W3CDTF">2022-06-23T09:48:16Z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0x010100A71C4DF495B8D246972509D8B855C4C3050072CF8D1498E16B40ABB7C2EF4572BA52</vt:lpwstr>
  </property>
</Properties>
</file>